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58" r:id="rId4"/>
    <p:sldId id="259" r:id="rId5"/>
    <p:sldId id="261" r:id="rId6"/>
    <p:sldId id="262" r:id="rId7"/>
    <p:sldId id="266" r:id="rId8"/>
    <p:sldId id="269" r:id="rId9"/>
    <p:sldId id="274" r:id="rId10"/>
    <p:sldId id="275" r:id="rId11"/>
    <p:sldId id="268" r:id="rId12"/>
    <p:sldId id="270" r:id="rId13"/>
    <p:sldId id="271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4D310B"/>
    <a:srgbClr val="5E5544"/>
    <a:srgbClr val="FFFF00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80" autoAdjust="0"/>
  </p:normalViewPr>
  <p:slideViewPr>
    <p:cSldViewPr>
      <p:cViewPr varScale="1">
        <p:scale>
          <a:sx n="70" d="100"/>
          <a:sy n="70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noProof="0" smtClean="0"/>
              <a:t>Образец текста</a:t>
            </a:r>
          </a:p>
          <a:p>
            <a:pPr lvl="1"/>
            <a:r>
              <a:rPr lang="ru-RU" altLang="uk-UA" noProof="0" smtClean="0"/>
              <a:t>Второй уровень</a:t>
            </a:r>
          </a:p>
          <a:p>
            <a:pPr lvl="2"/>
            <a:r>
              <a:rPr lang="ru-RU" altLang="uk-UA" noProof="0" smtClean="0"/>
              <a:t>Третий уровень</a:t>
            </a:r>
          </a:p>
          <a:p>
            <a:pPr lvl="3"/>
            <a:r>
              <a:rPr lang="ru-RU" altLang="uk-UA" noProof="0" smtClean="0"/>
              <a:t>Четвертый уровень</a:t>
            </a:r>
          </a:p>
          <a:p>
            <a:pPr lvl="4"/>
            <a:r>
              <a:rPr lang="ru-RU" altLang="uk-UA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965132-4866-447C-8ADD-CC083C7D725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C4CC96-78DE-4EC1-A3BE-C97064FDC8FE}" type="slidenum">
              <a:rPr lang="ru-RU" altLang="ru-RU" sz="1200">
                <a:latin typeface="Calibri" pitchFamily="34" charset="0"/>
              </a:rPr>
              <a:pPr algn="r"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altLang="uk-UA" smtClean="0">
              <a:latin typeface="Arial" charset="0"/>
              <a:cs typeface="Arial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4105E6-5441-4726-B690-B153AD8E9331}" type="slidenum">
              <a:rPr lang="ru-RU" altLang="uk-UA" smtClean="0">
                <a:latin typeface="Arial" charset="0"/>
                <a:cs typeface="Arial" charset="0"/>
              </a:rPr>
              <a:pPr/>
              <a:t>3</a:t>
            </a:fld>
            <a:endParaRPr lang="ru-RU" altLang="uk-U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F86DC2-B32F-48AC-8546-CCD43BEAC22A}" type="slidenum">
              <a:rPr lang="ru-RU" altLang="ru-RU" sz="1200">
                <a:latin typeface="Calibri" pitchFamily="34" charset="0"/>
              </a:rPr>
              <a:pPr algn="r"/>
              <a:t>9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F3441-FBA3-44B5-AE8B-03824F99773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736C-FC25-4D88-8C6B-523E56811BF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EF6E-CA5B-4A9C-852E-ACE4DF874F3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8A90-A0C6-4D78-8C1C-0B323E3D420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40D6-5F20-4F47-8C9D-627C88EC36C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3752D-12AF-4CF9-82DD-A54F5114E6C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72D03-892D-4378-BBAB-D192AC8ECC7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B86D5-36A6-4DA8-8776-B842D164098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3ED82-00E7-4721-B1EC-D6A50CEEA4F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1537C-0CD5-4736-A976-3CAF73D5A7E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D5C96-8713-415D-AEF9-3CD4F789C57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/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59CD0F-8EEC-4265-A1CD-65E1FD1A8C2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534400" cy="3276600"/>
          </a:xfrm>
        </p:spPr>
        <p:txBody>
          <a:bodyPr anchor="ctr"/>
          <a:lstStyle/>
          <a:p>
            <a:pPr eaLnBrk="1" hangingPunct="1">
              <a:defRPr/>
            </a:pPr>
            <a:r>
              <a:rPr lang="uk-UA" altLang="ru-RU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 стан охоплення дошкільною освітою </a:t>
            </a:r>
            <a:br>
              <a:rPr lang="uk-UA" altLang="ru-RU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altLang="ru-RU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області</a:t>
            </a:r>
            <a:endParaRPr lang="ru-RU" altLang="uk-UA" sz="6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7763" y="4724400"/>
            <a:ext cx="6400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Руднєва С.М., головний спеціаліст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відділу дошкільної, загальної середньої,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корекційної та позашкільної освіти  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Департаменту науки і  освіти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Харківської обласної державної адміністрації</a:t>
            </a:r>
            <a:endParaRPr lang="ru-RU" alt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0" name="Rectangle 50"/>
          <p:cNvSpPr>
            <a:spLocks noGrp="1"/>
          </p:cNvSpPr>
          <p:nvPr>
            <p:ph type="title" idx="4294967295"/>
          </p:nvPr>
        </p:nvSpPr>
        <p:spPr>
          <a:xfrm>
            <a:off x="390525" y="76200"/>
            <a:ext cx="8435975" cy="1560513"/>
          </a:xfrm>
        </p:spPr>
        <p:txBody>
          <a:bodyPr/>
          <a:lstStyle/>
          <a:p>
            <a:pPr>
              <a:defRPr/>
            </a:pPr>
            <a:r>
              <a:rPr lang="uk-UA" alt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Оцінка результатів діяльності за показником 46 "Чисельність дітей у ЗДО у розрахунку на 100 місць, осіб"</a:t>
            </a:r>
            <a:endParaRPr lang="ru-RU" alt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9731" name="Group 35"/>
          <p:cNvGraphicFramePr>
            <a:graphicFrameLocks noGrp="1"/>
          </p:cNvGraphicFramePr>
          <p:nvPr>
            <p:ph idx="4294967295"/>
          </p:nvPr>
        </p:nvGraphicFramePr>
        <p:xfrm>
          <a:off x="576263" y="1828800"/>
          <a:ext cx="8064500" cy="4924425"/>
        </p:xfrm>
        <a:graphic>
          <a:graphicData uri="http://schemas.openxmlformats.org/drawingml/2006/table">
            <a:tbl>
              <a:tblPr/>
              <a:tblGrid>
                <a:gridCol w="3959225">
                  <a:extLst>
                    <a:ext uri="{9D8B030D-6E8A-4147-A177-3AD203B41FA5}"/>
                  </a:extLst>
                </a:gridCol>
                <a:gridCol w="4105275">
                  <a:extLst>
                    <a:ext uri="{9D8B030D-6E8A-4147-A177-3AD203B41FA5}"/>
                  </a:extLst>
                </a:gridCol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Найменування району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(міста)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Станом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на 01.01.201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Мереф</a:t>
                      </a:r>
                      <a:r>
                        <a:rPr kumimoji="0" lang="uk-UA" alt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янська ОТГ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Харківський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Зачепилівський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Люботин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Харків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Вовчанський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Печенізький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</a:t>
                      </a:r>
                      <a:r>
                        <a:rPr kumimoji="0" lang="uk-UA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Чугуїв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991600" cy="914400"/>
          </a:xfrm>
        </p:spPr>
        <p:txBody>
          <a:bodyPr/>
          <a:lstStyle/>
          <a:p>
            <a:pPr>
              <a:defRPr/>
            </a:pPr>
            <a:r>
              <a:rPr lang="uk-UA" alt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Чисельність дітей на 100 місць у ЗДО міської місцевості сільських районів, ОТГ</a:t>
            </a:r>
            <a:endParaRPr lang="ru-RU" altLang="uk-UA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200150"/>
            <a:ext cx="8686800" cy="5505450"/>
          </a:xfrm>
          <a:gradFill>
            <a:gsLst>
              <a:gs pos="0">
                <a:srgbClr val="FFC000">
                  <a:lumMod val="42000"/>
                  <a:lumOff val="58000"/>
                </a:srgbClr>
              </a:gs>
              <a:gs pos="100000">
                <a:srgbClr val="FFC000">
                  <a:lumMod val="60000"/>
                  <a:lumOff val="40000"/>
                </a:srgbClr>
              </a:gs>
            </a:gsLst>
            <a:lin ang="5400000" scaled="1"/>
          </a:gradFill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40000"/>
              </a:lnSpc>
              <a:buFontTx/>
              <a:buNone/>
              <a:defRPr/>
            </a:pP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Балаклійський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103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Барвінківський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106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Богодухівський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113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Близнюківський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147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Вовчанський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112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Дергачівський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105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Золочівський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115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Зачепилівський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137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   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Красноградський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104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Краснокутський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102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</a:p>
          <a:p>
            <a:pPr marL="0" indent="0"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Нововодолазький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140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Печенізький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131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Харківський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uk-UA" altLang="uk-UA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140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райони,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Мереф</a:t>
            </a:r>
            <a:r>
              <a:rPr lang="uk-UA" altLang="uk-UA" sz="2800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’</a:t>
            </a:r>
            <a:r>
              <a:rPr lang="ru-RU" altLang="ru-RU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янська ОТГ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(140),</a:t>
            </a:r>
            <a:r>
              <a:rPr lang="uk-UA" altLang="uk-UA" sz="28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Роганська ОТГ  </a:t>
            </a:r>
            <a:r>
              <a:rPr lang="uk-UA" altLang="uk-UA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(126)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2667000"/>
          </a:xfrm>
        </p:spPr>
        <p:txBody>
          <a:bodyPr/>
          <a:lstStyle/>
          <a:p>
            <a:pPr>
              <a:defRPr/>
            </a:pP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лан дій на 2018 рік щодо створення додаткових місць у закладах освіти  для дітей</a:t>
            </a: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дошкільного віку в Харківській області</a:t>
            </a:r>
            <a:endParaRPr lang="ru-RU" altLang="uk-UA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8001000" cy="3048000"/>
          </a:xfrm>
          <a:gradFill rotWithShape="0">
            <a:gsLst>
              <a:gs pos="0">
                <a:srgbClr val="FFDF7D"/>
              </a:gs>
              <a:gs pos="100000">
                <a:srgbClr val="FFE594"/>
              </a:gs>
            </a:gsLst>
            <a:lin ang="5400000" scaled="1"/>
          </a:gradFill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4000" b="1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26</a:t>
            </a:r>
            <a:r>
              <a:rPr lang="uk-UA" altLang="ru-RU" sz="4000" b="1" smtClean="0">
                <a:latin typeface="Calibri" pitchFamily="34" charset="0"/>
                <a:cs typeface="Calibri" pitchFamily="34" charset="0"/>
              </a:rPr>
              <a:t> закладiв дошкiльної освiти різних типів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4000" b="1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37</a:t>
            </a:r>
            <a:r>
              <a:rPr lang="uk-UA" altLang="ru-RU" sz="4000" b="1" smtClean="0">
                <a:latin typeface="Calibri" pitchFamily="34" charset="0"/>
                <a:cs typeface="Calibri" pitchFamily="34" charset="0"/>
              </a:rPr>
              <a:t> додаткових груп  	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4000" b="1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2026</a:t>
            </a:r>
            <a:r>
              <a:rPr lang="uk-UA" altLang="ru-RU" sz="4000" b="1" smtClean="0">
                <a:latin typeface="Calibri" pitchFamily="34" charset="0"/>
                <a:cs typeface="Calibri" pitchFamily="34" charset="0"/>
              </a:rPr>
              <a:t> місць</a:t>
            </a:r>
            <a:endParaRPr lang="uk-UA" altLang="uk-UA" sz="4000" b="1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Доручення за підсумками проведення наради від 10.01.2018</a:t>
            </a:r>
            <a:endParaRPr lang="ru-RU" altLang="uk-UA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uk-UA" sz="36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УВАГА!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Керівникам місцевих органів управління у сфері  освіти: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Звітувати </a:t>
            </a:r>
            <a:r>
              <a:rPr lang="uk-UA" altLang="uk-UA" b="1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щоквартально </a:t>
            </a:r>
            <a:r>
              <a:rPr lang="uk-UA" alt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про виконання</a:t>
            </a:r>
            <a:r>
              <a:rPr lang="uk-UA" alt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Розпорядження Кабінету Міністрів України </a:t>
            </a:r>
            <a:br>
              <a:rPr lang="uk-UA" alt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alt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від 6 грудня 2017 р. № 871-р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"Про затвердження плану дій на 2017-2019 роки поетапного створення додаткових місць у закладах освіти для дітей дошкільного віку"</a:t>
            </a:r>
            <a:endParaRPr lang="ru-RU" altLang="uk-U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uk-UA" alt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Питання, що висвітлюються у звіті: </a:t>
            </a:r>
            <a:endParaRPr lang="ru-RU" altLang="uk-UA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867400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uk-UA" alt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Рішення засновника про створення (відкриття) закладу освіти/додаткової групи</a:t>
            </a:r>
          </a:p>
          <a:p>
            <a:pPr>
              <a:buFontTx/>
              <a:buChar char="-"/>
              <a:defRPr/>
            </a:pPr>
            <a:r>
              <a:rPr lang="uk-UA" alt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Наявність проектної документації</a:t>
            </a:r>
          </a:p>
          <a:p>
            <a:pPr>
              <a:buFontTx/>
              <a:buChar char="-"/>
              <a:defRPr/>
            </a:pPr>
            <a:r>
              <a:rPr lang="uk-UA" alt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Фінансове забезпечення </a:t>
            </a:r>
          </a:p>
          <a:p>
            <a:pPr>
              <a:buFontTx/>
              <a:buChar char="-"/>
              <a:defRPr/>
            </a:pPr>
            <a:r>
              <a:rPr lang="uk-UA" alt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Хід виконання  ремонтних робіт</a:t>
            </a:r>
          </a:p>
          <a:p>
            <a:pPr>
              <a:buFontTx/>
              <a:buChar char="-"/>
              <a:defRPr/>
            </a:pPr>
            <a:r>
              <a:rPr lang="uk-UA" alt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Стан матеріально-технічного забезпечення</a:t>
            </a:r>
          </a:p>
          <a:p>
            <a:pPr>
              <a:buFontTx/>
              <a:buChar char="-"/>
              <a:defRPr/>
            </a:pPr>
            <a:r>
              <a:rPr lang="uk-UA" alt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Забезпечення кадрового складу закладу/групи, призначення керівника </a:t>
            </a:r>
          </a:p>
          <a:p>
            <a:pPr>
              <a:buFontTx/>
              <a:buChar char="-"/>
              <a:defRPr/>
            </a:pPr>
            <a:r>
              <a:rPr lang="uk-UA" alt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Оформлення установчих документів</a:t>
            </a:r>
          </a:p>
          <a:p>
            <a:pPr>
              <a:buFontTx/>
              <a:buChar char="-"/>
              <a:defRPr/>
            </a:pPr>
            <a:r>
              <a:rPr lang="uk-UA" alt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Отримання  ліцензії на право провадження освітньої діяльності у сфері дошкільної освіти</a:t>
            </a:r>
          </a:p>
          <a:p>
            <a:pPr>
              <a:buFontTx/>
              <a:buChar char="-"/>
              <a:defRPr/>
            </a:pPr>
            <a:r>
              <a:rPr lang="uk-UA" alt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Дата відкриття об'єкту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07950" y="823913"/>
          <a:ext cx="8928100" cy="5969000"/>
        </p:xfrm>
        <a:graphic>
          <a:graphicData uri="http://schemas.openxmlformats.org/presentationml/2006/ole">
            <p:oleObj spid="_x0000_s15361" r:id="rId4" imgW="8925318" imgH="5968501" progId="Excel.Chart.8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950" y="115888"/>
            <a:ext cx="8928100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Кількість закладів дошкільної освіти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950" y="115888"/>
            <a:ext cx="89138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uk-UA" altLang="uk-U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Кількість дітей у закладах дошкільної освіти від 1- 6(7) років  </a:t>
            </a:r>
          </a:p>
        </p:txBody>
      </p:sp>
      <p:graphicFrame>
        <p:nvGraphicFramePr>
          <p:cNvPr id="4115" name="Group 19"/>
          <p:cNvGraphicFramePr>
            <a:graphicFrameLocks noGrp="1"/>
          </p:cNvGraphicFramePr>
          <p:nvPr/>
        </p:nvGraphicFramePr>
        <p:xfrm>
          <a:off x="107950" y="1498600"/>
          <a:ext cx="8913813" cy="5037138"/>
        </p:xfrm>
        <a:graphic>
          <a:graphicData uri="http://schemas.openxmlformats.org/drawingml/2006/table">
            <a:tbl>
              <a:tblPr/>
              <a:tblGrid>
                <a:gridCol w="4386263">
                  <a:extLst>
                    <a:ext uri="{9D8B030D-6E8A-4147-A177-3AD203B41FA5}"/>
                  </a:extLst>
                </a:gridCol>
                <a:gridCol w="4527550">
                  <a:extLst>
                    <a:ext uri="{9D8B030D-6E8A-4147-A177-3AD203B41FA5}"/>
                  </a:extLst>
                </a:gridCol>
              </a:tblGrid>
              <a:tr h="490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Станом на 01.01.201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uk-UA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313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Станом на 01.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01</a:t>
                      </a: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.201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uk-UA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6313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4772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ЗДО різних типів</a:t>
                      </a:r>
                    </a:p>
                  </a:txBody>
                  <a:tcPr marL="91431" marR="91431" marT="45723" marB="4572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406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сільські райони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24889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міста обласного значення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 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8640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Харків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 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45285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обласні НВК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області  – 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313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сільські райони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24961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міста обласного  значення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781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Харків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645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обласні НВК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області  </a:t>
                      </a:r>
                      <a:r>
                        <a:rPr kumimoji="0" lang="uk-UA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665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6313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Охоплення дітей від 1-6(7) років у </a:t>
            </a:r>
            <a:r>
              <a:rPr lang="uk-UA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 різних типів</a:t>
            </a:r>
          </a:p>
        </p:txBody>
      </p:sp>
      <p:graphicFrame>
        <p:nvGraphicFramePr>
          <p:cNvPr id="19458" name="Диаграмма 14"/>
          <p:cNvGraphicFramePr>
            <a:graphicFrameLocks/>
          </p:cNvGraphicFramePr>
          <p:nvPr/>
        </p:nvGraphicFramePr>
        <p:xfrm>
          <a:off x="520700" y="1625600"/>
          <a:ext cx="8102600" cy="4826000"/>
        </p:xfrm>
        <a:graphic>
          <a:graphicData uri="http://schemas.openxmlformats.org/presentationml/2006/ole">
            <p:oleObj spid="_x0000_s19458" r:id="rId3" imgW="8108383" imgH="4822354" progId="Excel.Char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219200"/>
          </a:xfrm>
        </p:spPr>
        <p:txBody>
          <a:bodyPr/>
          <a:lstStyle/>
          <a:p>
            <a:pPr>
              <a:defRPr/>
            </a:pPr>
            <a:r>
              <a:rPr lang="uk-UA" alt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Охоплення дітей від 3 до 6(7) років ЗДО + соцпатронат</a:t>
            </a:r>
            <a:endParaRPr lang="ru-RU" altLang="uk-UA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187" name="Group 19"/>
          <p:cNvGraphicFramePr>
            <a:graphicFrameLocks noGrp="1"/>
          </p:cNvGraphicFramePr>
          <p:nvPr>
            <p:ph type="body" idx="1"/>
          </p:nvPr>
        </p:nvGraphicFramePr>
        <p:xfrm>
          <a:off x="304800" y="1658938"/>
          <a:ext cx="8534400" cy="4938712"/>
        </p:xfrm>
        <a:graphic>
          <a:graphicData uri="http://schemas.openxmlformats.org/drawingml/2006/table">
            <a:tbl>
              <a:tblPr/>
              <a:tblGrid>
                <a:gridCol w="4198938">
                  <a:extLst>
                    <a:ext uri="{9D8B030D-6E8A-4147-A177-3AD203B41FA5}"/>
                  </a:extLst>
                </a:gridCol>
                <a:gridCol w="4335462">
                  <a:extLst>
                    <a:ext uri="{9D8B030D-6E8A-4147-A177-3AD203B41FA5}"/>
                  </a:extLst>
                </a:gridCol>
              </a:tblGrid>
              <a:tr h="5189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Станом на 01.01.201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kumimoji="0" lang="uk-UA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313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Станом на 01.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.201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uk-UA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6313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6172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ЗДО різних типів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40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сільські райони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7,9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міста обласного значення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Харків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області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313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сільські райони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,9 %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міста обласного  значення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Харків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області – 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kumimoji="0" lang="uk-UA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63136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52400"/>
            <a:ext cx="8839200" cy="1143000"/>
          </a:xfrm>
        </p:spPr>
        <p:txBody>
          <a:bodyPr/>
          <a:lstStyle/>
          <a:p>
            <a:r>
              <a:rPr lang="uk-UA" altLang="ru-RU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Низький </a:t>
            </a:r>
            <a:r>
              <a:rPr lang="ru-RU" altLang="ru-RU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показник</a:t>
            </a:r>
            <a:r>
              <a:rPr lang="uk-UA" altLang="ru-RU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охоплення дітей      3-6(7) років ЗДО + с/п</a:t>
            </a:r>
            <a:endParaRPr lang="ru-RU" altLang="uk-UA" sz="4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05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</a:pPr>
            <a:r>
              <a:rPr lang="uk-UA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Старосалтівська ОТГ              </a:t>
            </a:r>
            <a:r>
              <a:rPr lang="uk-UA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   </a:t>
            </a:r>
            <a:r>
              <a:rPr lang="uk-UA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62,2 % 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</a:pPr>
            <a:r>
              <a:rPr lang="uk-UA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Мереф’янська ОТГ                     65,6 %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</a:pPr>
            <a:r>
              <a:rPr lang="uk-UA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Роганська ОТГ</a:t>
            </a:r>
            <a:r>
              <a:rPr lang="ru-RU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                        </a:t>
            </a:r>
            <a:r>
              <a:rPr lang="uk-UA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69,1 % 	</a:t>
            </a:r>
            <a:r>
              <a:rPr lang="uk-UA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</a:pPr>
            <a:r>
              <a:rPr lang="uk-UA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Зачепилівський район              70,9 %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</a:pPr>
            <a:r>
              <a:rPr lang="uk-UA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Нововодолазький район          71,4 %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</a:pPr>
            <a:r>
              <a:rPr lang="uk-UA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м. Люботин                                  76,9 %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</a:pPr>
            <a:r>
              <a:rPr lang="uk-UA" alt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Дергачівський район                77,3 %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</a:pPr>
            <a:r>
              <a:rPr lang="uk-UA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Ізюмський</a:t>
            </a:r>
            <a:r>
              <a:rPr lang="ru-RU" alt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 район                      77</a:t>
            </a:r>
            <a:r>
              <a:rPr lang="uk-UA" alt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,9</a:t>
            </a:r>
            <a:r>
              <a:rPr lang="en-US" alt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alt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5918200" algn="l"/>
              </a:tabLst>
            </a:pPr>
            <a:r>
              <a:rPr lang="uk-UA" alt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Чкаловська ОТГ                           79,2 %</a:t>
            </a:r>
          </a:p>
          <a:p>
            <a:pPr algn="ctr" eaLnBrk="1" hangingPunct="1">
              <a:lnSpc>
                <a:spcPct val="90000"/>
              </a:lnSpc>
              <a:spcBef>
                <a:spcPts val="1800"/>
              </a:spcBef>
              <a:buFontTx/>
              <a:buNone/>
              <a:tabLst>
                <a:tab pos="5918200" algn="l"/>
              </a:tabLst>
            </a:pPr>
            <a:r>
              <a:rPr lang="uk-UA" altLang="ru-RU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uk-UA" alt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По області – 94,</a:t>
            </a:r>
            <a:r>
              <a:rPr lang="ru-RU" alt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uk-UA" alt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%	</a:t>
            </a:r>
            <a:endParaRPr lang="ru-RU" altLang="uk-UA" sz="36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839200" cy="1066800"/>
          </a:xfrm>
        </p:spPr>
        <p:txBody>
          <a:bodyPr>
            <a:normAutofit/>
          </a:bodyPr>
          <a:lstStyle/>
          <a:p>
            <a:pPr marL="358775" eaLnBrk="1" hangingPunct="1">
              <a:lnSpc>
                <a:spcPts val="3800"/>
              </a:lnSpc>
              <a:defRPr/>
            </a:pPr>
            <a:r>
              <a:rPr lang="uk-UA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Низький показник охоплення дітей 5-річного віку </a:t>
            </a:r>
            <a:r>
              <a:rPr lang="uk-UA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 ЗДО </a:t>
            </a:r>
            <a:endParaRPr lang="uk-UA" alt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308" name="Group 44"/>
          <p:cNvGraphicFramePr>
            <a:graphicFrameLocks noGrp="1"/>
          </p:cNvGraphicFramePr>
          <p:nvPr/>
        </p:nvGraphicFramePr>
        <p:xfrm>
          <a:off x="685800" y="1219200"/>
          <a:ext cx="8001000" cy="5608638"/>
        </p:xfrm>
        <a:graphic>
          <a:graphicData uri="http://schemas.openxmlformats.org/drawingml/2006/table">
            <a:tbl>
              <a:tblPr/>
              <a:tblGrid>
                <a:gridCol w="5951538">
                  <a:extLst>
                    <a:ext uri="{9D8B030D-6E8A-4147-A177-3AD203B41FA5}"/>
                  </a:extLst>
                </a:gridCol>
                <a:gridCol w="2049462">
                  <a:extLst>
                    <a:ext uri="{9D8B030D-6E8A-4147-A177-3AD203B41FA5}"/>
                  </a:extLst>
                </a:gridCol>
              </a:tblGrid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Зачепилівський</a:t>
                      </a:r>
                      <a:endParaRPr kumimoji="0" lang="uk-UA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Краснокутський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Вовчанський</a:t>
                      </a:r>
                      <a:endParaRPr kumimoji="0" lang="uk-UA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Красноградський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Чкаловська ОТГ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73,3%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Харківський</a:t>
                      </a:r>
                      <a:endParaRPr kumimoji="0" lang="uk-UA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Куп'янський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Нововодолазький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Старосалтівська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ОТГ</a:t>
                      </a:r>
                      <a:endParaRPr kumimoji="0" lang="en-US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Люботин  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>
                        <a:alpha val="4196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33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Мереф</a:t>
                      </a: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янська ОТГ</a:t>
                      </a: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39,6 %</a:t>
                      </a:r>
                      <a:r>
                        <a:rPr kumimoji="0" lang="uk-UA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27058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911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 області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9</a:t>
                      </a: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>
                        <a:alpha val="5803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8001000" y="1371600"/>
            <a:ext cx="288925" cy="4752975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7000"/>
                </a:schemeClr>
              </a:gs>
              <a:gs pos="100000">
                <a:schemeClr val="accent1">
                  <a:lumMod val="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uk-UA" alt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Кількість місць у ЗДО </a:t>
            </a:r>
            <a:endParaRPr lang="ru-RU" altLang="uk-UA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3554" name="Диаграмма 6"/>
          <p:cNvGraphicFramePr>
            <a:graphicFrameLocks/>
          </p:cNvGraphicFramePr>
          <p:nvPr/>
        </p:nvGraphicFramePr>
        <p:xfrm>
          <a:off x="330200" y="1016000"/>
          <a:ext cx="8483600" cy="5511800"/>
        </p:xfrm>
        <a:graphic>
          <a:graphicData uri="http://schemas.openxmlformats.org/presentationml/2006/ole">
            <p:oleObj spid="_x0000_s23554" r:id="rId3" imgW="8486367" imgH="5511262" progId="Excel.Chart.8">
              <p:embed/>
            </p:oleObj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785225" cy="5699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alt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Кількість дітей у ЗДО на 100 місць</a:t>
            </a:r>
          </a:p>
        </p:txBody>
      </p:sp>
      <p:graphicFrame>
        <p:nvGraphicFramePr>
          <p:cNvPr id="27675" name="Group 27"/>
          <p:cNvGraphicFramePr>
            <a:graphicFrameLocks noGrp="1"/>
          </p:cNvGraphicFramePr>
          <p:nvPr>
            <p:ph idx="4294967295"/>
          </p:nvPr>
        </p:nvGraphicFramePr>
        <p:xfrm>
          <a:off x="179388" y="914400"/>
          <a:ext cx="8785225" cy="5562600"/>
        </p:xfrm>
        <a:graphic>
          <a:graphicData uri="http://schemas.openxmlformats.org/drawingml/2006/table">
            <a:tbl>
              <a:tblPr/>
              <a:tblGrid>
                <a:gridCol w="4392612">
                  <a:extLst>
                    <a:ext uri="{9D8B030D-6E8A-4147-A177-3AD203B41FA5}"/>
                  </a:extLst>
                </a:gridCol>
                <a:gridCol w="4392613">
                  <a:extLst>
                    <a:ext uri="{9D8B030D-6E8A-4147-A177-3AD203B41FA5}"/>
                  </a:extLst>
                </a:gridCol>
              </a:tblGrid>
              <a:tr h="803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Станом на 01.01.201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kumimoji="0" lang="uk-UA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6" marR="9142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58ED5"/>
                        </a:gs>
                        <a:gs pos="56000">
                          <a:srgbClr val="558ED5"/>
                        </a:gs>
                        <a:gs pos="97000">
                          <a:srgbClr val="17375E"/>
                        </a:gs>
                        <a:gs pos="100000">
                          <a:srgbClr val="A263D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Станом на 01.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r>
                        <a:rPr kumimoji="0" lang="uk-UA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.201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uk-UA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6" marR="91426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58ED5"/>
                        </a:gs>
                        <a:gs pos="56000">
                          <a:srgbClr val="558ED5"/>
                        </a:gs>
                        <a:gs pos="100000">
                          <a:srgbClr val="A263D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/>
                </a:extLst>
              </a:tr>
              <a:tr h="61092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ЗДО різних типів</a:t>
                      </a:r>
                    </a:p>
                  </a:txBody>
                  <a:tcPr marL="91426" marR="9142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147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Сільські райони </a:t>
                      </a:r>
                      <a:r>
                        <a:rPr kumimoji="0" lang="uk-UA" alt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 9</a:t>
                      </a:r>
                      <a:r>
                        <a:rPr kumimoji="0" lang="ru-RU" alt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endParaRPr kumimoji="0" lang="uk-UA" altLang="ru-RU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endParaRPr kumimoji="0" lang="uk-UA" altLang="ru-RU" sz="36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Міста обласного значення </a:t>
                      </a:r>
                      <a:r>
                        <a:rPr kumimoji="0" lang="uk-UA" alt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 10</a:t>
                      </a:r>
                      <a:r>
                        <a:rPr kumimoji="0" lang="ru-RU" alt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kumimoji="0" lang="uk-UA" altLang="ru-RU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м. Харків </a:t>
                      </a:r>
                      <a:r>
                        <a:rPr kumimoji="0" lang="uk-UA" alt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 11</a:t>
                      </a:r>
                      <a:r>
                        <a:rPr kumimoji="0" lang="ru-RU" alt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kumimoji="0" lang="uk-UA" altLang="ru-RU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області – 10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6" marR="91426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58ED5"/>
                        </a:gs>
                        <a:gs pos="5000">
                          <a:srgbClr val="558ED5"/>
                        </a:gs>
                        <a:gs pos="85001">
                          <a:srgbClr val="17375E"/>
                        </a:gs>
                        <a:gs pos="100000">
                          <a:srgbClr val="A263D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Сільські райони,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ОТГ </a:t>
                      </a:r>
                      <a:r>
                        <a:rPr kumimoji="0" lang="uk-UA" alt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 9</a:t>
                      </a:r>
                      <a:r>
                        <a:rPr kumimoji="0" lang="ru-RU" alt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kumimoji="0" lang="uk-UA" altLang="ru-RU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Міста обласного  значення </a:t>
                      </a:r>
                      <a:r>
                        <a:rPr kumimoji="0" lang="uk-UA" alt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 10</a:t>
                      </a:r>
                      <a:r>
                        <a:rPr kumimoji="0" lang="ru-RU" alt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endParaRPr kumimoji="0" lang="uk-UA" altLang="ru-RU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м. Харків </a:t>
                      </a:r>
                      <a:r>
                        <a:rPr kumimoji="0" lang="uk-UA" alt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 11</a:t>
                      </a:r>
                      <a:r>
                        <a:rPr kumimoji="0" lang="ru-RU" alt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kumimoji="0" lang="uk-UA" altLang="ru-RU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endParaRPr kumimoji="0" lang="uk-UA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області – 1</a:t>
                      </a: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03,8</a:t>
                      </a:r>
                      <a:endParaRPr kumimoji="0" lang="uk-UA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6" marR="9142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58ED5"/>
                        </a:gs>
                        <a:gs pos="5000">
                          <a:srgbClr val="558ED5"/>
                        </a:gs>
                        <a:gs pos="100000">
                          <a:srgbClr val="A263D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549</Words>
  <Application>Microsoft Office PowerPoint</Application>
  <PresentationFormat>Экран (4:3)</PresentationFormat>
  <Paragraphs>135</Paragraphs>
  <Slides>14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Оформление по умолчанию</vt:lpstr>
      <vt:lpstr>Диаграмма Microsoft Excel</vt:lpstr>
      <vt:lpstr>Про стан охоплення дошкільною освітою  в області</vt:lpstr>
      <vt:lpstr>Слайд 2</vt:lpstr>
      <vt:lpstr>Слайд 3</vt:lpstr>
      <vt:lpstr>Охоплення дітей від 1-6(7) років у ЗДО різних типів</vt:lpstr>
      <vt:lpstr>Охоплення дітей від 3 до 6(7) років ЗДО + соцпатронат</vt:lpstr>
      <vt:lpstr>Низький показник охоплення дітей      3-6(7) років ЗДО + с/п</vt:lpstr>
      <vt:lpstr> Низький показник охоплення дітей 5-річного віку у ЗДО </vt:lpstr>
      <vt:lpstr>Кількість місць у ЗДО </vt:lpstr>
      <vt:lpstr>Кількість дітей у ЗДО на 100 місць</vt:lpstr>
      <vt:lpstr>Оцінка результатів діяльності за показником 46 "Чисельність дітей у ЗДО у розрахунку на 100 місць, осіб"</vt:lpstr>
      <vt:lpstr>Чисельність дітей на 100 місць у ЗДО міської місцевості сільських районів, ОТГ</vt:lpstr>
      <vt:lpstr>План дій на 2018 рік щодо створення додаткових місць у закладах освіти  для дітей дошкільного віку в Харківській області</vt:lpstr>
      <vt:lpstr>Доручення за підсумками проведення наради від 10.01.2018</vt:lpstr>
      <vt:lpstr>Питання, що висвітлюються у звіті: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руднева</dc:creator>
  <cp:lastModifiedBy>руднева</cp:lastModifiedBy>
  <cp:revision>60</cp:revision>
  <cp:lastPrinted>1601-01-01T00:00:00Z</cp:lastPrinted>
  <dcterms:created xsi:type="dcterms:W3CDTF">2017-06-02T14:50:46Z</dcterms:created>
  <dcterms:modified xsi:type="dcterms:W3CDTF">2018-03-21T07:37:59Z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