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60" r:id="rId4"/>
    <p:sldId id="262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705F1E-F4F1-44B0-B818-96B4B5E1EDDD}">
          <p14:sldIdLst>
            <p14:sldId id="257"/>
            <p14:sldId id="261"/>
            <p14:sldId id="260"/>
            <p14:sldId id="262"/>
            <p14:sldId id="256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isk_C\&#1056;&#1072;&#1073;&#1086;&#1095;&#1080;&#1081;%20&#1089;&#1090;&#1086;&#1083;\&#1056;&#1072;&#1081;&#1086;&#1085;&#1080;\&#1044;&#1053;&#1047;,%20&#1047;&#1053;&#1047;,%20&#1053;&#1042;&#1050;,%20&#1055;&#1053;&#1047;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schemeClr val="accent2">
                    <a:alpha val="20000"/>
                  </a:scheme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'[ДНЗ, ЗНЗ, НВК, ПНЗ 1.xlsx]Лист1'!$B$51:$DF$51</c:f>
              <c:strCache>
                <c:ptCount val="8"/>
                <c:pt idx="0">
                  <c:v>  edu.kh.ua</c:v>
                </c:pt>
                <c:pt idx="1">
                  <c:v>ucoz</c:v>
                </c:pt>
                <c:pt idx="2">
                  <c:v>at.ua (ucoz)</c:v>
                </c:pt>
                <c:pt idx="3">
                  <c:v>klasna.com</c:v>
                </c:pt>
                <c:pt idx="4">
                  <c:v>sites.google.com</c:v>
                </c:pt>
                <c:pt idx="5">
                  <c:v>in.ua</c:v>
                </c:pt>
                <c:pt idx="6">
                  <c:v>jimbo</c:v>
                </c:pt>
                <c:pt idx="7">
                  <c:v>Інше</c:v>
                </c:pt>
              </c:strCache>
            </c:strRef>
          </c:cat>
          <c:val>
            <c:numRef>
              <c:f>'[ДНЗ, ЗНЗ, НВК, ПНЗ 1.xlsx]Лист1'!$B$52:$DF$52</c:f>
              <c:numCache>
                <c:formatCode>0%</c:formatCode>
                <c:ptCount val="8"/>
                <c:pt idx="0">
                  <c:v>0.35407239819004527</c:v>
                </c:pt>
                <c:pt idx="1">
                  <c:v>0.19457013574660634</c:v>
                </c:pt>
                <c:pt idx="2">
                  <c:v>0.12669683257918551</c:v>
                </c:pt>
                <c:pt idx="3">
                  <c:v>0.10633484162895927</c:v>
                </c:pt>
                <c:pt idx="4">
                  <c:v>3.0542986425339366E-2</c:v>
                </c:pt>
                <c:pt idx="5">
                  <c:v>4.4117647058823532E-2</c:v>
                </c:pt>
                <c:pt idx="6">
                  <c:v>3.7330316742081447E-2</c:v>
                </c:pt>
                <c:pt idx="7">
                  <c:v>0.10633484162895927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85040400226103"/>
          <c:y val="0.40435337957951095"/>
          <c:w val="0.16222282079942585"/>
          <c:h val="0.353486812543864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2883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4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2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4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60546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4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7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641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15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5333731-1310-4F21-8023-8D410EBCF6ED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E79E0BA-64EE-44B2-89D9-8084FA435F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287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565" y="263767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/>
              <a:t>Про електронну систему документообігу та систему офіційних сайтів </a:t>
            </a:r>
            <a:br>
              <a:rPr lang="uk-UA" b="1" dirty="0" smtClean="0"/>
            </a:br>
            <a:r>
              <a:rPr lang="uk-UA" b="1" dirty="0" smtClean="0"/>
              <a:t>відділів освіти і закладів освіти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31961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117" y="378572"/>
            <a:ext cx="10515600" cy="85855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Головна папка </a:t>
            </a:r>
            <a:r>
              <a:rPr lang="uk-UA" b="1" dirty="0" smtClean="0"/>
              <a:t>дошкільної </a:t>
            </a:r>
            <a:r>
              <a:rPr lang="uk-UA" b="1" dirty="0" smtClean="0"/>
              <a:t>та </a:t>
            </a:r>
            <a:br>
              <a:rPr lang="uk-UA" b="1" dirty="0" smtClean="0"/>
            </a:br>
            <a:r>
              <a:rPr lang="uk-UA" b="1" dirty="0" smtClean="0"/>
              <a:t>загальної середньої </a:t>
            </a:r>
            <a:r>
              <a:rPr lang="uk-UA" b="1" dirty="0" smtClean="0"/>
              <a:t>освіти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930" y="2312489"/>
            <a:ext cx="10827434" cy="364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62664" y="-9547"/>
            <a:ext cx="10520082" cy="929754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/>
              <a:t>Подкаталоги </a:t>
            </a:r>
            <a:r>
              <a:rPr lang="uk-UA" sz="3200" b="1" dirty="0" smtClean="0"/>
              <a:t>головної папки </a:t>
            </a:r>
            <a:r>
              <a:rPr lang="uk-UA" sz="3200" b="1" dirty="0" smtClean="0"/>
              <a:t>дошкільної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та загальної </a:t>
            </a:r>
            <a:r>
              <a:rPr lang="uk-UA" sz="3200" b="1" dirty="0"/>
              <a:t>середньої </a:t>
            </a:r>
            <a:r>
              <a:rPr lang="uk-UA" sz="3200" b="1" dirty="0" smtClean="0"/>
              <a:t>освіти</a:t>
            </a:r>
            <a:endParaRPr lang="ru-RU" sz="3200" b="1" dirty="0"/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947" y="1046108"/>
            <a:ext cx="2876550" cy="165735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912" y="2222518"/>
            <a:ext cx="2533650" cy="120967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9196" y="2084333"/>
            <a:ext cx="1790700" cy="123825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5509" y="4081352"/>
            <a:ext cx="2847975" cy="125730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4821" y="4262327"/>
            <a:ext cx="1609725" cy="107632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9555" y="2943786"/>
            <a:ext cx="2638425" cy="3657600"/>
          </a:xfrm>
          <a:prstGeom prst="rect">
            <a:avLst/>
          </a:prstGeom>
          <a:ln>
            <a:solidFill>
              <a:srgbClr val="002060"/>
            </a:solidFill>
          </a:ln>
        </p:spPr>
      </p:pic>
      <p:cxnSp>
        <p:nvCxnSpPr>
          <p:cNvPr id="11" name="Соединительная линия уступом 10"/>
          <p:cNvCxnSpPr>
            <a:endCxn id="10" idx="3"/>
          </p:cNvCxnSpPr>
          <p:nvPr/>
        </p:nvCxnSpPr>
        <p:spPr>
          <a:xfrm rot="5400000">
            <a:off x="2485883" y="3213883"/>
            <a:ext cx="2590800" cy="52660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rot="16200000" flipH="1">
            <a:off x="4165936" y="2860360"/>
            <a:ext cx="2124961" cy="343287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>
            <a:off x="4980550" y="1734713"/>
            <a:ext cx="1293029" cy="124980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243484" y="4613750"/>
            <a:ext cx="147133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8811562" y="2234624"/>
            <a:ext cx="617634" cy="10879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4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2977" y="51187"/>
            <a:ext cx="10515600" cy="920246"/>
          </a:xfrm>
        </p:spPr>
        <p:txBody>
          <a:bodyPr>
            <a:noAutofit/>
          </a:bodyPr>
          <a:lstStyle/>
          <a:p>
            <a:pPr algn="r"/>
            <a:r>
              <a:rPr lang="ru-RU" sz="3200" b="1" dirty="0"/>
              <a:t>Подкаталоги </a:t>
            </a:r>
            <a:r>
              <a:rPr lang="uk-UA" sz="3200" b="1" dirty="0"/>
              <a:t>папки «Звіти» </a:t>
            </a:r>
            <a:br>
              <a:rPr lang="uk-UA" sz="3200" b="1" dirty="0"/>
            </a:br>
            <a:r>
              <a:rPr lang="uk-UA" sz="3200" b="1" dirty="0"/>
              <a:t>місцевих органів управління освітою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94" y="2409762"/>
            <a:ext cx="3448050" cy="342900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425" y="5526316"/>
            <a:ext cx="3086100" cy="107632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9919" y="3302439"/>
            <a:ext cx="3648075" cy="105727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9275" y="1954864"/>
            <a:ext cx="3238500" cy="123825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0908" y="4370470"/>
            <a:ext cx="2924175" cy="101917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0534" y="1136450"/>
            <a:ext cx="3009900" cy="1047750"/>
          </a:xfrm>
          <a:prstGeom prst="rect">
            <a:avLst/>
          </a:prstGeom>
          <a:ln>
            <a:solidFill>
              <a:srgbClr val="002060"/>
            </a:solidFill>
          </a:ln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2870534" y="2184200"/>
            <a:ext cx="414087" cy="16953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1"/>
          </p:cNvCxnSpPr>
          <p:nvPr/>
        </p:nvCxnSpPr>
        <p:spPr>
          <a:xfrm flipV="1">
            <a:off x="3077577" y="2573989"/>
            <a:ext cx="2551698" cy="16785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1"/>
          </p:cNvCxnSpPr>
          <p:nvPr/>
        </p:nvCxnSpPr>
        <p:spPr>
          <a:xfrm flipV="1">
            <a:off x="3380874" y="3831077"/>
            <a:ext cx="4589045" cy="6597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465095" y="4716379"/>
            <a:ext cx="2595813" cy="481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870534" y="5136640"/>
            <a:ext cx="1291891" cy="7021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0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279440"/>
              </p:ext>
            </p:extLst>
          </p:nvPr>
        </p:nvGraphicFramePr>
        <p:xfrm>
          <a:off x="2205318" y="1208553"/>
          <a:ext cx="7732059" cy="540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6707" y="-282388"/>
            <a:ext cx="90800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sz="3200" b="1" dirty="0">
                <a:latin typeface="+mj-lt"/>
                <a:ea typeface="+mj-ea"/>
                <a:cs typeface="+mj-cs"/>
              </a:rPr>
              <a:t>Структура технологічних платформ сайтів  </a:t>
            </a:r>
          </a:p>
          <a:p>
            <a:r>
              <a:rPr lang="uk-UA" sz="3200" b="1" dirty="0">
                <a:latin typeface="+mj-lt"/>
                <a:ea typeface="+mj-ea"/>
                <a:cs typeface="+mj-cs"/>
              </a:rPr>
              <a:t>навчальних закладів у Харківській області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6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153" y="376073"/>
            <a:ext cx="7947212" cy="6088787"/>
          </a:xfrm>
        </p:spPr>
      </p:pic>
      <p:sp>
        <p:nvSpPr>
          <p:cNvPr id="7" name="Полилиния 6"/>
          <p:cNvSpPr/>
          <p:nvPr/>
        </p:nvSpPr>
        <p:spPr>
          <a:xfrm>
            <a:off x="649941" y="4437529"/>
            <a:ext cx="5199530" cy="2027331"/>
          </a:xfrm>
          <a:custGeom>
            <a:avLst/>
            <a:gdLst>
              <a:gd name="connsiteX0" fmla="*/ 0 w 3785616"/>
              <a:gd name="connsiteY0" fmla="*/ 220932 h 1325563"/>
              <a:gd name="connsiteX1" fmla="*/ 220932 w 3785616"/>
              <a:gd name="connsiteY1" fmla="*/ 0 h 1325563"/>
              <a:gd name="connsiteX2" fmla="*/ 3564684 w 3785616"/>
              <a:gd name="connsiteY2" fmla="*/ 0 h 1325563"/>
              <a:gd name="connsiteX3" fmla="*/ 3785616 w 3785616"/>
              <a:gd name="connsiteY3" fmla="*/ 220932 h 1325563"/>
              <a:gd name="connsiteX4" fmla="*/ 3785616 w 3785616"/>
              <a:gd name="connsiteY4" fmla="*/ 1104631 h 1325563"/>
              <a:gd name="connsiteX5" fmla="*/ 3564684 w 3785616"/>
              <a:gd name="connsiteY5" fmla="*/ 1325563 h 1325563"/>
              <a:gd name="connsiteX6" fmla="*/ 220932 w 3785616"/>
              <a:gd name="connsiteY6" fmla="*/ 1325563 h 1325563"/>
              <a:gd name="connsiteX7" fmla="*/ 0 w 3785616"/>
              <a:gd name="connsiteY7" fmla="*/ 1104631 h 1325563"/>
              <a:gd name="connsiteX8" fmla="*/ 0 w 3785616"/>
              <a:gd name="connsiteY8" fmla="*/ 220932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325563">
                <a:moveTo>
                  <a:pt x="0" y="220932"/>
                </a:moveTo>
                <a:cubicBezTo>
                  <a:pt x="0" y="98915"/>
                  <a:pt x="98915" y="0"/>
                  <a:pt x="220932" y="0"/>
                </a:cubicBezTo>
                <a:lnTo>
                  <a:pt x="3564684" y="0"/>
                </a:lnTo>
                <a:cubicBezTo>
                  <a:pt x="3686701" y="0"/>
                  <a:pt x="3785616" y="98915"/>
                  <a:pt x="3785616" y="220932"/>
                </a:cubicBezTo>
                <a:lnTo>
                  <a:pt x="3785616" y="1104631"/>
                </a:lnTo>
                <a:cubicBezTo>
                  <a:pt x="3785616" y="1226648"/>
                  <a:pt x="3686701" y="1325563"/>
                  <a:pt x="3564684" y="1325563"/>
                </a:cubicBezTo>
                <a:lnTo>
                  <a:pt x="220932" y="1325563"/>
                </a:lnTo>
                <a:cubicBezTo>
                  <a:pt x="98915" y="1325563"/>
                  <a:pt x="0" y="1226648"/>
                  <a:pt x="0" y="1104631"/>
                </a:cubicBezTo>
                <a:lnTo>
                  <a:pt x="0" y="220932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extrusionH="190500" prstMaterial="matt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359" tIns="188534" rIns="312359" bIns="188534" numCol="1" spcCol="1270" anchor="ctr" anchorCtr="0">
            <a:noAutofit/>
          </a:bodyPr>
          <a:lstStyle/>
          <a:p>
            <a:pPr lvl="0" algn="ctr" defTabSz="2889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6500" kern="1200" dirty="0" smtClean="0"/>
              <a:t>Раніше</a:t>
            </a:r>
            <a:endParaRPr lang="ru-RU" sz="6500" kern="1200" dirty="0"/>
          </a:p>
        </p:txBody>
      </p:sp>
    </p:spTree>
    <p:extLst>
      <p:ext uri="{BB962C8B-B14F-4D97-AF65-F5344CB8AC3E}">
        <p14:creationId xmlns:p14="http://schemas.microsoft.com/office/powerpoint/2010/main" val="109728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995" y="-779928"/>
            <a:ext cx="10515600" cy="127746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>Візуальне уявлення системи </a:t>
            </a:r>
            <a:br>
              <a:rPr lang="uk-UA" sz="3600" b="1" dirty="0" smtClean="0"/>
            </a:br>
            <a:r>
              <a:rPr lang="uk-UA" sz="3600" b="1" dirty="0" smtClean="0"/>
              <a:t>контролю та розміщення інформації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89" y="1277469"/>
            <a:ext cx="8404412" cy="5271403"/>
          </a:xfrm>
        </p:spPr>
      </p:pic>
    </p:spTree>
    <p:extLst>
      <p:ext uri="{BB962C8B-B14F-4D97-AF65-F5344CB8AC3E}">
        <p14:creationId xmlns:p14="http://schemas.microsoft.com/office/powerpoint/2010/main" val="40843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150</TotalTime>
  <Words>29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Про електронну систему документообігу та систему офіційних сайтів  відділів освіти і закладів освіти</vt:lpstr>
      <vt:lpstr>Головна папка дошкільної та  загальної середньої освіти </vt:lpstr>
      <vt:lpstr>Подкаталоги головної папки дошкільної  та загальної середньої освіти</vt:lpstr>
      <vt:lpstr>Подкаталоги папки «Звіти»  місцевих органів управління освітою  </vt:lpstr>
      <vt:lpstr>Презентация PowerPoint</vt:lpstr>
      <vt:lpstr>Презентация PowerPoint</vt:lpstr>
      <vt:lpstr>  Візуальне уявлення системи  контролю та розміщення інформації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19</cp:revision>
  <cp:lastPrinted>2018-03-20T14:23:14Z</cp:lastPrinted>
  <dcterms:created xsi:type="dcterms:W3CDTF">2018-03-19T13:50:07Z</dcterms:created>
  <dcterms:modified xsi:type="dcterms:W3CDTF">2018-03-20T19:24:16Z</dcterms:modified>
</cp:coreProperties>
</file>