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s.ptu.org.ua/shablon/pole.index.php?currentID=135&amp;ref=/shablon/shablon.php?page=2" TargetMode="External"/><Relationship Id="rId3" Type="http://schemas.openxmlformats.org/officeDocument/2006/relationships/hyperlink" Target="http://fs.ptu.org.ua/shablon/pole.index.php?currentID=133&amp;ref=/shablon/shablon.php" TargetMode="External"/><Relationship Id="rId7" Type="http://schemas.openxmlformats.org/officeDocument/2006/relationships/hyperlink" Target="http://fs.ptu.org.ua/shablon/pole.index.php?currentID=129&amp;ref=/shablon/shablon.php?page=2" TargetMode="External"/><Relationship Id="rId2" Type="http://schemas.openxmlformats.org/officeDocument/2006/relationships/hyperlink" Target="http://fs.ptu.org.ua/shablon/pole.index.php?currentID=132&amp;ref=/shablon/shablo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.ptu.org.ua/shablon/pole.index.php?currentID=138&amp;ref=/shablon/shablon.php?page=2" TargetMode="External"/><Relationship Id="rId5" Type="http://schemas.openxmlformats.org/officeDocument/2006/relationships/hyperlink" Target="http://fs.ptu.org.ua/shablon/pole.index.php?currentID=130&amp;ref=/shablon/shablon.php" TargetMode="External"/><Relationship Id="rId4" Type="http://schemas.openxmlformats.org/officeDocument/2006/relationships/hyperlink" Target="http://fs.ptu.org.ua/shablon/pole.index.php?currentID=131&amp;ref=/shablon/shablon.php" TargetMode="External"/><Relationship Id="rId9" Type="http://schemas.openxmlformats.org/officeDocument/2006/relationships/hyperlink" Target="http://fs.ptu.org.ua/shablon/pole.index.php?currentID=139&amp;ref=/shablon/shablon.php?page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3028971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 виконання рішень попередньої наради та про стан виконавської дисципліни директорами закладів професійної (професійно-технічної) освіти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714884"/>
            <a:ext cx="5829296" cy="1714512"/>
          </a:xfrm>
        </p:spPr>
        <p:txBody>
          <a:bodyPr>
            <a:normAutofit/>
          </a:bodyPr>
          <a:lstStyle/>
          <a:p>
            <a:pPr algn="l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Бєлкіна Наталія Віталіївна,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головний спеціаліст відділу науки, вищої та професійної освіти управління освіти і науки Департаменту науки і освіти Харківської обласної державної адміністрації</a:t>
            </a:r>
            <a:endParaRPr 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4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Мова 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(мови) освітнього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процесу</a:t>
            </a:r>
            <a:endParaRPr lang="uk-U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8" y="1052736"/>
            <a:ext cx="907300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63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Autofit/>
          </a:bodyPr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вакантних посад, порядок і умови проведення конкурсу на їх заміщення 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у разі його проведення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7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1" y="0"/>
            <a:ext cx="8928992" cy="1143000"/>
          </a:xfrm>
        </p:spPr>
        <p:txBody>
          <a:bodyPr>
            <a:normAutofit/>
          </a:bodyPr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Матеріально-технічне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забезпечення закладу освіти (згідно з ліцензійними умовами</a:t>
            </a:r>
            <a:endParaRPr lang="uk-UA" sz="2800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1"/>
            <a:ext cx="748581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8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" y="260648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гуртожитків та вільних місць у них, розмір плати за проживання</a:t>
            </a:r>
            <a:endParaRPr lang="uk-UA" sz="28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14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3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моніторингу якості освіти</a:t>
            </a:r>
            <a:endParaRPr lang="uk-UA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360"/>
            <a:ext cx="912478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" y="26027"/>
            <a:ext cx="8229600" cy="44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90" y="2942305"/>
            <a:ext cx="7475910" cy="390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9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04"/>
            <a:ext cx="9144000" cy="1143000"/>
          </a:xfrm>
        </p:spPr>
        <p:txBody>
          <a:bodyPr>
            <a:normAutofit/>
          </a:bodyPr>
          <a:lstStyle/>
          <a:p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Умови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доступності закладу освіти для навчання осіб з особливими освітніми потребами</a:t>
            </a:r>
            <a:endParaRPr lang="uk-UA" sz="28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82020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9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Щоквартальні звіти на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інформаційно-довідковому порталі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7173560"/>
              </p:ext>
            </p:extLst>
          </p:nvPr>
        </p:nvGraphicFramePr>
        <p:xfrm>
          <a:off x="-2" y="1556792"/>
          <a:ext cx="9144001" cy="528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71"/>
                <a:gridCol w="5400601"/>
                <a:gridCol w="1170130"/>
                <a:gridCol w="162879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132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dirty="0">
                          <a:effectLst/>
                          <a:hlinkClick r:id="rId2"/>
                        </a:rPr>
                        <a:t>Інформація щодо навчання учнів, які постраждали внаслідок аварії на Чорнобильській АЕС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01.04.2018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629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133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hlinkClick r:id="rId3"/>
                        </a:rPr>
                        <a:t>Інформація щодо навчання учнів із сімей, які опинились у складних життєвих обставинах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01.04.2018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375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4"/>
                        </a:rPr>
                        <a:t>Інформація про учнів, які мають одного з батьків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01.04.2018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375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130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5"/>
                        </a:rPr>
                        <a:t>Інформація про учнів із багатодітних сімей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01.04.2018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61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6"/>
                        </a:rPr>
                        <a:t>Інформація про забезпечення доступності до навчальних закладів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01.04.2018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50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129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7"/>
                        </a:rPr>
                        <a:t>Інформація про дітей-сиріт, дітей, позбавлених батьківського піклування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01.04.2018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375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135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8"/>
                        </a:rPr>
                        <a:t>Звіт про поселення учнів до гуртожитків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01.04.2018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  <a:tr h="1136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139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none" strike="noStrike" dirty="0">
                          <a:effectLst/>
                          <a:hlinkClick r:id="rId9"/>
                        </a:rPr>
                        <a:t>Інформація щодо навчання учнів, дітей учасників бойових дій, зазначених у пункті 19 частини першої статті 6 Закону України “Про статус ветеранів війни, гарантій їх соціального захисту”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01.04.2018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щоквартально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2" marR="81122" marT="40561" marB="81122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49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2" y="16808"/>
            <a:ext cx="9036496" cy="747896"/>
          </a:xfrm>
        </p:spPr>
        <p:txBody>
          <a:bodyPr>
            <a:noAutofit/>
          </a:bodyPr>
          <a:lstStyle/>
          <a:p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Закон України “Про освіту” </a:t>
            </a:r>
            <a:br>
              <a:rPr lang="uk-UA" alt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b="1" dirty="0">
                <a:latin typeface="Times New Roman" pitchFamily="18" charset="0"/>
                <a:cs typeface="Times New Roman" pitchFamily="18" charset="0"/>
              </a:rPr>
              <a:t>Стаття 30. Прозорість та інформаційна відкритість закладу освіти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Заклади освіти, що мають ліцензію на провадження освітньої діяльності, зобов’язані забезпечувати на своїх веб-сайтах (у разі їх відсутності - на веб-сайтах своїх засновників) відкритий доступ до такої інформації та документів: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статут закладу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ліцензії на провадження освітньої діяльності;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сертифікати про акредитацію освітніх програм, сертифікат про інституційну акредитацію закладу вищої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структура та органи управління закладу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кадровий склад закладу освіти згідно з ліцензійними умовами;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освітні програми, що реалізуються в закладі освіти, та перелік освітніх компонентів, що передбачені відповідною освітньою програмою;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територія обслуговування, закріплена за закладом освіти його засновником;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ліцензований обсяг та фактична кількість осіб, які навчаються у закладі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мова (мови) освітнього процесу;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наявність вакантних посад, порядок і умови проведення конкурсу на їх заміщення (у разі його проведення);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матеріально-технічне забезпечення закладу освіти (згідно з ліцензійними умовами);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наявність гуртожитків та вільних місць у них, розмір плати за проживання;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результати моніторингу якості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річний звіт про діяльність закладу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правила прийому до закладу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умови доступності закладу освіти для навчання осіб з особливими освітніми потребами;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розмір плати за навчання, підготовку, перепідготовку, підвищення кваліфікації здобувачів освіти;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перелік додаткових освітніх та інших послуг, їх вартість, порядок надання та оплати;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кошторис та фінансовий звіт про надходження та використання всіх отриманих коштів;</a:t>
            </a:r>
          </a:p>
          <a:p>
            <a:pPr algn="just">
              <a:lnSpc>
                <a:spcPct val="80000"/>
              </a:lnSpc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інша інформація, що оприлюднюється за рішенням закладу освіти або на вимогу законодавства.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2516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104" y="0"/>
            <a:ext cx="903605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000" b="1" dirty="0" smtClean="0">
                <a:latin typeface="Times New Roman" pitchFamily="18" charset="0"/>
              </a:rPr>
              <a:t>Закладка на сайтах закладів професійної (професійно-технічної) освіти </a:t>
            </a:r>
            <a:br>
              <a:rPr lang="uk-UA" altLang="uk-UA" sz="2000" b="1" dirty="0" smtClean="0">
                <a:latin typeface="Times New Roman" pitchFamily="18" charset="0"/>
              </a:rPr>
            </a:br>
            <a:r>
              <a:rPr lang="uk-UA" altLang="uk-UA" sz="2000" b="1" dirty="0" smtClean="0">
                <a:latin typeface="Times New Roman" pitchFamily="18" charset="0"/>
              </a:rPr>
              <a:t>Закону України “Про освіту”</a:t>
            </a:r>
            <a:endParaRPr lang="ru-RU" altLang="uk-UA" sz="2000" b="1" dirty="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uk-UA" sz="16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uk-UA" sz="1400" dirty="0" smtClean="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764704"/>
            <a:ext cx="903649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Центр професійно-технічної освіти № 1 м. Харкова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Державний навчальний заклад «Регіональний центр професійної освіти будівельних технологій Харківської області»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Державний навчальний заклад «Регіональний центр професійної освіти швейного виробництва та сфери послуг Харківської області»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Харківський професійний ліцей будівництва та автотранспорту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Державний навчальний заклад «Регіональний  механіко-технологічний центр професійної освіти Харківської області»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Люботинський професійний ліцей залізничного транспорту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Чугуївський професійний 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заклад «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Ізюмський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alt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Державний навчальний заклад «Куп’янський регіональний центр професійної освіти»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Лозівський професійний 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заклад «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Слобожанський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7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uk-UA" sz="17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alt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>
                <a:latin typeface="Times New Roman" pitchFamily="18" charset="0"/>
                <a:cs typeface="Times New Roman" pitchFamily="18" charset="0"/>
              </a:rPr>
              <a:t>Богодухівський професійний аграрний </a:t>
            </a: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err="1">
                <a:latin typeface="Times New Roman" pitchFamily="18" charset="0"/>
                <a:cs typeface="Times New Roman" pitchFamily="18" charset="0"/>
              </a:rPr>
              <a:t>Барвінківський</a:t>
            </a:r>
            <a:r>
              <a:rPr lang="uk-UA" altLang="uk-UA" sz="1700" dirty="0">
                <a:latin typeface="Times New Roman" pitchFamily="18" charset="0"/>
                <a:cs typeface="Times New Roman" pitchFamily="18" charset="0"/>
              </a:rPr>
              <a:t> професійний аграрний ліцей</a:t>
            </a:r>
            <a:endParaRPr lang="uk-UA" alt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Петрівський професійний аграрний 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Краснокутський професійний аграрний 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Шевченківський професійний аграрний ліцей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altLang="uk-UA" sz="1700" dirty="0" smtClean="0">
                <a:latin typeface="Times New Roman" pitchFamily="18" charset="0"/>
                <a:cs typeface="Times New Roman" pitchFamily="18" charset="0"/>
              </a:rPr>
              <a:t>Харківське вище професійне училище швейного виробництва та побуту Української інженерно-педагогічної академії</a:t>
            </a:r>
            <a:endParaRPr lang="uk-UA" altLang="uk-UA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572500" cy="511175"/>
          </a:xfrm>
        </p:spPr>
        <p:txBody>
          <a:bodyPr/>
          <a:lstStyle/>
          <a:p>
            <a:pPr eaLnBrk="1" hangingPunct="1"/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Люботинський професійний ліцей залізничного транспорту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36" t="10126" r="10100" b="2531"/>
          <a:stretch>
            <a:fillRect/>
          </a:stretch>
        </p:blipFill>
        <p:spPr bwMode="auto">
          <a:xfrm>
            <a:off x="368300" y="1071563"/>
            <a:ext cx="856138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4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висвітлення на сайті інформації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544616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статут закладу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освіти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(у сканованому вигляді)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ліцензії на провадження освітньої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діяльності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(у сканованому вигляді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сертифікати 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про акредитацію освітніх програм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, сертифікат про інституційну акредитацію закладу вищої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освіти </a:t>
            </a:r>
            <a:br>
              <a:rPr lang="uk-UA" alt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у сканованому вигляді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річний звіт про діяльність закладу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правила прийому до закладу 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506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та органи управління закладу </a:t>
            </a: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78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Кадровий склад закладу освіти згідно з ліцензійними умовами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36496" cy="52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25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>
            <a:noAutofit/>
          </a:bodyPr>
          <a:lstStyle/>
          <a:p>
            <a:r>
              <a:rPr lang="uk-UA" altLang="uk-UA" sz="2600" b="1" dirty="0" smtClean="0">
                <a:latin typeface="Times New Roman" pitchFamily="18" charset="0"/>
                <a:cs typeface="Times New Roman" pitchFamily="18" charset="0"/>
              </a:rPr>
              <a:t>Освітні </a:t>
            </a:r>
            <a:r>
              <a:rPr lang="uk-UA" altLang="uk-UA" sz="2600" b="1" dirty="0">
                <a:latin typeface="Times New Roman" pitchFamily="18" charset="0"/>
                <a:cs typeface="Times New Roman" pitchFamily="18" charset="0"/>
              </a:rPr>
              <a:t>програми, що реалізуються в закладі освіти, та перелік освітніх компонентів, що передбачені відповідною освітньою програмою</a:t>
            </a:r>
            <a:endParaRPr lang="uk-UA" sz="2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273"/>
            <a:ext cx="9144000" cy="56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4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uk-UA" sz="3100" b="1" dirty="0" smtClean="0">
                <a:latin typeface="Times New Roman" pitchFamily="18" charset="0"/>
                <a:cs typeface="Times New Roman" pitchFamily="18" charset="0"/>
              </a:rPr>
              <a:t>Ліцензований </a:t>
            </a:r>
            <a:r>
              <a:rPr lang="uk-UA" altLang="uk-UA" sz="3100" b="1" dirty="0">
                <a:latin typeface="Times New Roman" pitchFamily="18" charset="0"/>
                <a:cs typeface="Times New Roman" pitchFamily="18" charset="0"/>
              </a:rPr>
              <a:t>обсяг та фактична кількість осіб, які навчаються у закладі </a:t>
            </a:r>
            <a:r>
              <a:rPr lang="uk-UA" altLang="uk-UA" sz="3100" b="1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4096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87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691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 виконання рішень попередньої наради та про стан виконавської дисципліни директорами закладів професійної (професійно-технічної) освіти</vt:lpstr>
      <vt:lpstr>Закон України “Про освіту”  Стаття 30. Прозорість та інформаційна відкритість закладу освіти</vt:lpstr>
      <vt:lpstr>Закладка на сайтах закладів професійної (професійно-технічної) освіти  Закону України “Про освіту”</vt:lpstr>
      <vt:lpstr> Люботинський професійний ліцей залізничного транспорту</vt:lpstr>
      <vt:lpstr>Рекомендації щодо висвітлення на сайті інформації</vt:lpstr>
      <vt:lpstr>Структура та органи управління закладу освіти</vt:lpstr>
      <vt:lpstr>Кадровий склад закладу освіти згідно з ліцензійними умовами</vt:lpstr>
      <vt:lpstr>Освітні програми, що реалізуються в закладі освіти, та перелік освітніх компонентів, що передбачені відповідною освітньою програмою</vt:lpstr>
      <vt:lpstr>Ліцензований обсяг та фактична кількість осіб, які навчаються у закладі освіти</vt:lpstr>
      <vt:lpstr>Мова (мови) освітнього процесу</vt:lpstr>
      <vt:lpstr>Наявність вакантних посад, порядок і умови проведення конкурсу на їх заміщення  (у разі його проведення)</vt:lpstr>
      <vt:lpstr>Матеріально-технічне забезпечення закладу освіти (згідно з ліцензійними умовами</vt:lpstr>
      <vt:lpstr>Наявність гуртожитків та вільних місць у них, розмір плати за проживання</vt:lpstr>
      <vt:lpstr>Результати моніторингу якості освіти</vt:lpstr>
      <vt:lpstr>Слайд 15</vt:lpstr>
      <vt:lpstr>Умови доступності закладу освіти для навчання осіб з особливими освітніми потребами</vt:lpstr>
      <vt:lpstr>Щоквартальні звіти на  інформаційно-довідковому порталі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ГУОН</cp:lastModifiedBy>
  <cp:revision>47</cp:revision>
  <dcterms:created xsi:type="dcterms:W3CDTF">2018-03-27T13:31:38Z</dcterms:created>
  <dcterms:modified xsi:type="dcterms:W3CDTF">2018-03-27T16:08:39Z</dcterms:modified>
</cp:coreProperties>
</file>