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7;&#1079;&#1091;&#1083;&#1100;&#1090;&#1072;&#1090;&#1080;%202017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3924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 </a:t>
            </a:r>
            <a:r>
              <a:rPr lang="ru-RU" b="1" dirty="0" err="1"/>
              <a:t>проведення</a:t>
            </a:r>
            <a:r>
              <a:rPr lang="ru-RU" b="1" dirty="0"/>
              <a:t> у </a:t>
            </a:r>
            <a:r>
              <a:rPr lang="ru-RU" b="1" dirty="0" smtClean="0"/>
              <a:t>2018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І (</a:t>
            </a:r>
            <a:r>
              <a:rPr lang="ru-RU" b="1" dirty="0" err="1"/>
              <a:t>обласного</a:t>
            </a:r>
            <a:r>
              <a:rPr lang="ru-RU" b="1" dirty="0"/>
              <a:t>) </a:t>
            </a:r>
            <a:r>
              <a:rPr lang="ru-RU" b="1" dirty="0" err="1"/>
              <a:t>етапу</a:t>
            </a:r>
            <a:r>
              <a:rPr lang="ru-RU" b="1" dirty="0"/>
              <a:t> </a:t>
            </a:r>
            <a:r>
              <a:rPr lang="ru-RU" b="1" dirty="0" err="1"/>
              <a:t>Всеукраїнського</a:t>
            </a:r>
            <a:r>
              <a:rPr lang="ru-RU" b="1" dirty="0"/>
              <a:t> конкурсу </a:t>
            </a:r>
            <a:r>
              <a:rPr lang="ru-RU" b="1" dirty="0" err="1"/>
              <a:t>рукописів</a:t>
            </a:r>
            <a:r>
              <a:rPr lang="ru-RU" b="1" dirty="0"/>
              <a:t>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літератури</a:t>
            </a:r>
            <a:r>
              <a:rPr lang="ru-RU" b="1" dirty="0"/>
              <a:t> для </a:t>
            </a:r>
            <a:r>
              <a:rPr lang="ru-RU" b="1" dirty="0" err="1"/>
              <a:t>позашкільних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закладів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400800" cy="816496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chemeClr val="tx1"/>
                </a:solidFill>
              </a:rPr>
              <a:t>Інформаційне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повідомлення</a:t>
            </a:r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Навчальна література </a:t>
            </a:r>
            <a:r>
              <a:rPr lang="uk-UA" dirty="0"/>
              <a:t>– це навчальні, навчально-методичні, методичні, навчально-наочні посібники, методичні комплекси (методичні рекомендації, навчальна програма та розробки занять до неї), хрестоматії, зібрання творів, словники (тлумачні, термінологічні та інші), енциклопедії, довідники, альбоми, атласи, які призначені для практичного використання в навчально-виховному процесі позашкільних навчальних закладів. </a:t>
            </a:r>
          </a:p>
        </p:txBody>
      </p:sp>
    </p:spTree>
    <p:extLst>
      <p:ext uri="{BB962C8B-B14F-4D97-AF65-F5344CB8AC3E}">
        <p14:creationId xmlns:p14="http://schemas.microsoft.com/office/powerpoint/2010/main" val="14308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Увага!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Заявки та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І </a:t>
            </a:r>
            <a:r>
              <a:rPr lang="ru-RU" dirty="0"/>
              <a:t>(</a:t>
            </a:r>
            <a:r>
              <a:rPr lang="ru-RU" dirty="0" err="1"/>
              <a:t>обласного</a:t>
            </a:r>
            <a:r>
              <a:rPr lang="ru-RU" dirty="0"/>
              <a:t>)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smtClean="0"/>
              <a:t>Конкурсу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з 2 </a:t>
            </a:r>
            <a:r>
              <a:rPr lang="ru-RU" sz="4000" b="1" dirty="0" err="1">
                <a:solidFill>
                  <a:srgbClr val="FF0000"/>
                </a:solidFill>
              </a:rPr>
              <a:t>квітня</a:t>
            </a:r>
            <a:r>
              <a:rPr lang="ru-RU" sz="4000" b="1" dirty="0">
                <a:solidFill>
                  <a:srgbClr val="FF0000"/>
                </a:solidFill>
              </a:rPr>
              <a:t> по </a:t>
            </a:r>
            <a:r>
              <a:rPr lang="ru-RU" sz="4000" b="1" dirty="0" smtClean="0">
                <a:solidFill>
                  <a:srgbClr val="FF0000"/>
                </a:solidFill>
              </a:rPr>
              <a:t>11 </a:t>
            </a:r>
            <a:r>
              <a:rPr lang="ru-RU" sz="4000" b="1" dirty="0" err="1" smtClean="0">
                <a:solidFill>
                  <a:srgbClr val="FF0000"/>
                </a:solidFill>
              </a:rPr>
              <a:t>травня</a:t>
            </a:r>
            <a:r>
              <a:rPr lang="ru-RU" sz="4000" b="1" dirty="0" smtClean="0">
                <a:solidFill>
                  <a:srgbClr val="FF0000"/>
                </a:solidFill>
              </a:rPr>
              <a:t> 2018 року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 smtClean="0"/>
              <a:t>до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за </a:t>
            </a:r>
            <a:r>
              <a:rPr lang="ru-RU" dirty="0" err="1"/>
              <a:t>адресою</a:t>
            </a:r>
            <a:r>
              <a:rPr lang="ru-RU" dirty="0"/>
              <a:t>: </a:t>
            </a:r>
            <a:r>
              <a:rPr lang="ru-RU" dirty="0" err="1" smtClean="0"/>
              <a:t>м.Харків</a:t>
            </a:r>
            <a:r>
              <a:rPr lang="ru-RU" dirty="0"/>
              <a:t>, </a:t>
            </a:r>
            <a:r>
              <a:rPr lang="ru-RU" dirty="0" err="1" smtClean="0"/>
              <a:t>вул</a:t>
            </a:r>
            <a:r>
              <a:rPr lang="ru-RU" dirty="0" smtClean="0"/>
              <a:t>. </a:t>
            </a:r>
            <a:r>
              <a:rPr lang="ru-RU" dirty="0" err="1"/>
              <a:t>Пушкінська</a:t>
            </a:r>
            <a:r>
              <a:rPr lang="ru-RU" dirty="0"/>
              <a:t>, 24, </a:t>
            </a:r>
            <a:r>
              <a:rPr lang="ru-RU" dirty="0" err="1"/>
              <a:t>каб</a:t>
            </a:r>
            <a:r>
              <a:rPr lang="ru-RU" dirty="0"/>
              <a:t>. </a:t>
            </a:r>
            <a:r>
              <a:rPr lang="ru-RU" dirty="0" smtClean="0"/>
              <a:t>15 </a:t>
            </a:r>
            <a:br>
              <a:rPr lang="ru-RU" dirty="0" smtClean="0"/>
            </a:br>
            <a:r>
              <a:rPr lang="ru-RU" dirty="0" smtClean="0"/>
              <a:t>(тел. 731-50-52)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3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  <a:hlinkClick r:id="rId2" action="ppaction://hlinkfile"/>
              </a:rPr>
              <a:t>Результати 2017 року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Наказ </a:t>
            </a:r>
            <a:r>
              <a:rPr lang="uk-UA" sz="4000" dirty="0"/>
              <a:t>Міністерства освіти і науки України від 15.01.2018 №40 «Про підсумки проведення ІІ етапу Всеукраїнського конкурсу рукописів навчальної літератури для позашкільних навчальних закладів системи освіти у </a:t>
            </a:r>
            <a:r>
              <a:rPr lang="uk-UA" sz="4000" dirty="0" smtClean="0"/>
              <a:t>2017 </a:t>
            </a:r>
            <a:r>
              <a:rPr lang="uk-UA" sz="4000" dirty="0"/>
              <a:t>році»</a:t>
            </a:r>
          </a:p>
        </p:txBody>
      </p:sp>
    </p:spTree>
    <p:extLst>
      <p:ext uri="{BB962C8B-B14F-4D97-AF65-F5344CB8AC3E}">
        <p14:creationId xmlns:p14="http://schemas.microsoft.com/office/powerpoint/2010/main" val="39702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dirty="0" smtClean="0"/>
              <a:t>Нормативні документи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uk-UA" sz="2800" dirty="0"/>
              <a:t>Положення про Всеукраїнський конкурс рукописів навчальної літератури для позашкільних навчальних закладів системи освіти, затвердженого наказом </a:t>
            </a:r>
            <a:r>
              <a:rPr lang="uk-UA" sz="2800" dirty="0" smtClean="0"/>
              <a:t>Міністерства освіти і науки </a:t>
            </a:r>
            <a:r>
              <a:rPr lang="uk-UA" sz="2800" dirty="0"/>
              <a:t>України від 09 вересня 2014 р. № 1008, зареєстрованого в Міністерстві юстиції України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25 </a:t>
            </a:r>
            <a:r>
              <a:rPr lang="uk-UA" sz="2800" dirty="0"/>
              <a:t>вересня 2014 р. за № 1166/25943 </a:t>
            </a:r>
            <a:endParaRPr lang="uk-UA" sz="2800" dirty="0" smtClean="0"/>
          </a:p>
          <a:p>
            <a:r>
              <a:rPr lang="uk-UA" sz="2800" dirty="0" smtClean="0"/>
              <a:t>Наказ </a:t>
            </a:r>
            <a:r>
              <a:rPr lang="uk-UA" sz="2800" dirty="0"/>
              <a:t>Міністерства освіти і науки України від </a:t>
            </a:r>
            <a:r>
              <a:rPr lang="uk-UA" sz="2800" dirty="0" smtClean="0"/>
              <a:t>21.02.2018 </a:t>
            </a:r>
            <a:r>
              <a:rPr lang="uk-UA" sz="2800" dirty="0"/>
              <a:t>№ </a:t>
            </a:r>
            <a:r>
              <a:rPr lang="uk-UA" sz="2800" dirty="0" smtClean="0"/>
              <a:t>183 </a:t>
            </a:r>
            <a:r>
              <a:rPr lang="uk-UA" sz="2800" dirty="0"/>
              <a:t>«Про проведення Всеукраїнського конкурсу рукописів навчальної літератури для позашкільних навчальних закладів системи освіти у </a:t>
            </a:r>
            <a:r>
              <a:rPr lang="uk-UA" sz="2800" dirty="0" smtClean="0"/>
              <a:t>2018 </a:t>
            </a:r>
            <a:r>
              <a:rPr lang="uk-UA" sz="2800" dirty="0"/>
              <a:t>році»</a:t>
            </a:r>
          </a:p>
        </p:txBody>
      </p:sp>
    </p:spTree>
    <p:extLst>
      <p:ext uri="{BB962C8B-B14F-4D97-AF65-F5344CB8AC3E}">
        <p14:creationId xmlns:p14="http://schemas.microsoft.com/office/powerpoint/2010/main" val="38915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Нормативні документи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Наказ </a:t>
            </a:r>
            <a:r>
              <a:rPr lang="uk-UA" dirty="0"/>
              <a:t>Департаменту науки і освіти Харківської обласної державної адміністрації від </a:t>
            </a:r>
            <a:r>
              <a:rPr lang="uk-UA" dirty="0" smtClean="0"/>
              <a:t>12.03.2018 </a:t>
            </a:r>
            <a:r>
              <a:rPr lang="uk-UA" dirty="0"/>
              <a:t>№ </a:t>
            </a:r>
            <a:r>
              <a:rPr lang="uk-UA" dirty="0" smtClean="0"/>
              <a:t>52 </a:t>
            </a:r>
            <a:br>
              <a:rPr lang="uk-UA" dirty="0" smtClean="0"/>
            </a:br>
            <a:r>
              <a:rPr lang="uk-UA" dirty="0" smtClean="0"/>
              <a:t>«</a:t>
            </a:r>
            <a:r>
              <a:rPr lang="uk-UA" dirty="0"/>
              <a:t>Про проведення І (обласного) етапу Всеукраїнського конкурсу рукописів навчальної літератури для позашкільних навчальних закладів системи освіти»</a:t>
            </a:r>
          </a:p>
        </p:txBody>
      </p:sp>
    </p:spTree>
    <p:extLst>
      <p:ext uri="{BB962C8B-B14F-4D97-AF65-F5344CB8AC3E}">
        <p14:creationId xmlns:p14="http://schemas.microsoft.com/office/powerpoint/2010/main" val="24612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uk-UA" dirty="0" smtClean="0"/>
              <a:t>Лист </a:t>
            </a:r>
            <a:r>
              <a:rPr lang="uk-UA" dirty="0"/>
              <a:t>Інституту модернізації змісту освіти Міністерства освіти і науки України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від 23.02.2018 № 22.1/10-451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«</a:t>
            </a:r>
            <a:r>
              <a:rPr lang="uk-UA" dirty="0"/>
              <a:t>Про </a:t>
            </a:r>
            <a:r>
              <a:rPr lang="uk-UA" dirty="0" err="1"/>
              <a:t>інструктивно</a:t>
            </a:r>
            <a:r>
              <a:rPr lang="uk-UA" dirty="0"/>
              <a:t>-методичні матеріали щодо проведення Всеукраїнського конкурсу рукописів навчальної літератури для позашкільних навчальних закладів системи освіти у </a:t>
            </a:r>
            <a:r>
              <a:rPr lang="uk-UA" dirty="0" smtClean="0"/>
              <a:t>2018 </a:t>
            </a:r>
            <a:r>
              <a:rPr lang="uk-UA" dirty="0"/>
              <a:t>році» </a:t>
            </a:r>
          </a:p>
        </p:txBody>
      </p:sp>
    </p:spTree>
    <p:extLst>
      <p:ext uri="{BB962C8B-B14F-4D97-AF65-F5344CB8AC3E}">
        <p14:creationId xmlns:p14="http://schemas.microsoft.com/office/powerpoint/2010/main" val="6938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2018 року </a:t>
            </a:r>
            <a:r>
              <a:rPr lang="ru-RU" dirty="0"/>
              <a:t>на </a:t>
            </a:r>
            <a:r>
              <a:rPr lang="ru-RU" dirty="0" smtClean="0"/>
              <a:t>конкурс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рукописи у таких </a:t>
            </a:r>
            <a:r>
              <a:rPr lang="ru-RU" b="1" dirty="0" err="1"/>
              <a:t>категоріях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 за </a:t>
            </a:r>
            <a:r>
              <a:rPr lang="ru-RU" dirty="0" err="1">
                <a:solidFill>
                  <a:srgbClr val="FF0000"/>
                </a:solidFill>
              </a:rPr>
              <a:t>дослідницько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експериментальним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позашкільної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ru-RU" dirty="0" err="1">
                <a:solidFill>
                  <a:srgbClr val="009900"/>
                </a:solidFill>
              </a:rPr>
              <a:t>наукові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відділення</a:t>
            </a:r>
            <a:r>
              <a:rPr lang="ru-RU" dirty="0">
                <a:solidFill>
                  <a:srgbClr val="009900"/>
                </a:solidFill>
              </a:rPr>
              <a:t> «</a:t>
            </a:r>
            <a:r>
              <a:rPr lang="ru-RU" dirty="0" err="1">
                <a:solidFill>
                  <a:srgbClr val="009900"/>
                </a:solidFill>
              </a:rPr>
              <a:t>Історія</a:t>
            </a:r>
            <a:r>
              <a:rPr lang="ru-RU" dirty="0">
                <a:solidFill>
                  <a:srgbClr val="009900"/>
                </a:solidFill>
              </a:rPr>
              <a:t>» та «Науки про Землю»</a:t>
            </a:r>
            <a:r>
              <a:rPr lang="ru-RU" dirty="0"/>
              <a:t>); 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за </a:t>
            </a:r>
            <a:r>
              <a:rPr lang="ru-RU" dirty="0" err="1">
                <a:solidFill>
                  <a:srgbClr val="FF0000"/>
                </a:solidFill>
              </a:rPr>
              <a:t>соціально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реабілітаційним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позашкільної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413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352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2018 </a:t>
            </a:r>
            <a:r>
              <a:rPr lang="ru-RU" sz="4000" b="1" dirty="0">
                <a:solidFill>
                  <a:prstClr val="black"/>
                </a:solidFill>
              </a:rPr>
              <a:t>року </a:t>
            </a:r>
            <a:r>
              <a:rPr lang="ru-RU" sz="4000" dirty="0">
                <a:solidFill>
                  <a:prstClr val="black"/>
                </a:solidFill>
              </a:rPr>
              <a:t>на конкурс </a:t>
            </a:r>
            <a:r>
              <a:rPr lang="ru-RU" sz="4000" dirty="0" err="1">
                <a:solidFill>
                  <a:prstClr val="black"/>
                </a:solidFill>
              </a:rPr>
              <a:t>будуть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ru-RU" sz="4000" dirty="0" err="1">
                <a:solidFill>
                  <a:prstClr val="black"/>
                </a:solidFill>
              </a:rPr>
              <a:t>прийняті</a:t>
            </a:r>
            <a:r>
              <a:rPr lang="ru-RU" sz="4000" dirty="0">
                <a:solidFill>
                  <a:prstClr val="black"/>
                </a:solidFill>
              </a:rPr>
              <a:t> рукописи у таких </a:t>
            </a:r>
            <a:r>
              <a:rPr lang="ru-RU" sz="4000" b="1" dirty="0" err="1">
                <a:solidFill>
                  <a:prstClr val="black"/>
                </a:solidFill>
              </a:rPr>
              <a:t>категоріях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3. </a:t>
            </a:r>
            <a:r>
              <a:rPr lang="ru-RU" dirty="0" err="1" smtClean="0">
                <a:solidFill>
                  <a:prstClr val="black"/>
                </a:solidFill>
              </a:rPr>
              <a:t>навчальні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програми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навчальна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література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науково-технічним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напрямом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позашкільної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освіти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>
                <a:solidFill>
                  <a:srgbClr val="009900"/>
                </a:solidFill>
              </a:rPr>
              <a:t>початково-</a:t>
            </a:r>
            <a:r>
              <a:rPr lang="ru-RU" dirty="0" err="1">
                <a:solidFill>
                  <a:srgbClr val="009900"/>
                </a:solidFill>
              </a:rPr>
              <a:t>технічний</a:t>
            </a:r>
            <a:r>
              <a:rPr lang="ru-RU" dirty="0">
                <a:solidFill>
                  <a:srgbClr val="009900"/>
                </a:solidFill>
              </a:rPr>
              <a:t>, </a:t>
            </a:r>
            <a:r>
              <a:rPr lang="ru-RU" dirty="0" err="1">
                <a:solidFill>
                  <a:srgbClr val="009900"/>
                </a:solidFill>
              </a:rPr>
              <a:t>інформаційно-технічний</a:t>
            </a:r>
            <a:r>
              <a:rPr lang="ru-RU" dirty="0">
                <a:solidFill>
                  <a:srgbClr val="009900"/>
                </a:solidFill>
              </a:rPr>
              <a:t> (</a:t>
            </a:r>
            <a:r>
              <a:rPr lang="ru-RU" dirty="0" err="1">
                <a:solidFill>
                  <a:srgbClr val="009900"/>
                </a:solidFill>
              </a:rPr>
              <a:t>робототехніка</a:t>
            </a:r>
            <a:r>
              <a:rPr lang="ru-RU" dirty="0">
                <a:solidFill>
                  <a:srgbClr val="009900"/>
                </a:solidFill>
              </a:rPr>
              <a:t>) та </a:t>
            </a:r>
            <a:r>
              <a:rPr lang="ru-RU" dirty="0" err="1">
                <a:solidFill>
                  <a:srgbClr val="009900"/>
                </a:solidFill>
              </a:rPr>
              <a:t>художньо-естетичний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профілі</a:t>
            </a:r>
            <a:r>
              <a:rPr lang="ru-RU" dirty="0">
                <a:solidFill>
                  <a:srgbClr val="009900"/>
                </a:solidFill>
              </a:rPr>
              <a:t>: дизайн (</a:t>
            </a:r>
            <a:r>
              <a:rPr lang="ru-RU" dirty="0" err="1">
                <a:solidFill>
                  <a:srgbClr val="009900"/>
                </a:solidFill>
              </a:rPr>
              <a:t>технічний</a:t>
            </a:r>
            <a:r>
              <a:rPr lang="ru-RU" dirty="0">
                <a:solidFill>
                  <a:srgbClr val="009900"/>
                </a:solidFill>
              </a:rPr>
              <a:t>, </a:t>
            </a:r>
            <a:r>
              <a:rPr lang="ru-RU" dirty="0" err="1">
                <a:solidFill>
                  <a:srgbClr val="009900"/>
                </a:solidFill>
              </a:rPr>
              <a:t>архітектурний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тощо</a:t>
            </a:r>
            <a:r>
              <a:rPr lang="ru-RU" dirty="0">
                <a:solidFill>
                  <a:prstClr val="black"/>
                </a:solidFill>
              </a:rPr>
              <a:t>);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4. </a:t>
            </a:r>
            <a:r>
              <a:rPr lang="ru-RU" dirty="0" err="1" smtClean="0">
                <a:solidFill>
                  <a:prstClr val="black"/>
                </a:solidFill>
              </a:rPr>
              <a:t>навчальні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програми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навчальна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література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художньо-естетичним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напрямом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позашкільної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освіти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srgbClr val="009900"/>
                </a:solidFill>
              </a:rPr>
              <a:t>музичний</a:t>
            </a:r>
            <a:r>
              <a:rPr lang="ru-RU" dirty="0">
                <a:solidFill>
                  <a:srgbClr val="009900"/>
                </a:solidFill>
              </a:rPr>
              <a:t> (</a:t>
            </a:r>
            <a:r>
              <a:rPr lang="ru-RU" dirty="0" err="1">
                <a:solidFill>
                  <a:srgbClr val="009900"/>
                </a:solidFill>
              </a:rPr>
              <a:t>гра</a:t>
            </a:r>
            <a:r>
              <a:rPr lang="ru-RU" dirty="0">
                <a:solidFill>
                  <a:srgbClr val="009900"/>
                </a:solidFill>
              </a:rPr>
              <a:t> на </a:t>
            </a:r>
            <a:r>
              <a:rPr lang="ru-RU" dirty="0" err="1">
                <a:solidFill>
                  <a:srgbClr val="009900"/>
                </a:solidFill>
              </a:rPr>
              <a:t>музичних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інструментах</a:t>
            </a:r>
            <a:r>
              <a:rPr lang="ru-RU" dirty="0">
                <a:solidFill>
                  <a:srgbClr val="009900"/>
                </a:solidFill>
              </a:rPr>
              <a:t>, </a:t>
            </a:r>
            <a:r>
              <a:rPr lang="ru-RU" dirty="0" err="1">
                <a:solidFill>
                  <a:srgbClr val="009900"/>
                </a:solidFill>
              </a:rPr>
              <a:t>оркестри</a:t>
            </a:r>
            <a:r>
              <a:rPr lang="ru-RU" dirty="0">
                <a:solidFill>
                  <a:srgbClr val="009900"/>
                </a:solidFill>
              </a:rPr>
              <a:t>, </a:t>
            </a:r>
            <a:r>
              <a:rPr lang="ru-RU" dirty="0" err="1">
                <a:solidFill>
                  <a:srgbClr val="009900"/>
                </a:solidFill>
              </a:rPr>
              <a:t>інструментальні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колективи</a:t>
            </a:r>
            <a:r>
              <a:rPr lang="ru-RU" dirty="0">
                <a:solidFill>
                  <a:srgbClr val="009900"/>
                </a:solidFill>
              </a:rPr>
              <a:t>), </a:t>
            </a:r>
            <a:r>
              <a:rPr lang="ru-RU" dirty="0" err="1">
                <a:solidFill>
                  <a:srgbClr val="009900"/>
                </a:solidFill>
              </a:rPr>
              <a:t>театральний</a:t>
            </a:r>
            <a:r>
              <a:rPr lang="ru-RU" dirty="0">
                <a:solidFill>
                  <a:prstClr val="black"/>
                </a:solidFill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6727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352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2018 </a:t>
            </a:r>
            <a:r>
              <a:rPr lang="ru-RU" sz="4000" b="1" dirty="0">
                <a:solidFill>
                  <a:prstClr val="black"/>
                </a:solidFill>
              </a:rPr>
              <a:t>року </a:t>
            </a:r>
            <a:r>
              <a:rPr lang="ru-RU" sz="4000" dirty="0">
                <a:solidFill>
                  <a:prstClr val="black"/>
                </a:solidFill>
              </a:rPr>
              <a:t>на конкурс </a:t>
            </a:r>
            <a:r>
              <a:rPr lang="ru-RU" sz="4000" dirty="0" err="1">
                <a:solidFill>
                  <a:prstClr val="black"/>
                </a:solidFill>
              </a:rPr>
              <a:t>будуть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ru-RU" sz="4000" dirty="0" err="1">
                <a:solidFill>
                  <a:prstClr val="black"/>
                </a:solidFill>
              </a:rPr>
              <a:t>прийняті</a:t>
            </a:r>
            <a:r>
              <a:rPr lang="ru-RU" sz="4000" dirty="0">
                <a:solidFill>
                  <a:prstClr val="black"/>
                </a:solidFill>
              </a:rPr>
              <a:t> рукописи у таких </a:t>
            </a:r>
            <a:r>
              <a:rPr lang="ru-RU" sz="4000" b="1" dirty="0" err="1">
                <a:solidFill>
                  <a:prstClr val="black"/>
                </a:solidFill>
              </a:rPr>
              <a:t>категоріях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5. </a:t>
            </a:r>
            <a:r>
              <a:rPr lang="ru-RU" dirty="0" err="1" smtClean="0">
                <a:solidFill>
                  <a:prstClr val="black"/>
                </a:solidFill>
              </a:rPr>
              <a:t>навчальні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програми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навчальна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література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еколого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натуралістичним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напрямом</a:t>
            </a:r>
            <a:r>
              <a:rPr lang="ru-RU" dirty="0">
                <a:solidFill>
                  <a:prstClr val="black"/>
                </a:solidFill>
              </a:rPr>
              <a:t>;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6. </a:t>
            </a:r>
            <a:r>
              <a:rPr lang="ru-RU" dirty="0" err="1" smtClean="0">
                <a:solidFill>
                  <a:prstClr val="black"/>
                </a:solidFill>
              </a:rPr>
              <a:t>навчальна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література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військово-патріотичним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туристсько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краєзнавчим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напрямами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позашкільної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освіти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srgbClr val="009900"/>
                </a:solidFill>
              </a:rPr>
              <a:t>(«</a:t>
            </a:r>
            <a:r>
              <a:rPr lang="ru-RU" dirty="0" err="1">
                <a:solidFill>
                  <a:srgbClr val="009900"/>
                </a:solidFill>
              </a:rPr>
              <a:t>Методичні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рекомендації</a:t>
            </a:r>
            <a:r>
              <a:rPr lang="ru-RU" dirty="0">
                <a:solidFill>
                  <a:srgbClr val="009900"/>
                </a:solidFill>
              </a:rPr>
              <a:t> (</a:t>
            </a:r>
            <a:r>
              <a:rPr lang="ru-RU" dirty="0" err="1">
                <a:solidFill>
                  <a:srgbClr val="009900"/>
                </a:solidFill>
              </a:rPr>
              <a:t>розробки</a:t>
            </a:r>
            <a:r>
              <a:rPr lang="ru-RU" dirty="0">
                <a:solidFill>
                  <a:srgbClr val="009900"/>
                </a:solidFill>
              </a:rPr>
              <a:t>) з </a:t>
            </a:r>
            <a:r>
              <a:rPr lang="ru-RU" dirty="0" err="1">
                <a:solidFill>
                  <a:srgbClr val="009900"/>
                </a:solidFill>
              </a:rPr>
              <a:t>організації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патріотичного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виховання</a:t>
            </a:r>
            <a:r>
              <a:rPr lang="ru-RU" dirty="0">
                <a:solidFill>
                  <a:srgbClr val="009900"/>
                </a:solidFill>
              </a:rPr>
              <a:t> </a:t>
            </a:r>
            <a:r>
              <a:rPr lang="ru-RU" dirty="0" err="1">
                <a:solidFill>
                  <a:srgbClr val="009900"/>
                </a:solidFill>
              </a:rPr>
              <a:t>молоді</a:t>
            </a:r>
            <a:r>
              <a:rPr lang="ru-RU" dirty="0">
                <a:solidFill>
                  <a:srgbClr val="009900"/>
                </a:solidFill>
              </a:rPr>
              <a:t>»</a:t>
            </a:r>
            <a:r>
              <a:rPr lang="ru-RU" dirty="0">
                <a:solidFill>
                  <a:prstClr val="black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7288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Навчальна програма </a:t>
            </a:r>
            <a:r>
              <a:rPr lang="uk-UA" dirty="0"/>
              <a:t>з позашкільної освіти – це нормативний документ, що визначає мету, завдання, зміст, обсяг, порядок, способи організації навчально-виховної діяльності та вимоги до її результатів.</a:t>
            </a:r>
          </a:p>
          <a:p>
            <a:r>
              <a:rPr lang="uk-UA" dirty="0" smtClean="0"/>
              <a:t>Навчальні програми мають відповідати вимогам, визначеним у методичних рекомендаціях </a:t>
            </a:r>
            <a:r>
              <a:rPr lang="uk-UA" dirty="0"/>
              <a:t>щодо змісту та оформлення навчальних програм з позашкільної освіти (лист Інституту інноваційних технологій і змісту освіти від 05.06.2013 № </a:t>
            </a:r>
            <a:r>
              <a:rPr lang="uk-UA" dirty="0" smtClean="0"/>
              <a:t>14.1/10-1685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395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 проведення у 2018 році  І (обласного) етапу Всеукраїнського конкурсу рукописів навчальної літератури для позашкільних навчальних закладів системи освіти </vt:lpstr>
      <vt:lpstr>Результати 2017 року</vt:lpstr>
      <vt:lpstr>Нормативні документи</vt:lpstr>
      <vt:lpstr>Нормативні документи</vt:lpstr>
      <vt:lpstr>Презентация PowerPoint</vt:lpstr>
      <vt:lpstr>2018 року на конкурс будуть прийняті рукописи у таких категоріях</vt:lpstr>
      <vt:lpstr>2018 року на конкурс будуть прийняті рукописи у таких категоріях</vt:lpstr>
      <vt:lpstr>2018 року на конкурс будуть прийняті рукописи у таких категоріях</vt:lpstr>
      <vt:lpstr>Презентация PowerPoint</vt:lpstr>
      <vt:lpstr>Презентация PowerPoint</vt:lpstr>
      <vt:lpstr>Увага!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патріотичної життєвої стратегії дітей та молоді в умовах позашкільного навчального закладу</dc:title>
  <dc:creator>Инесса Сиваченко</dc:creator>
  <cp:lastModifiedBy> Сиваченко</cp:lastModifiedBy>
  <cp:revision>21</cp:revision>
  <dcterms:created xsi:type="dcterms:W3CDTF">2017-03-29T07:05:02Z</dcterms:created>
  <dcterms:modified xsi:type="dcterms:W3CDTF">2018-03-28T13:50:18Z</dcterms:modified>
</cp:coreProperties>
</file>