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67" r:id="rId3"/>
    <p:sldId id="260" r:id="rId4"/>
    <p:sldId id="262" r:id="rId5"/>
    <p:sldId id="263" r:id="rId6"/>
    <p:sldId id="264" r:id="rId7"/>
    <p:sldId id="257" r:id="rId8"/>
    <p:sldId id="258" r:id="rId9"/>
    <p:sldId id="276" r:id="rId10"/>
    <p:sldId id="270" r:id="rId11"/>
    <p:sldId id="271" r:id="rId12"/>
    <p:sldId id="275" r:id="rId13"/>
    <p:sldId id="283" r:id="rId14"/>
    <p:sldId id="269" r:id="rId15"/>
    <p:sldId id="259" r:id="rId16"/>
    <p:sldId id="274" r:id="rId17"/>
    <p:sldId id="273" r:id="rId18"/>
    <p:sldId id="272" r:id="rId19"/>
    <p:sldId id="278" r:id="rId20"/>
    <p:sldId id="279" r:id="rId21"/>
    <p:sldId id="280" r:id="rId22"/>
    <p:sldId id="281" r:id="rId23"/>
    <p:sldId id="282" r:id="rId24"/>
    <p:sldId id="277" r:id="rId25"/>
    <p:sldId id="266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2093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8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amodna.com/articles/na-prometheus-zapuskayutj-bezkoshtovnyy-onlayn-kurs-krytychnogo-myslenny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0" y="908720"/>
            <a:ext cx="9505056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6000"/>
              <a:buFont typeface="Bookman Old Style"/>
              <a:buNone/>
            </a:pPr>
            <a:r>
              <a:rPr lang="uk-UA" sz="6000" b="1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Цифрове громадянство та безпека</a:t>
            </a:r>
            <a:endParaRPr sz="6000" b="1" i="0" u="none" strike="noStrike" cap="none" dirty="0">
              <a:solidFill>
                <a:srgbClr val="97480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23528" y="530120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3200"/>
              <a:buFont typeface="Arial"/>
              <a:buNone/>
            </a:pPr>
            <a:r>
              <a:rPr lang="uk-UA" sz="3200" b="1" i="0" u="none" strike="noStrike" cap="non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Михайленко Г.В.</a:t>
            </a:r>
            <a:endParaRPr sz="3200" b="1" i="0" u="none" strike="noStrike" cap="none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484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987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528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774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335" y="994755"/>
            <a:ext cx="81043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974806"/>
              </a:buClr>
              <a:buSzPts val="2200"/>
              <a:buFont typeface="Arial"/>
              <a:buChar char="•"/>
            </a:pPr>
            <a:r>
              <a:rPr lang="ru-RU" sz="2200" b="1" i="1" dirty="0" err="1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ознайомилися</a:t>
            </a:r>
            <a:r>
              <a:rPr lang="ru-RU" sz="2200" b="1" i="1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особливостями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розгортання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єдиного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цифрового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середовища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закладу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освіти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GSuite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for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b="1" i="1" dirty="0" err="1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Education</a:t>
            </a:r>
            <a:r>
              <a:rPr lang="ru-RU" sz="2200" b="1" i="1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з 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прикладами практичного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використання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b="1" i="1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його</a:t>
            </a:r>
            <a:r>
              <a:rPr lang="ru-RU" sz="2200" b="1" i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b="1" i="1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служб на </a:t>
            </a:r>
            <a:r>
              <a:rPr lang="ru-RU" sz="2200" b="1" i="1" dirty="0" err="1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прикладі</a:t>
            </a:r>
            <a:r>
              <a:rPr lang="ru-RU" sz="2200" b="1" i="1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</a:t>
            </a:r>
            <a:r>
              <a:rPr lang="ru-RU" sz="2200" b="1" i="1" dirty="0" err="1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м.Дніпро</a:t>
            </a:r>
            <a:endParaRPr lang="ru-RU" sz="2400" dirty="0"/>
          </a:p>
          <a:p>
            <a:pPr lvl="0" algn="just">
              <a:buClr>
                <a:srgbClr val="974806"/>
              </a:buClr>
              <a:buSzPts val="2200"/>
              <a:buFont typeface="Arial"/>
              <a:buChar char="•"/>
            </a:pPr>
            <a:endParaRPr lang="ru-RU" sz="2200" b="1" i="1" dirty="0">
              <a:solidFill>
                <a:srgbClr val="97480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883" y="372402"/>
            <a:ext cx="541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Учасники тренінгу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35" y="2779859"/>
            <a:ext cx="7770312" cy="388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614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83568" y="1556792"/>
            <a:ext cx="8136904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1" dirty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1" dirty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702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038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174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911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343" y="263046"/>
            <a:ext cx="6989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Цифрове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навчання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-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це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будь-яка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навчальна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практика, яка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ефективно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використовує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технології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для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посилення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навчального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досвіду</a:t>
            </a:r>
            <a:r>
              <a:rPr lang="ru-RU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учня</a:t>
            </a:r>
            <a:r>
              <a:rPr lang="ru-RU" sz="2400" b="1" dirty="0" smtClean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(педагога).</a:t>
            </a:r>
            <a:endParaRPr lang="ru-RU" sz="2400" b="1" dirty="0">
              <a:solidFill>
                <a:srgbClr val="00B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6" r="3858" b="15374"/>
          <a:stretch/>
        </p:blipFill>
        <p:spPr>
          <a:xfrm>
            <a:off x="1127342" y="2039032"/>
            <a:ext cx="6989523" cy="440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706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65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381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483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012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11" y="350729"/>
            <a:ext cx="850906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 кроки до реалізації програми </a:t>
            </a:r>
          </a:p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GSuite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for Education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uk-UA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закладі освіти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Lucida Handwriting" pitchFamily="66" charset="0"/>
            </a:endParaRPr>
          </a:p>
          <a:p>
            <a:pPr marL="285750" indent="-285750">
              <a:buFontTx/>
              <a:buChar char="-"/>
            </a:pPr>
            <a:endParaRPr lang="uk-UA" sz="1600" dirty="0" smtClean="0"/>
          </a:p>
          <a:p>
            <a:pPr marL="285750" indent="-285750" algn="ctr"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Наявність комп'ютерної техніки та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швидкісного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Відповідна підготовка та навички роботи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співробітників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 компанією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для отримання власного домену 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671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43000" y="179129"/>
            <a:ext cx="9001000" cy="16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Взагалі</a:t>
            </a:r>
            <a:r>
              <a:rPr lang="uk-UA" sz="2800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, немає часу чекати. Діти вже занурені в цифровий світ і впливають на те, як він буде виглядати завтра. </a:t>
            </a:r>
            <a:r>
              <a:rPr lang="uk-UA" sz="28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28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sz="28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458" y="2395788"/>
            <a:ext cx="83047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«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Потрібно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бігти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з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усіх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ніг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щоб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тільки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залишатися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місці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, 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щоб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кудись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потрапити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, треба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бігти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хоча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б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удвічі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швидше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!»</a:t>
            </a:r>
          </a:p>
          <a:p>
            <a:pPr algn="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Льюїс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Керролл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971600" y="260648"/>
            <a:ext cx="6840760" cy="232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Сучасні освітні технологічні тенденції :</a:t>
            </a:r>
            <a:endParaRPr sz="2800" b="1" i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(Education trends)</a:t>
            </a:r>
            <a:endParaRPr sz="2800" b="1" i="1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23528" y="2276872"/>
            <a:ext cx="835292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Arial"/>
              <a:buChar char="•"/>
            </a:pPr>
            <a:r>
              <a:rPr lang="uk-UA" sz="2400" b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діти - творці цифрового контенту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lang="uk-UA" sz="2400" b="1" dirty="0">
                <a:solidFill>
                  <a:srgbClr val="36609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візуалізація процесу навчання в режимі реального часу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Arial"/>
              <a:buChar char="•"/>
            </a:pPr>
            <a:r>
              <a:rPr lang="uk-UA" sz="2400" b="1" dirty="0">
                <a:solidFill>
                  <a:srgbClr val="4F612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віртуальна та доповнена реальність з урахуванням навчальних цілей</a:t>
            </a:r>
            <a:endParaRPr sz="2400" b="1" dirty="0">
              <a:solidFill>
                <a:srgbClr val="4F6128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lang="uk-UA" sz="2400" b="1" dirty="0" smtClean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медіаграмотність </a:t>
            </a:r>
            <a:r>
              <a:rPr lang="uk-UA" sz="2400" b="1" dirty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для боротьби з фальшивою інформацією</a:t>
            </a:r>
            <a:endParaRPr sz="2400" b="1" dirty="0">
              <a:solidFill>
                <a:srgbClr val="00B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</a:pPr>
            <a:r>
              <a:rPr lang="uk-UA" sz="2400" b="1" dirty="0">
                <a:solidFill>
                  <a:srgbClr val="E36C0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цифрове громадянство: глобальні практики педагогічних та цифрових технологій</a:t>
            </a:r>
            <a:endParaRPr sz="2400" b="1" i="0" u="none" strike="noStrike" dirty="0">
              <a:solidFill>
                <a:srgbClr val="E36C0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827584" y="764704"/>
            <a:ext cx="792088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IQ-загальний інтелект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EQ- емоційний інтелект</a:t>
            </a:r>
          </a:p>
          <a:p>
            <a:pPr lvl="0" algn="ctr"/>
            <a:r>
              <a:rPr lang="uk-UA" sz="3200" b="1" dirty="0" smtClean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DQ</a:t>
            </a:r>
            <a:r>
              <a:rPr lang="uk-UA" sz="2600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</a:t>
            </a:r>
            <a:r>
              <a:rPr lang="uk-UA" sz="2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digital</a:t>
            </a:r>
            <a:r>
              <a:rPr lang="uk-UA" sz="2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6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media</a:t>
            </a:r>
            <a:r>
              <a:rPr lang="uk-UA" sz="3200" b="1" dirty="0" smtClean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)- </a:t>
            </a:r>
            <a:r>
              <a:rPr lang="uk-UA" sz="3200" b="1" dirty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цифровий високо адаптивний </a:t>
            </a:r>
            <a:r>
              <a:rPr lang="uk-UA" sz="3200" b="1" dirty="0" smtClean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інтелект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6205" y="2909954"/>
            <a:ext cx="6563638" cy="369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179512" y="404664"/>
            <a:ext cx="8625261" cy="63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dirty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DQ можна розбити на три рівні:</a:t>
            </a:r>
            <a:endParaRPr sz="2600" dirty="0">
              <a:solidFill>
                <a:srgbClr val="0070C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Рівень 1: Цифрове громадянство - </a:t>
            </a:r>
            <a:r>
              <a:rPr lang="uk-UA" sz="2600" dirty="0" smtClean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використання </a:t>
            </a:r>
            <a:r>
              <a:rPr lang="uk-UA" sz="2600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цифрових технологій і засобів масової інформації </a:t>
            </a:r>
            <a:r>
              <a:rPr lang="uk-UA" sz="2600" dirty="0" smtClean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безпечним способом</a:t>
            </a:r>
            <a:r>
              <a:rPr lang="uk-UA" sz="2600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26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Рівень 2: Цифрова творчість - </a:t>
            </a:r>
            <a:r>
              <a:rPr lang="uk-UA" sz="2600" dirty="0" smtClean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створення </a:t>
            </a:r>
            <a:r>
              <a:rPr lang="uk-UA" sz="2600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нового </a:t>
            </a:r>
            <a:r>
              <a:rPr lang="uk-UA" sz="2600" dirty="0" smtClean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контенту та втілення ідей в </a:t>
            </a:r>
            <a:r>
              <a:rPr lang="uk-UA" sz="2600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реальність за допомогою цифрових інструментів.</a:t>
            </a:r>
            <a:endParaRPr sz="26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Рівень 3: Цифрове підприємництво - </a:t>
            </a:r>
            <a:r>
              <a:rPr lang="uk-UA" sz="2600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Використання </a:t>
            </a:r>
            <a:r>
              <a:rPr lang="uk-UA" sz="2600" dirty="0" err="1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digital</a:t>
            </a:r>
            <a:r>
              <a:rPr lang="uk-UA" sz="2600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600" dirty="0" err="1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media</a:t>
            </a:r>
            <a:r>
              <a:rPr lang="uk-UA" sz="2600" dirty="0">
                <a:solidFill>
                  <a:srgbClr val="2E2E2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і цифрових технологій для вирішення глобальних проблем або створення нових можливостей.</a:t>
            </a:r>
            <a:endParaRPr sz="26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195736" y="332656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5F497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 НАВИЧОК, ЯКІ ДИТИНІ НЕОБХІДНО МАТИ В ЦИФРОВУ ЕПОХУ:</a:t>
            </a:r>
            <a:endParaRPr sz="2400" dirty="0">
              <a:solidFill>
                <a:srgbClr val="5F497A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6086">
            <a:off x="4059411" y="3413060"/>
            <a:ext cx="4753464" cy="266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8" name="Shape 128"/>
          <p:cNvSpPr/>
          <p:nvPr/>
        </p:nvSpPr>
        <p:spPr>
          <a:xfrm>
            <a:off x="314083" y="1620431"/>
            <a:ext cx="792088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000"/>
              <a:buFont typeface="Arial"/>
              <a:buChar char="•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міння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вибудовувати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цілісну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особистість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онлайн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і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офлайн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Lucida Handwriting" pitchFamily="66" charset="0"/>
              <a:ea typeface="Bookman Old Style"/>
              <a:cs typeface="Bookman Old Style"/>
              <a:sym typeface="Bookman Old Style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000"/>
              <a:buFont typeface="Arial"/>
              <a:buChar char="•"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Керування екранним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часом</a:t>
            </a:r>
            <a:endParaRPr sz="2400" b="1" dirty="0">
              <a:solidFill>
                <a:schemeClr val="bg2">
                  <a:lumMod val="50000"/>
                </a:schemeClr>
              </a:solidFill>
              <a:latin typeface="Lucida Handwriting" pitchFamily="66" charset="0"/>
              <a:ea typeface="Bookman Old Style"/>
              <a:cs typeface="Bookman Old Style"/>
              <a:sym typeface="Bookman Old Style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Font typeface="Arial"/>
              <a:buChar char="•"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Управління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інтернет-цькуванням</a:t>
            </a:r>
            <a:endParaRPr sz="1600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800"/>
              <a:buFont typeface="Arial"/>
              <a:buChar char="•"/>
            </a:pPr>
            <a:r>
              <a:rPr lang="uk-UA" sz="2000" b="1" dirty="0" smtClean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Управління </a:t>
            </a:r>
            <a:r>
              <a:rPr lang="uk-UA" sz="2000" b="1" dirty="0" err="1" smtClean="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кібербезпекою</a:t>
            </a:r>
            <a:endParaRPr lang="uk-UA" sz="2000" b="1" dirty="0" smtClean="0">
              <a:solidFill>
                <a:srgbClr val="00B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85750" lvl="0" indent="-285750" algn="just">
              <a:buClr>
                <a:srgbClr val="2E2E2E"/>
              </a:buClr>
              <a:buSzPts val="1800"/>
              <a:buFont typeface="Arial"/>
              <a:buChar char="•"/>
            </a:pPr>
            <a:r>
              <a:rPr lang="uk-UA" sz="2000" b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Управління </a:t>
            </a:r>
            <a:r>
              <a:rPr lang="uk-UA" sz="2000" b="1" dirty="0" smtClean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конфіденційністю</a:t>
            </a:r>
          </a:p>
          <a:p>
            <a:pPr marL="285750" lvl="0" indent="-285750" algn="just">
              <a:buClr>
                <a:srgbClr val="2E2E2E"/>
              </a:buClr>
              <a:buSzPts val="1800"/>
              <a:buFont typeface="Arial"/>
              <a:buChar char="•"/>
            </a:pPr>
            <a:r>
              <a:rPr lang="uk-UA" sz="2400" b="1" u="sng" dirty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/>
              </a:rPr>
              <a:t>Критичне </a:t>
            </a: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/>
              </a:rPr>
              <a:t>мислення</a:t>
            </a:r>
            <a:endParaRPr lang="uk-UA" sz="2400" b="1" u="sng" dirty="0" smtClean="0">
              <a:solidFill>
                <a:schemeClr val="accent2">
                  <a:lumMod val="75000"/>
                </a:schemeClr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85750" lvl="0" indent="-285750" algn="just">
              <a:buClr>
                <a:srgbClr val="2E2E2E"/>
              </a:buClr>
              <a:buSzPts val="1800"/>
              <a:buFont typeface="Arial"/>
              <a:buChar char="•"/>
            </a:pPr>
            <a:r>
              <a:rPr lang="uk-UA" sz="2400" b="1" dirty="0">
                <a:solidFill>
                  <a:srgbClr val="7030A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Цифрові </a:t>
            </a:r>
            <a:r>
              <a:rPr lang="uk-UA" sz="2400" b="1" dirty="0" smtClean="0">
                <a:solidFill>
                  <a:srgbClr val="7030A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сліди</a:t>
            </a:r>
          </a:p>
          <a:p>
            <a:pPr marL="285750" lvl="0" indent="-285750" algn="just">
              <a:buClr>
                <a:srgbClr val="2E2E2E"/>
              </a:buClr>
              <a:buSzPts val="1800"/>
              <a:buFont typeface="Arial"/>
              <a:buChar char="•"/>
            </a:pPr>
            <a:r>
              <a:rPr lang="uk-UA" sz="2400" b="1" dirty="0">
                <a:solidFill>
                  <a:srgbClr val="00B0F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Цифрова </a:t>
            </a:r>
            <a:r>
              <a:rPr lang="uk-UA" sz="2400" b="1" dirty="0" err="1">
                <a:solidFill>
                  <a:srgbClr val="00B0F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емпатія</a:t>
            </a:r>
            <a:endParaRPr lang="uk-UA" sz="2400" b="1" dirty="0" smtClean="0">
              <a:solidFill>
                <a:srgbClr val="00B0F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85750" lvl="0" indent="-285750" algn="just">
              <a:buClr>
                <a:srgbClr val="2E2E2E"/>
              </a:buClr>
              <a:buSzPts val="1800"/>
              <a:buFont typeface="Arial"/>
              <a:buChar char="•"/>
            </a:pPr>
            <a:endParaRPr lang="uk-UA" sz="2000" b="1" u="sng" dirty="0" smtClean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85750" lvl="0" indent="-285750" algn="just">
              <a:buClr>
                <a:srgbClr val="2E2E2E"/>
              </a:buClr>
              <a:buSzPts val="1800"/>
              <a:buFont typeface="Arial"/>
              <a:buChar char="•"/>
            </a:pPr>
            <a:endParaRPr lang="uk-UA" sz="1800" b="1" u="sng" dirty="0" smtClean="0">
              <a:solidFill>
                <a:srgbClr val="2E2E2E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85750" lvl="0" indent="-285750" algn="just">
              <a:buClr>
                <a:srgbClr val="2E2E2E"/>
              </a:buClr>
              <a:buSzPts val="1800"/>
              <a:buFont typeface="Arial"/>
              <a:buChar char="•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918" y="2275978"/>
            <a:ext cx="6105330" cy="407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Shape 90"/>
          <p:cNvSpPr txBox="1"/>
          <p:nvPr/>
        </p:nvSpPr>
        <p:spPr>
          <a:xfrm>
            <a:off x="674255" y="51206"/>
            <a:ext cx="8043859" cy="246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 – 6 квітня 2018 року</a:t>
            </a:r>
            <a:r>
              <a:rPr lang="uk-UA" sz="2400" b="0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компанія </a:t>
            </a:r>
            <a:r>
              <a:rPr lang="uk-UA" sz="2400" b="1" i="0" u="none" strike="noStrike" cap="none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Google</a:t>
            </a:r>
            <a:r>
              <a:rPr lang="uk-UA" sz="2400" b="1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400" b="1" i="0" u="none" strike="noStrike" cap="none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Ukraine</a:t>
            </a:r>
            <a:r>
              <a:rPr lang="uk-UA" sz="2400" b="0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400" b="0" i="0" u="none" strike="noStrike" cap="none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провела </a:t>
            </a:r>
            <a:r>
              <a:rPr lang="uk-UA" sz="2400" b="0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семінар-тренінг </a:t>
            </a:r>
            <a:r>
              <a:rPr lang="uk-UA" sz="2400" b="1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«Цифрове громадянство та безпека</a:t>
            </a:r>
            <a:r>
              <a:rPr lang="uk-UA" sz="2400" b="1" i="0" u="none" strike="noStrike" cap="none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Тренери </a:t>
            </a:r>
            <a:r>
              <a:rPr lang="uk-UA" sz="2400" b="0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Освітньої спільноти </a:t>
            </a:r>
            <a:r>
              <a:rPr lang="uk-UA" sz="2400" b="1" i="0" u="none" strike="noStrike" cap="none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Google</a:t>
            </a:r>
            <a:r>
              <a:rPr lang="uk-UA" sz="2400" b="1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400" b="1" i="0" u="none" strike="noStrike" cap="none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Educator</a:t>
            </a:r>
            <a:r>
              <a:rPr lang="uk-UA" sz="2400" b="1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400" b="1" i="0" u="none" strike="noStrike" cap="none" dirty="0" err="1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Group</a:t>
            </a:r>
            <a:r>
              <a:rPr lang="uk-UA" sz="2400" b="1" i="0" u="none" strike="noStrike" cap="none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2400" b="1" i="0" u="none" strike="noStrike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Наталія </a:t>
            </a:r>
            <a:r>
              <a:rPr lang="uk-UA" sz="2400" b="1" i="0" u="none" strike="noStrike" cap="none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Саражинська</a:t>
            </a:r>
            <a:r>
              <a:rPr lang="uk-UA" sz="2400" b="1" i="0" u="none" strike="noStrike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, Сергій </a:t>
            </a:r>
            <a:r>
              <a:rPr lang="uk-UA" sz="2400" b="1" i="0" u="none" strike="noStrike" cap="none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Кіслов</a:t>
            </a:r>
            <a:r>
              <a:rPr lang="uk-UA" sz="2400" b="1" i="0" u="none" strike="noStrike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, Сергій </a:t>
            </a:r>
            <a:r>
              <a:rPr lang="uk-UA" sz="2400" b="1" i="0" u="none" strike="noStrike" cap="none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Якуба</a:t>
            </a:r>
            <a:r>
              <a:rPr lang="uk-UA" sz="2400" b="1" i="0" u="none" strike="noStrike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, Андрій </a:t>
            </a:r>
            <a:r>
              <a:rPr lang="uk-UA" sz="2400" b="1" i="0" u="none" strike="noStrike" cap="none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Дегула</a:t>
            </a:r>
            <a:r>
              <a:rPr lang="uk-UA" sz="2400" b="1" i="0" u="none" strike="noStrike" cap="none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529650" y="332656"/>
            <a:ext cx="59474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dirty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Учасники </a:t>
            </a:r>
            <a:r>
              <a:rPr lang="uk-UA" sz="3600" b="1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тренінгу</a:t>
            </a:r>
            <a:r>
              <a:rPr lang="uk-UA" sz="2400" b="1" dirty="0" smtClean="0">
                <a:solidFill>
                  <a:srgbClr val="974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2400" b="1" dirty="0" smtClean="0">
              <a:solidFill>
                <a:srgbClr val="97480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2400" b="1" dirty="0">
              <a:solidFill>
                <a:srgbClr val="974806"/>
              </a:solidFill>
              <a:latin typeface="Bookman Old Style"/>
              <a:sym typeface="Bookman Old Sty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Shape 96"/>
          <p:cNvSpPr txBox="1"/>
          <p:nvPr/>
        </p:nvSpPr>
        <p:spPr>
          <a:xfrm>
            <a:off x="107504" y="838410"/>
            <a:ext cx="8856984" cy="285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974806"/>
              </a:buClr>
              <a:buSzPts val="2200"/>
              <a:buFont typeface="Arial"/>
              <a:buChar char="•"/>
            </a:pPr>
            <a:endParaRPr lang="ru-RU" sz="2400" b="1" i="1" dirty="0" smtClean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algn="just">
              <a:buClr>
                <a:srgbClr val="974806"/>
              </a:buClr>
              <a:buSzPts val="2200"/>
              <a:buFont typeface="Arial"/>
              <a:buChar char="•"/>
            </a:pPr>
            <a:r>
              <a:rPr lang="ru-RU" sz="2400" b="1" i="1" dirty="0" err="1" smtClean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набули</a:t>
            </a:r>
            <a:r>
              <a:rPr lang="ru-RU" sz="2400" b="1" i="1" dirty="0" smtClean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практичних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навичок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з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налаштування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безпеки</a:t>
            </a:r>
            <a:r>
              <a:rPr lang="ru-RU" sz="2400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облікового</a:t>
            </a:r>
            <a:r>
              <a:rPr lang="ru-RU" sz="2400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запису</a:t>
            </a:r>
            <a:r>
              <a:rPr lang="ru-RU" sz="2400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конфіденційності</a:t>
            </a:r>
            <a:r>
              <a:rPr lang="ru-RU" sz="2400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інструментів</a:t>
            </a:r>
            <a:r>
              <a:rPr lang="ru-RU" sz="2400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Google</a:t>
            </a:r>
            <a:r>
              <a:rPr lang="ru-RU" sz="2400" b="1" i="1" dirty="0" smtClean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</a:t>
            </a:r>
          </a:p>
          <a:p>
            <a:pPr algn="just">
              <a:buClr>
                <a:srgbClr val="974806"/>
              </a:buClr>
              <a:buSzPts val="2200"/>
              <a:buFont typeface="Arial"/>
              <a:buChar char="•"/>
            </a:pPr>
            <a:endParaRPr lang="ru-RU" sz="2400" b="1" i="1" dirty="0" smtClean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algn="just">
              <a:buClr>
                <a:srgbClr val="974806"/>
              </a:buClr>
              <a:buSzPts val="2200"/>
              <a:buFont typeface="Arial"/>
              <a:buChar char="•"/>
            </a:pPr>
            <a:r>
              <a:rPr lang="uk-UA" sz="2400" b="1" i="1" dirty="0" smtClean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дізналися</a:t>
            </a:r>
            <a:r>
              <a:rPr lang="uk-UA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як захистити </a:t>
            </a:r>
            <a:r>
              <a:rPr lang="uk-UA" sz="2400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власні мобільні пристрої та відстежувати активність дітей</a:t>
            </a:r>
            <a:r>
              <a:rPr lang="uk-UA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в мережі та додатках </a:t>
            </a:r>
            <a:r>
              <a:rPr lang="en-US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Google</a:t>
            </a:r>
            <a:r>
              <a:rPr lang="en-US" sz="2400" b="1" i="1" dirty="0" smtClean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</a:t>
            </a:r>
            <a:endParaRPr lang="uk-UA" sz="2400" b="1" i="1" dirty="0" smtClean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algn="just">
              <a:buClr>
                <a:srgbClr val="974806"/>
              </a:buClr>
              <a:buSzPts val="2200"/>
              <a:buFont typeface="Arial"/>
              <a:buChar char="•"/>
            </a:pPr>
            <a:endParaRPr lang="uk-UA" sz="2400" b="1" i="1" dirty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algn="just">
              <a:buClr>
                <a:srgbClr val="974806"/>
              </a:buClr>
              <a:buSzPts val="2200"/>
              <a:buFont typeface="Arial"/>
              <a:buChar char="•"/>
            </a:pPr>
            <a:r>
              <a:rPr lang="uk-UA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</a:t>
            </a:r>
            <a:r>
              <a:rPr lang="uk-UA" sz="2400" b="1" i="1" dirty="0" smtClean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инхронізували власний обліковий запис на усіх мобільних пристроях (комп'ютери-домашній та робочий, мобільний телефон) </a:t>
            </a:r>
          </a:p>
          <a:p>
            <a:pPr lvl="0" algn="just">
              <a:buClr>
                <a:srgbClr val="666666"/>
              </a:buClr>
              <a:buSzPts val="2200"/>
              <a:buFont typeface="Arial"/>
              <a:buChar char="•"/>
            </a:pPr>
            <a:endParaRPr lang="en-US" sz="2400" b="1" i="1" dirty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1" dirty="0">
              <a:solidFill>
                <a:srgbClr val="97480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127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dirty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1" dirty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57" y="689664"/>
            <a:ext cx="82006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666666"/>
              </a:buClr>
              <a:buSzPts val="2200"/>
              <a:buFont typeface="Arial"/>
              <a:buChar char="•"/>
            </a:pPr>
            <a:r>
              <a:rPr lang="uk-UA" sz="22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навчилися використовувати інструменти візуалізації для швидкого створення відео, анімації, слайд-шоу тощо,</a:t>
            </a:r>
            <a:endParaRPr lang="uk-UA" dirty="0"/>
          </a:p>
          <a:p>
            <a:pPr lvl="0" algn="just">
              <a:buClr>
                <a:srgbClr val="666666"/>
              </a:buClr>
              <a:buSzPts val="2200"/>
              <a:buFont typeface="Arial"/>
              <a:buChar char="•"/>
            </a:pP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здійснили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подорожі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віртуальними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галереями,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віртуальними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турами в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кількох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середовищах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віртуальної</a:t>
            </a:r>
            <a:r>
              <a:rPr lang="ru-RU" sz="2400" b="1" i="1" dirty="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400" b="1" i="1" dirty="0" err="1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реальності</a:t>
            </a:r>
            <a:endParaRPr lang="ru-RU" sz="2400" b="1" i="1" dirty="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8" r="-2415" b="23092"/>
          <a:stretch/>
        </p:blipFill>
        <p:spPr>
          <a:xfrm>
            <a:off x="2118572" y="3507288"/>
            <a:ext cx="4973401" cy="217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2125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398</Words>
  <Application>Microsoft Office PowerPoint</Application>
  <PresentationFormat>Экран (4:3)</PresentationFormat>
  <Paragraphs>68</Paragraphs>
  <Slides>25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Цифрове громадянство та безпека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Цифрове громадянство та безпека</dc:title>
  <dc:creator>NVK-13</dc:creator>
  <cp:lastModifiedBy>Директор</cp:lastModifiedBy>
  <cp:revision>12</cp:revision>
  <dcterms:modified xsi:type="dcterms:W3CDTF">2018-04-24T13:33:59Z</dcterms:modified>
</cp:coreProperties>
</file>