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</p:sldIdLst>
  <p:sldSz cx="9144000" cy="6858000" type="screen4x3"/>
  <p:notesSz cx="6735763" cy="98663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18831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15373" y="0"/>
            <a:ext cx="2918831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371285"/>
            <a:ext cx="2918831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864712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Shape 359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Shape 386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Shape 398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Shape 409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Shape 432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Shape 442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Shape 450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Shape 460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Shape 471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Shape 491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Shape 501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Shape 514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Shape 52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Shape 538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Shape 547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Shape 555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Shape 562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Shape 56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Shape 571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Shape 572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Shape 581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Shape 589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Shape 590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Shape 60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Shape 615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Shape 616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Shape 627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Shape 639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Shape 649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Shape 650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Shape 660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Shape 661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Shape 668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Shape 675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Shape 676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Shape 686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Shape 696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Shape 697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Shape 706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Shape 707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Shape 720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Shape 721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Shape 736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Shape 737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Shape 754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Shape 755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Shape 772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Shape 77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Shape 782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Shape 78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Shape 796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Shape 797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Shape 807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Shape 808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Shape 817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Shape 818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Shape 826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Shape 827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Shape 831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Shape 832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7" Type="http://schemas.openxmlformats.org/officeDocument/2006/relationships/image" Target="../media/image9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3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jpeg"/><Relationship Id="rId3" Type="http://schemas.openxmlformats.org/officeDocument/2006/relationships/image" Target="../media/image101.jpeg"/><Relationship Id="rId7" Type="http://schemas.openxmlformats.org/officeDocument/2006/relationships/image" Target="../media/image107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jpeg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jpeg"/><Relationship Id="rId3" Type="http://schemas.openxmlformats.org/officeDocument/2006/relationships/image" Target="../media/image101.jpeg"/><Relationship Id="rId7" Type="http://schemas.openxmlformats.org/officeDocument/2006/relationships/image" Target="../media/image11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1.jpg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7.jpeg"/><Relationship Id="rId5" Type="http://schemas.openxmlformats.org/officeDocument/2006/relationships/image" Target="../media/image116.jpeg"/><Relationship Id="rId4" Type="http://schemas.openxmlformats.org/officeDocument/2006/relationships/image" Target="../media/image115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7" Type="http://schemas.openxmlformats.org/officeDocument/2006/relationships/image" Target="../media/image12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1.jpeg"/><Relationship Id="rId5" Type="http://schemas.openxmlformats.org/officeDocument/2006/relationships/image" Target="../media/image120.jpeg"/><Relationship Id="rId4" Type="http://schemas.openxmlformats.org/officeDocument/2006/relationships/image" Target="../media/image119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6.jpeg"/><Relationship Id="rId5" Type="http://schemas.openxmlformats.org/officeDocument/2006/relationships/image" Target="../media/image125.jpeg"/><Relationship Id="rId4" Type="http://schemas.openxmlformats.org/officeDocument/2006/relationships/image" Target="../media/image12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7" Type="http://schemas.openxmlformats.org/officeDocument/2006/relationships/image" Target="../media/image131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0.jpeg"/><Relationship Id="rId5" Type="http://schemas.openxmlformats.org/officeDocument/2006/relationships/image" Target="../media/image129.jpeg"/><Relationship Id="rId4" Type="http://schemas.openxmlformats.org/officeDocument/2006/relationships/image" Target="../media/image128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4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8.jpeg"/><Relationship Id="rId5" Type="http://schemas.openxmlformats.org/officeDocument/2006/relationships/image" Target="../media/image137.jpeg"/><Relationship Id="rId4" Type="http://schemas.openxmlformats.org/officeDocument/2006/relationships/image" Target="../media/image13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7" Type="http://schemas.openxmlformats.org/officeDocument/2006/relationships/image" Target="../media/image143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2.jpeg"/><Relationship Id="rId5" Type="http://schemas.openxmlformats.org/officeDocument/2006/relationships/image" Target="../media/image141.jpeg"/><Relationship Id="rId4" Type="http://schemas.openxmlformats.org/officeDocument/2006/relationships/image" Target="../media/image140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7.jpeg"/><Relationship Id="rId5" Type="http://schemas.openxmlformats.org/officeDocument/2006/relationships/image" Target="../media/image146.jpeg"/><Relationship Id="rId4" Type="http://schemas.openxmlformats.org/officeDocument/2006/relationships/image" Target="../media/image145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jpeg"/><Relationship Id="rId5" Type="http://schemas.openxmlformats.org/officeDocument/2006/relationships/image" Target="../media/image150.jpeg"/><Relationship Id="rId4" Type="http://schemas.openxmlformats.org/officeDocument/2006/relationships/image" Target="../media/image149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eg"/><Relationship Id="rId7" Type="http://schemas.openxmlformats.org/officeDocument/2006/relationships/image" Target="../media/image156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jpeg"/><Relationship Id="rId5" Type="http://schemas.openxmlformats.org/officeDocument/2006/relationships/image" Target="../media/image154.jpeg"/><Relationship Id="rId4" Type="http://schemas.openxmlformats.org/officeDocument/2006/relationships/image" Target="../media/image153.jpe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image" Target="../media/image157.jpeg"/><Relationship Id="rId7" Type="http://schemas.openxmlformats.org/officeDocument/2006/relationships/image" Target="../media/image16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9.jpeg"/><Relationship Id="rId4" Type="http://schemas.openxmlformats.org/officeDocument/2006/relationships/image" Target="../media/image158.jpe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jpeg"/><Relationship Id="rId3" Type="http://schemas.openxmlformats.org/officeDocument/2006/relationships/image" Target="../media/image163.jpeg"/><Relationship Id="rId7" Type="http://schemas.openxmlformats.org/officeDocument/2006/relationships/image" Target="../media/image167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jpeg"/><Relationship Id="rId5" Type="http://schemas.openxmlformats.org/officeDocument/2006/relationships/image" Target="../media/image165.jpeg"/><Relationship Id="rId4" Type="http://schemas.openxmlformats.org/officeDocument/2006/relationships/image" Target="../media/image164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.jpeg"/><Relationship Id="rId5" Type="http://schemas.openxmlformats.org/officeDocument/2006/relationships/image" Target="../media/image171.jpeg"/><Relationship Id="rId4" Type="http://schemas.openxmlformats.org/officeDocument/2006/relationships/image" Target="../media/image170.jpe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jpeg"/><Relationship Id="rId3" Type="http://schemas.openxmlformats.org/officeDocument/2006/relationships/image" Target="../media/image173.jpeg"/><Relationship Id="rId7" Type="http://schemas.openxmlformats.org/officeDocument/2006/relationships/image" Target="../media/image177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.jpeg"/><Relationship Id="rId5" Type="http://schemas.openxmlformats.org/officeDocument/2006/relationships/image" Target="../media/image175.jpeg"/><Relationship Id="rId4" Type="http://schemas.openxmlformats.org/officeDocument/2006/relationships/image" Target="../media/image174.jpeg"/><Relationship Id="rId9" Type="http://schemas.openxmlformats.org/officeDocument/2006/relationships/image" Target="../media/image179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jpeg"/><Relationship Id="rId7" Type="http://schemas.openxmlformats.org/officeDocument/2006/relationships/image" Target="../media/image184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3.jpeg"/><Relationship Id="rId5" Type="http://schemas.openxmlformats.org/officeDocument/2006/relationships/image" Target="../media/image182.jpeg"/><Relationship Id="rId4" Type="http://schemas.openxmlformats.org/officeDocument/2006/relationships/image" Target="../media/image181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8.jpeg"/><Relationship Id="rId5" Type="http://schemas.openxmlformats.org/officeDocument/2006/relationships/image" Target="../media/image187.jpeg"/><Relationship Id="rId4" Type="http://schemas.openxmlformats.org/officeDocument/2006/relationships/image" Target="../media/image18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1.jpeg"/><Relationship Id="rId4" Type="http://schemas.openxmlformats.org/officeDocument/2006/relationships/image" Target="../media/image190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 descr="D:\Фото\Балаклія\74484_html_19c02e2b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0"/>
            <a:ext cx="1098309" cy="109830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/>
          <p:nvPr/>
        </p:nvSpPr>
        <p:spPr>
          <a:xfrm>
            <a:off x="1536489" y="199795"/>
            <a:ext cx="603017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Відділ освіти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Балаклійської  районної  державної адміністрації</a:t>
            </a:r>
            <a:endParaRPr sz="2000" b="0" i="0" u="none" strike="noStrike" cap="none">
              <a:solidFill>
                <a:srgbClr val="0F24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Shape 90"/>
          <p:cNvSpPr/>
          <p:nvPr/>
        </p:nvSpPr>
        <p:spPr>
          <a:xfrm>
            <a:off x="343229" y="1916832"/>
            <a:ext cx="8462638" cy="1938992"/>
          </a:xfrm>
          <a:prstGeom prst="rect">
            <a:avLst/>
          </a:prstGeom>
          <a:solidFill>
            <a:schemeClr val="lt1">
              <a:alpha val="4392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6000" b="1" i="0" u="none" strike="noStrike" cap="none" dirty="0" smtClean="0">
                <a:solidFill>
                  <a:schemeClr val="bg2">
                    <a:lumMod val="50000"/>
                  </a:schemeClr>
                </a:solidFill>
                <a:sym typeface="Arial"/>
              </a:rPr>
              <a:t>Проектний підхід </a:t>
            </a:r>
            <a:endParaRPr lang="uk-UA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6000" b="1" i="0" u="none" strike="noStrike" cap="none" dirty="0" smtClean="0">
                <a:solidFill>
                  <a:schemeClr val="bg2">
                    <a:lumMod val="50000"/>
                  </a:schemeClr>
                </a:solidFill>
                <a:sym typeface="Arial"/>
              </a:rPr>
              <a:t>в управлінні освітою </a:t>
            </a:r>
            <a:endParaRPr lang="uk-UA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1" name="Shape 91"/>
          <p:cNvSpPr/>
          <p:nvPr/>
        </p:nvSpPr>
        <p:spPr>
          <a:xfrm>
            <a:off x="2182252" y="4869160"/>
            <a:ext cx="4653390" cy="1200329"/>
          </a:xfrm>
          <a:prstGeom prst="rect">
            <a:avLst/>
          </a:prstGeom>
          <a:solidFill>
            <a:schemeClr val="lt1">
              <a:alpha val="5490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i="0" u="none" strike="noStrike" cap="none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Швід Світлана Анатоліївна</a:t>
            </a:r>
            <a:endParaRPr sz="2800" b="0" i="0" u="none" strike="noStrike" cap="none">
              <a:solidFill>
                <a:srgbClr val="0F243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Начальник відділу освіти</a:t>
            </a:r>
            <a:endParaRPr sz="2000" b="0" i="0" u="none" strike="noStrike" cap="none">
              <a:solidFill>
                <a:srgbClr val="0F24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" name="Shape 92"/>
          <p:cNvCxnSpPr/>
          <p:nvPr/>
        </p:nvCxnSpPr>
        <p:spPr>
          <a:xfrm>
            <a:off x="1423637" y="980728"/>
            <a:ext cx="7283983" cy="0"/>
          </a:xfrm>
          <a:prstGeom prst="straightConnector1">
            <a:avLst/>
          </a:prstGeom>
          <a:noFill/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6" name="Shape 196"/>
          <p:cNvCxnSpPr/>
          <p:nvPr/>
        </p:nvCxnSpPr>
        <p:spPr>
          <a:xfrm>
            <a:off x="125737" y="836712"/>
            <a:ext cx="8262687" cy="0"/>
          </a:xfrm>
          <a:prstGeom prst="straightConnector1">
            <a:avLst/>
          </a:prstGeom>
          <a:noFill/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7" name="Shape 197"/>
          <p:cNvSpPr txBox="1"/>
          <p:nvPr/>
        </p:nvSpPr>
        <p:spPr>
          <a:xfrm>
            <a:off x="125737" y="87315"/>
            <a:ext cx="869072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Проект «Сприяння соціальної згуртованості та інтеграції внутрішньо переміщених осіб на Сході України»</a:t>
            </a:r>
            <a:endParaRPr sz="2000" b="1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Shape 198"/>
          <p:cNvSpPr txBox="1"/>
          <p:nvPr/>
        </p:nvSpPr>
        <p:spPr>
          <a:xfrm>
            <a:off x="125736" y="973676"/>
            <a:ext cx="86907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ЗАМІНА ВІКОН НА ПЛАСТИКОВІ ЕНЕРГОЗБЕРІГАЮЧІ </a:t>
            </a:r>
            <a:endParaRPr sz="20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Shape 199"/>
          <p:cNvSpPr txBox="1"/>
          <p:nvPr/>
        </p:nvSpPr>
        <p:spPr>
          <a:xfrm>
            <a:off x="144894" y="5218743"/>
            <a:ext cx="4382704" cy="400110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Донецька ЗОШ І-ІІІ ст. №2</a:t>
            </a:r>
            <a:endParaRPr sz="20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Shape 200"/>
          <p:cNvSpPr txBox="1"/>
          <p:nvPr/>
        </p:nvSpPr>
        <p:spPr>
          <a:xfrm>
            <a:off x="4212690" y="6253281"/>
            <a:ext cx="4603771" cy="400110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Балаклійська ЗОШ І-ІІІ ст. №6</a:t>
            </a:r>
            <a:endParaRPr sz="20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Shape 201" descr="D:\Фото\2016\РЕМОНТИ\ЧД ЗОШ І-ІІІ ст.№2. Фото вікна і дах\Капітальний ремонт по заміні вікон\IMG_20160429_100440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736" y="1628800"/>
            <a:ext cx="5888654" cy="3312368"/>
          </a:xfrm>
          <a:prstGeom prst="rect">
            <a:avLst/>
          </a:prstGeom>
          <a:noFill/>
          <a:ln w="34925" cap="flat" cmpd="sng">
            <a:solidFill>
              <a:srgbClr val="66FF33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02" name="Shape 202" descr="D:\Фото\2016\РЕМОНТИ\ФОТО\БЗОШ№6\IMG_20160822_113915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5936" y="2988963"/>
            <a:ext cx="4947283" cy="3011788"/>
          </a:xfrm>
          <a:prstGeom prst="rect">
            <a:avLst/>
          </a:prstGeom>
          <a:noFill/>
          <a:ln w="34925" cap="flat" cmpd="sng">
            <a:solidFill>
              <a:srgbClr val="66FF33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7" name="Shape 207"/>
          <p:cNvCxnSpPr/>
          <p:nvPr/>
        </p:nvCxnSpPr>
        <p:spPr>
          <a:xfrm>
            <a:off x="125737" y="836712"/>
            <a:ext cx="8262687" cy="0"/>
          </a:xfrm>
          <a:prstGeom prst="straightConnector1">
            <a:avLst/>
          </a:prstGeom>
          <a:noFill/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8" name="Shape 208"/>
          <p:cNvSpPr txBox="1"/>
          <p:nvPr/>
        </p:nvSpPr>
        <p:spPr>
          <a:xfrm>
            <a:off x="125737" y="87315"/>
            <a:ext cx="869072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Міжнародний проект «Сприяння соціальної згуртованості та інтеграції внутрішньо переміщених осіб на Сході України»</a:t>
            </a:r>
            <a:endParaRPr sz="2000" b="1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Shape 209"/>
          <p:cNvSpPr txBox="1"/>
          <p:nvPr/>
        </p:nvSpPr>
        <p:spPr>
          <a:xfrm>
            <a:off x="125736" y="973676"/>
            <a:ext cx="86907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ЗАМІНА ВІКОН НА ПЛАСТИКОВІ ЕНЕРГОЗБЕРІГАЮЧІ </a:t>
            </a:r>
            <a:endParaRPr sz="20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Shape 210"/>
          <p:cNvSpPr txBox="1"/>
          <p:nvPr/>
        </p:nvSpPr>
        <p:spPr>
          <a:xfrm>
            <a:off x="132253" y="4390658"/>
            <a:ext cx="4438265" cy="400110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Балаклійська ЗОШ І-ІІІ ст. №2</a:t>
            </a:r>
            <a:endParaRPr sz="20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Shape 211"/>
          <p:cNvSpPr txBox="1"/>
          <p:nvPr/>
        </p:nvSpPr>
        <p:spPr>
          <a:xfrm>
            <a:off x="2634301" y="6519687"/>
            <a:ext cx="6336703" cy="400110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Балаклійська ЗОШ І-ІІІ ст. №1 ім. О. А. Тризни</a:t>
            </a:r>
            <a:endParaRPr sz="20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Shape 212" descr="D:\Презентации\Серпнева-2017\Ремонти 2017\Покрівлі\БЗОШ 2 покрівля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253" y="1348909"/>
            <a:ext cx="5519867" cy="3025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 descr="D:\ОКСАНА\Фото\Фото школа №1 14.08.2017\P70814-140147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7080" y="3068960"/>
            <a:ext cx="4886920" cy="3308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8" name="Shape 218"/>
          <p:cNvCxnSpPr/>
          <p:nvPr/>
        </p:nvCxnSpPr>
        <p:spPr>
          <a:xfrm>
            <a:off x="125737" y="836712"/>
            <a:ext cx="8262687" cy="0"/>
          </a:xfrm>
          <a:prstGeom prst="straightConnector1">
            <a:avLst/>
          </a:prstGeom>
          <a:noFill/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9" name="Shape 219"/>
          <p:cNvSpPr txBox="1"/>
          <p:nvPr/>
        </p:nvSpPr>
        <p:spPr>
          <a:xfrm>
            <a:off x="125737" y="87315"/>
            <a:ext cx="869072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Міжнародний проект «Сприяння соціальної згуртованості та інтеграції внутрішньо переміщених осіб на Сході України»</a:t>
            </a:r>
            <a:endParaRPr sz="2000" b="1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Shape 220"/>
          <p:cNvSpPr txBox="1"/>
          <p:nvPr/>
        </p:nvSpPr>
        <p:spPr>
          <a:xfrm>
            <a:off x="125736" y="973676"/>
            <a:ext cx="86907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ЗАМІНА ВІКОН НА ПЛАСТИКОВІ ЕНЕРГОЗБЕРІГАЮЧІ </a:t>
            </a:r>
            <a:endParaRPr sz="2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Shape 221"/>
          <p:cNvSpPr txBox="1"/>
          <p:nvPr/>
        </p:nvSpPr>
        <p:spPr>
          <a:xfrm>
            <a:off x="1844845" y="5921537"/>
            <a:ext cx="6032686" cy="707886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Балаклійський Центр дитячої та юнацької творчості</a:t>
            </a:r>
            <a:endParaRPr sz="20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Shape 222" descr="D:\Фото\2018\БДЮТ вікна\01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061" y="1373786"/>
            <a:ext cx="8445400" cy="4536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Shape 227" descr="D:\Презентации\ХАНО апрель 2018\Міловська ЗОШ\IMG-fcb1dd4b362f8713f5795bb751a3c774-V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605" y="1268760"/>
            <a:ext cx="7446221" cy="5296654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Shape 228"/>
          <p:cNvSpPr txBox="1"/>
          <p:nvPr/>
        </p:nvSpPr>
        <p:spPr>
          <a:xfrm>
            <a:off x="273763" y="807095"/>
            <a:ext cx="869072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РОБОТА З БЛАГОУТСРОЮ ТЕРИТОРІЙ</a:t>
            </a:r>
            <a:endParaRPr sz="24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9" name="Shape 229"/>
          <p:cNvCxnSpPr/>
          <p:nvPr/>
        </p:nvCxnSpPr>
        <p:spPr>
          <a:xfrm>
            <a:off x="125737" y="836712"/>
            <a:ext cx="8262687" cy="0"/>
          </a:xfrm>
          <a:prstGeom prst="straightConnector1">
            <a:avLst/>
          </a:prstGeom>
          <a:noFill/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0" name="Shape 230"/>
          <p:cNvSpPr txBox="1"/>
          <p:nvPr/>
        </p:nvSpPr>
        <p:spPr>
          <a:xfrm>
            <a:off x="125737" y="6165304"/>
            <a:ext cx="6032686" cy="400110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Міловська ЗОШ І-ІІІ ступенів </a:t>
            </a:r>
            <a:endParaRPr sz="20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Shape 231"/>
          <p:cNvSpPr txBox="1"/>
          <p:nvPr/>
        </p:nvSpPr>
        <p:spPr>
          <a:xfrm>
            <a:off x="345771" y="56818"/>
            <a:ext cx="869072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Міжнародний проект «Сприяння соціальної згуртованості та інтеграції внутрішньо переміщених осіб на Сході України»</a:t>
            </a:r>
            <a:endParaRPr sz="2000" b="1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Shape 236" descr="D:\Фото\2018\Бригадирівський ліцей 14.03\На фейсбук\6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5339" y="1618320"/>
            <a:ext cx="1785165" cy="2678794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7" name="Shape 237"/>
          <p:cNvSpPr txBox="1"/>
          <p:nvPr/>
        </p:nvSpPr>
        <p:spPr>
          <a:xfrm>
            <a:off x="109663" y="1095127"/>
            <a:ext cx="869072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Відкриття Бригадирівського ліцею</a:t>
            </a:r>
            <a:endParaRPr sz="24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8" name="Shape 238"/>
          <p:cNvCxnSpPr/>
          <p:nvPr/>
        </p:nvCxnSpPr>
        <p:spPr>
          <a:xfrm>
            <a:off x="125737" y="1124744"/>
            <a:ext cx="8262687" cy="0"/>
          </a:xfrm>
          <a:prstGeom prst="straightConnector1">
            <a:avLst/>
          </a:prstGeom>
          <a:noFill/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39" name="Shape 239" descr="D:\Фото\2018\Бригадирівський ліцей 14.03\На фейсбук\2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865" y="1628800"/>
            <a:ext cx="4014215" cy="2675098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0" name="Shape 240" descr="D:\Фото\2018\Бригадирівський ліцей 14.03\На фейсбук\3.jp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5544" y="1622016"/>
            <a:ext cx="2006324" cy="2675098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1" name="Shape 241" descr="D:\Фото\2018\Бригадирівський ліцей 14.03\На фейсбук\7.JPG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2938" y="3933056"/>
            <a:ext cx="7128792" cy="4443182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2" name="Shape 242"/>
          <p:cNvSpPr txBox="1"/>
          <p:nvPr/>
        </p:nvSpPr>
        <p:spPr>
          <a:xfrm>
            <a:off x="131972" y="188640"/>
            <a:ext cx="869072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Міжнародний проект «Сприяння соціальної згуртованості та інтеграції внутрішньо переміщених осіб на Сході України»</a:t>
            </a:r>
            <a:endParaRPr sz="2200" b="1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Shape 247" descr="D:\Фото\2018\Бригадирівський ліцей 14.03\На фейсбук\1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592" y="805682"/>
            <a:ext cx="8808096" cy="6046322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8" name="Shape 248" descr="D:\Фото\2018\Бригадирівський ліцей 14.03\На фейсбук\8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564600" y="-14192250"/>
            <a:ext cx="5400000" cy="360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9" name="Shape 249"/>
          <p:cNvCxnSpPr/>
          <p:nvPr/>
        </p:nvCxnSpPr>
        <p:spPr>
          <a:xfrm>
            <a:off x="245592" y="1365568"/>
            <a:ext cx="8808096" cy="0"/>
          </a:xfrm>
          <a:prstGeom prst="straightConnector1">
            <a:avLst/>
          </a:prstGeom>
          <a:noFill/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0" name="Shape 250"/>
          <p:cNvSpPr txBox="1"/>
          <p:nvPr/>
        </p:nvSpPr>
        <p:spPr>
          <a:xfrm>
            <a:off x="131972" y="36240"/>
            <a:ext cx="869072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 b="1" dirty="0" smtClean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Міжнародний проект «Сприяння соціальної згуртованості та інтеграції внутрішньо переміщених осіб на Сході України»</a:t>
            </a:r>
            <a:endParaRPr lang="uk-UA" sz="2200" b="1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Shape 251"/>
          <p:cNvSpPr txBox="1"/>
          <p:nvPr/>
        </p:nvSpPr>
        <p:spPr>
          <a:xfrm>
            <a:off x="245593" y="818769"/>
            <a:ext cx="8808096" cy="461665"/>
          </a:xfrm>
          <a:prstGeom prst="rect">
            <a:avLst/>
          </a:prstGeom>
          <a:solidFill>
            <a:schemeClr val="lt1">
              <a:alpha val="35686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Відкриття</a:t>
            </a:r>
            <a:r>
              <a:rPr lang="ru-RU" sz="24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Бригадирівського</a:t>
            </a:r>
            <a:r>
              <a:rPr lang="ru-RU" sz="24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ліцею</a:t>
            </a:r>
            <a:endParaRPr sz="24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Shape 256" descr="D:\Фото\2018\Бригадирівський ліцей 14.03\На фейсбук\8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5830" y="991380"/>
            <a:ext cx="5702640" cy="3949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Shape 257" descr="D:\Фото\2018\Бригадирівський ліцей 14.03\На фейсбук\4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1096" y="3689778"/>
            <a:ext cx="5022904" cy="3168222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8" name="Shape 258" descr="D:\Фото\2018\Бригадирівський ліцей 14.03\На фейсбук\9.jp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985992"/>
            <a:ext cx="3501525" cy="2659032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9" name="Shape 259" descr="D:\Фото\2018\Бригадирівський ліцей 14.03\На фейсбук\12.jpg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689778"/>
            <a:ext cx="4323053" cy="3168222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60" name="Shape 260"/>
          <p:cNvCxnSpPr/>
          <p:nvPr/>
        </p:nvCxnSpPr>
        <p:spPr>
          <a:xfrm>
            <a:off x="125737" y="1124744"/>
            <a:ext cx="8262687" cy="0"/>
          </a:xfrm>
          <a:prstGeom prst="straightConnector1">
            <a:avLst/>
          </a:prstGeom>
          <a:noFill/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1" name="Shape 261"/>
          <p:cNvSpPr txBox="1"/>
          <p:nvPr/>
        </p:nvSpPr>
        <p:spPr>
          <a:xfrm>
            <a:off x="131972" y="188640"/>
            <a:ext cx="869072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Міжнародний проект «Сприяння соціальної згуртованості та інтеграції внутрішньо переміщених осіб на Сході України»</a:t>
            </a:r>
            <a:endParaRPr sz="2200" b="1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Shape 262"/>
          <p:cNvSpPr txBox="1"/>
          <p:nvPr/>
        </p:nvSpPr>
        <p:spPr>
          <a:xfrm>
            <a:off x="109663" y="1095127"/>
            <a:ext cx="8690725" cy="461665"/>
          </a:xfrm>
          <a:prstGeom prst="rect">
            <a:avLst/>
          </a:prstGeom>
          <a:solidFill>
            <a:schemeClr val="lt1">
              <a:alpha val="35686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Відкриття Бригадирівського ліцею</a:t>
            </a:r>
            <a:endParaRPr sz="24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Shape 267" descr="D:\Фото\2018\Бригадирівський ліцей 14.03\На фейсбук\8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564600" y="-14192250"/>
            <a:ext cx="5400000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Shape 268" descr="D:\Фото\2018\Бригадирівський ліцей 14.03\На фейсбук\10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2266" y="1340768"/>
            <a:ext cx="3863942" cy="2897956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9" name="Shape 269" descr="D:\Фото\2018\Бригадирівський ліцей 14.03\На фейсбук\13.jp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737" y="1484784"/>
            <a:ext cx="4896544" cy="3672408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0" name="Shape 270" descr="D:\Фото\2018\Бригадирівський ліцей 14.03\На фейсбук\11.jpg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7933" y="4238724"/>
            <a:ext cx="3318802" cy="2489102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71" name="Shape 271"/>
          <p:cNvCxnSpPr/>
          <p:nvPr/>
        </p:nvCxnSpPr>
        <p:spPr>
          <a:xfrm>
            <a:off x="125737" y="1124744"/>
            <a:ext cx="8262687" cy="0"/>
          </a:xfrm>
          <a:prstGeom prst="straightConnector1">
            <a:avLst/>
          </a:prstGeom>
          <a:noFill/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2" name="Shape 272"/>
          <p:cNvSpPr txBox="1"/>
          <p:nvPr/>
        </p:nvSpPr>
        <p:spPr>
          <a:xfrm>
            <a:off x="131972" y="188640"/>
            <a:ext cx="869072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Міжнародний проект «Сприяння соціальної згуртованості та інтеграції внутрішньо переміщених осіб на Сході України»</a:t>
            </a:r>
            <a:endParaRPr sz="2200" b="1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Shape 273"/>
          <p:cNvSpPr txBox="1"/>
          <p:nvPr/>
        </p:nvSpPr>
        <p:spPr>
          <a:xfrm>
            <a:off x="109663" y="1095127"/>
            <a:ext cx="8690725" cy="461665"/>
          </a:xfrm>
          <a:prstGeom prst="rect">
            <a:avLst/>
          </a:prstGeom>
          <a:solidFill>
            <a:schemeClr val="lt1">
              <a:alpha val="35686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Відкриття Бригадирівського ліцею</a:t>
            </a:r>
            <a:endParaRPr sz="24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8" name="Shape 278"/>
          <p:cNvCxnSpPr/>
          <p:nvPr/>
        </p:nvCxnSpPr>
        <p:spPr>
          <a:xfrm>
            <a:off x="125737" y="620688"/>
            <a:ext cx="8262687" cy="0"/>
          </a:xfrm>
          <a:prstGeom prst="straightConnector1">
            <a:avLst/>
          </a:prstGeom>
          <a:noFill/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79" name="Shape 279" descr="D:\Методкабинет\Рыбалка Т. О\0н-лайн реєстрація\Щоквартальна звітність\2018\01.03.2018\Балаклійський ДНЗ №2\p80116-110411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916" y="1192695"/>
            <a:ext cx="8136835" cy="5114249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Shape 280"/>
          <p:cNvSpPr txBox="1"/>
          <p:nvPr/>
        </p:nvSpPr>
        <p:spPr>
          <a:xfrm>
            <a:off x="701817" y="5085184"/>
            <a:ext cx="7686608" cy="461665"/>
          </a:xfrm>
          <a:prstGeom prst="rect">
            <a:avLst/>
          </a:prstGeom>
          <a:solidFill>
            <a:schemeClr val="lt1">
              <a:alpha val="35686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Відновлено</a:t>
            </a:r>
            <a:r>
              <a:rPr lang="ru-RU" sz="24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роботу </a:t>
            </a:r>
            <a:r>
              <a:rPr lang="ru-RU" sz="24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Балаклійського</a:t>
            </a:r>
            <a:r>
              <a:rPr lang="ru-RU" sz="24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ДНЗ №2</a:t>
            </a:r>
            <a:endParaRPr dirty="0"/>
          </a:p>
        </p:txBody>
      </p:sp>
      <p:sp>
        <p:nvSpPr>
          <p:cNvPr id="281" name="Shape 281"/>
          <p:cNvSpPr txBox="1"/>
          <p:nvPr/>
        </p:nvSpPr>
        <p:spPr>
          <a:xfrm>
            <a:off x="131972" y="188640"/>
            <a:ext cx="869072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Міжнародний проект «Сприяння соціальної згуртованості та інтеграції внутрішньо переміщених осіб на Сході України»</a:t>
            </a:r>
            <a:endParaRPr sz="2200" b="1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/>
        </p:nvSpPr>
        <p:spPr>
          <a:xfrm>
            <a:off x="273763" y="108857"/>
            <a:ext cx="869072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Відновлено роботу Балаклійського ДНЗ №2</a:t>
            </a:r>
            <a:endParaRPr sz="24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7" name="Shape 287"/>
          <p:cNvCxnSpPr/>
          <p:nvPr/>
        </p:nvCxnSpPr>
        <p:spPr>
          <a:xfrm>
            <a:off x="125737" y="620688"/>
            <a:ext cx="8262687" cy="0"/>
          </a:xfrm>
          <a:prstGeom prst="straightConnector1">
            <a:avLst/>
          </a:prstGeom>
          <a:noFill/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88" name="Shape 288" descr="D:\Методкабинет\Рыбалка Т. О\0н-лайн реєстрація\Щоквартальна звітність\2018\01.03.2018\Балаклійський ДНЗ №2\dnz2-04-04-02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737" y="874643"/>
            <a:ext cx="8416005" cy="5770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Shape 289" descr="D:\Методкабинет\Рыбалка Т. О\0н-лайн реєстрація\Щоквартальна звітність\2018\01.03.2018\Балаклійський ДНЗ №2\dnz2-04-04-01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716187">
            <a:off x="2555180" y="4247965"/>
            <a:ext cx="3812114" cy="2541409"/>
          </a:xfrm>
          <a:prstGeom prst="rect">
            <a:avLst/>
          </a:prstGeom>
          <a:noFill/>
          <a:ln w="25400" cap="flat" cmpd="sng">
            <a:solidFill>
              <a:srgbClr val="66FF33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ffice\Desktop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51250"/>
            <a:ext cx="9171583" cy="498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/>
        </p:nvSpPr>
        <p:spPr>
          <a:xfrm>
            <a:off x="273763" y="108857"/>
            <a:ext cx="869072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Відновлено роботу Балаклійського ДНЗ №2</a:t>
            </a:r>
            <a:endParaRPr sz="24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5" name="Shape 295"/>
          <p:cNvCxnSpPr/>
          <p:nvPr/>
        </p:nvCxnSpPr>
        <p:spPr>
          <a:xfrm>
            <a:off x="125737" y="620688"/>
            <a:ext cx="8262687" cy="0"/>
          </a:xfrm>
          <a:prstGeom prst="straightConnector1">
            <a:avLst/>
          </a:prstGeom>
          <a:noFill/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96" name="Shape 296" descr="D:\Презентации\ХАНО апрель 2018\ДНЗ №2\старша група (2)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346" y="1120876"/>
            <a:ext cx="7361741" cy="5326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/>
        </p:nvSpPr>
        <p:spPr>
          <a:xfrm>
            <a:off x="273763" y="108857"/>
            <a:ext cx="869072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Відновлено роботу Балаклійського ДНЗ №2</a:t>
            </a:r>
            <a:endParaRPr sz="24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2" name="Shape 302"/>
          <p:cNvCxnSpPr/>
          <p:nvPr/>
        </p:nvCxnSpPr>
        <p:spPr>
          <a:xfrm>
            <a:off x="125737" y="620688"/>
            <a:ext cx="8262687" cy="0"/>
          </a:xfrm>
          <a:prstGeom prst="straightConnector1">
            <a:avLst/>
          </a:prstGeom>
          <a:noFill/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03" name="Shape 303" descr="D:\Фото\2018\ДНЗ №2\30728208_364687307359357_3737005470351622144_n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737" y="769044"/>
            <a:ext cx="5070054" cy="3380036"/>
          </a:xfrm>
          <a:prstGeom prst="rect">
            <a:avLst/>
          </a:prstGeom>
          <a:noFill/>
          <a:ln w="25400" cap="flat" cmpd="sng">
            <a:solidFill>
              <a:srgbClr val="66FF3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04" name="Shape 304" descr="D:\Фото\2018\ДНЗ №2\31052371_364686260692795_1396840956568797184_n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9832" y="2804930"/>
            <a:ext cx="5904656" cy="3936437"/>
          </a:xfrm>
          <a:prstGeom prst="rect">
            <a:avLst/>
          </a:prstGeom>
          <a:noFill/>
          <a:ln w="25400" cap="flat" cmpd="sng">
            <a:solidFill>
              <a:srgbClr val="66FF33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9" name="Shape 309"/>
          <p:cNvCxnSpPr/>
          <p:nvPr/>
        </p:nvCxnSpPr>
        <p:spPr>
          <a:xfrm>
            <a:off x="125737" y="764704"/>
            <a:ext cx="8262687" cy="0"/>
          </a:xfrm>
          <a:prstGeom prst="straightConnector1">
            <a:avLst/>
          </a:prstGeom>
          <a:noFill/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10" name="Shape 310" descr="C:\Users\Администратор\Desktop\для Яни\мині проект  2017 Савинський НВК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792088"/>
            <a:ext cx="8316415" cy="6237312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11" name="Shape 311"/>
          <p:cNvSpPr txBox="1"/>
          <p:nvPr/>
        </p:nvSpPr>
        <p:spPr>
          <a:xfrm>
            <a:off x="-36512" y="6309320"/>
            <a:ext cx="6032686" cy="400110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Савинський навчально-виховний комплекс</a:t>
            </a:r>
            <a:endParaRPr sz="20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2" name="Shape 312" descr="C:\Users\Администратор\Desktop\для Яни\Савинський НВК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6715" y="836712"/>
            <a:ext cx="2807285" cy="2105464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13" name="Shape 313"/>
          <p:cNvSpPr txBox="1"/>
          <p:nvPr/>
        </p:nvSpPr>
        <p:spPr>
          <a:xfrm>
            <a:off x="-374309" y="5661248"/>
            <a:ext cx="8690725" cy="400110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Придбано і встановлено дитячі майданчики</a:t>
            </a:r>
            <a:endParaRPr sz="20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Shape 314"/>
          <p:cNvSpPr txBox="1"/>
          <p:nvPr/>
        </p:nvSpPr>
        <p:spPr>
          <a:xfrm>
            <a:off x="345771" y="56818"/>
            <a:ext cx="869072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Міжнародний проект «Сприяння соціальної згуртованості та інтеграції внутрішньо переміщених осіб на Сході України»</a:t>
            </a:r>
            <a:endParaRPr sz="2000" b="1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Shape 319" descr="C:\Users\Администратор\Desktop\для Яни\Савинці 1 спорт майданчик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92696"/>
            <a:ext cx="9125804" cy="640077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320" name="Shape 320"/>
          <p:cNvCxnSpPr/>
          <p:nvPr/>
        </p:nvCxnSpPr>
        <p:spPr>
          <a:xfrm>
            <a:off x="-36512" y="692696"/>
            <a:ext cx="8262687" cy="0"/>
          </a:xfrm>
          <a:prstGeom prst="straightConnector1">
            <a:avLst/>
          </a:prstGeom>
          <a:noFill/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1" name="Shape 321"/>
          <p:cNvSpPr txBox="1"/>
          <p:nvPr/>
        </p:nvSpPr>
        <p:spPr>
          <a:xfrm>
            <a:off x="142370" y="6309320"/>
            <a:ext cx="6032686" cy="400110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Савинська ЗОШ І-ІІІ ступенів №1</a:t>
            </a:r>
            <a:endParaRPr sz="20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Shape 322"/>
          <p:cNvSpPr txBox="1"/>
          <p:nvPr/>
        </p:nvSpPr>
        <p:spPr>
          <a:xfrm>
            <a:off x="345771" y="56818"/>
            <a:ext cx="869072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Міжнародний проект «Сприяння соціальної згуртованості та інтеграції внутрішньо переміщених осіб на Сході України»</a:t>
            </a:r>
            <a:endParaRPr sz="2000" b="1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Shape 327" descr="D:\Фото\2017\Відновлення школи\IMG_4999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95345"/>
            <a:ext cx="9144000" cy="6096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8" name="Shape 328"/>
          <p:cNvCxnSpPr/>
          <p:nvPr/>
        </p:nvCxnSpPr>
        <p:spPr>
          <a:xfrm>
            <a:off x="125737" y="764704"/>
            <a:ext cx="8262687" cy="0"/>
          </a:xfrm>
          <a:prstGeom prst="straightConnector1">
            <a:avLst/>
          </a:prstGeom>
          <a:noFill/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9" name="Shape 329"/>
          <p:cNvSpPr txBox="1"/>
          <p:nvPr/>
        </p:nvSpPr>
        <p:spPr>
          <a:xfrm>
            <a:off x="142370" y="6309320"/>
            <a:ext cx="6032686" cy="400110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Балаклійська ЗОШ І-ІІІ ступенів №6</a:t>
            </a:r>
            <a:endParaRPr sz="20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Shape 330"/>
          <p:cNvSpPr txBox="1"/>
          <p:nvPr/>
        </p:nvSpPr>
        <p:spPr>
          <a:xfrm>
            <a:off x="345771" y="56818"/>
            <a:ext cx="869072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Міжнародний проект «Сприяння соціальної згуртованості та інтеграції внутрішньо переміщених осіб на Сході України»</a:t>
            </a:r>
            <a:endParaRPr sz="2000" b="1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5" name="Shape 335"/>
          <p:cNvCxnSpPr/>
          <p:nvPr/>
        </p:nvCxnSpPr>
        <p:spPr>
          <a:xfrm>
            <a:off x="35496" y="764704"/>
            <a:ext cx="8262687" cy="0"/>
          </a:xfrm>
          <a:prstGeom prst="straightConnector1">
            <a:avLst/>
          </a:prstGeom>
          <a:noFill/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36" name="Shape 336" descr="Фото Сучасны Балаклійщины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13048"/>
            <a:ext cx="9324528" cy="6216352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Shape 337"/>
          <p:cNvSpPr txBox="1"/>
          <p:nvPr/>
        </p:nvSpPr>
        <p:spPr>
          <a:xfrm>
            <a:off x="142370" y="6309320"/>
            <a:ext cx="6032686" cy="400110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Савинскька  ЗОШ І-ІІІ ступенів №1</a:t>
            </a:r>
            <a:endParaRPr sz="20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Shape 338"/>
          <p:cNvSpPr txBox="1"/>
          <p:nvPr/>
        </p:nvSpPr>
        <p:spPr>
          <a:xfrm>
            <a:off x="345771" y="56818"/>
            <a:ext cx="869072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Міжнародний проект «Сприяння соціальної згуртованості та інтеграції внутрішньо переміщених осіб на Сході України»</a:t>
            </a:r>
            <a:endParaRPr sz="2000" b="1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3" name="Shape 343"/>
          <p:cNvCxnSpPr/>
          <p:nvPr/>
        </p:nvCxnSpPr>
        <p:spPr>
          <a:xfrm>
            <a:off x="35496" y="764704"/>
            <a:ext cx="8262687" cy="0"/>
          </a:xfrm>
          <a:prstGeom prst="straightConnector1">
            <a:avLst/>
          </a:prstGeom>
          <a:noFill/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44" name="Shape 344" descr="C:\Users\Ирина\Desktop\IMG_0865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9872" y="2060848"/>
            <a:ext cx="5544616" cy="4032448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45" name="Shape 345"/>
          <p:cNvSpPr txBox="1"/>
          <p:nvPr/>
        </p:nvSpPr>
        <p:spPr>
          <a:xfrm>
            <a:off x="142370" y="6309320"/>
            <a:ext cx="7381958" cy="400110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Балаклійська  ЗОШ І-ІІІ ступенів №1 ім. О. А. Тризни</a:t>
            </a:r>
            <a:endParaRPr sz="20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6" name="Shape 346" descr="C:\Users\Ирина\Desktop\IMG_0530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38114"/>
            <a:ext cx="4499992" cy="3382974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47" name="Shape 347"/>
          <p:cNvSpPr txBox="1"/>
          <p:nvPr/>
        </p:nvSpPr>
        <p:spPr>
          <a:xfrm>
            <a:off x="345771" y="56818"/>
            <a:ext cx="869072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Міжнародний проект «Сприяння соціальної згуртованості та інтеграції внутрішньо переміщених осіб на Сході України»</a:t>
            </a:r>
            <a:endParaRPr sz="2000" b="1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Shape 352" descr="D:\Презентации\ХАНО апрель 2018\Донецька ЗОШ №2\Спортивная форма\3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763" y="817876"/>
            <a:ext cx="6741056" cy="449403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353" name="Shape 353"/>
          <p:cNvCxnSpPr/>
          <p:nvPr/>
        </p:nvCxnSpPr>
        <p:spPr>
          <a:xfrm>
            <a:off x="125737" y="692696"/>
            <a:ext cx="8262687" cy="0"/>
          </a:xfrm>
          <a:prstGeom prst="straightConnector1">
            <a:avLst/>
          </a:prstGeom>
          <a:noFill/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54" name="Shape 354" descr="C:\Users\Ирина\Desktop\IMG_0313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8477" y="3933056"/>
            <a:ext cx="5185333" cy="2757714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55" name="Shape 355"/>
          <p:cNvSpPr txBox="1"/>
          <p:nvPr/>
        </p:nvSpPr>
        <p:spPr>
          <a:xfrm>
            <a:off x="-22448" y="6396335"/>
            <a:ext cx="869072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НОВА СПОРТИВНА ФОРМА</a:t>
            </a:r>
            <a:endParaRPr sz="24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Shape 356"/>
          <p:cNvSpPr txBox="1"/>
          <p:nvPr/>
        </p:nvSpPr>
        <p:spPr>
          <a:xfrm>
            <a:off x="345771" y="56818"/>
            <a:ext cx="869072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Міжнародний проект «Сприяння соціальної згуртованості та інтеграції внутрішньо переміщених осіб на Сході України»</a:t>
            </a:r>
            <a:endParaRPr sz="2000" b="1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Shape 361" descr="D:\Презентации\ХАНО апрель 2018\БЗОШ №2\Фото актовий БЗШ№2\DSCN1626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980728"/>
            <a:ext cx="9307744" cy="6264695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Shape 362"/>
          <p:cNvSpPr txBox="1"/>
          <p:nvPr/>
        </p:nvSpPr>
        <p:spPr>
          <a:xfrm>
            <a:off x="107481" y="1052736"/>
            <a:ext cx="86907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СПІВПРАЦЯ З НІМЕЦЬКОЮ УРЯДОВОЮ ОРГАНІЗАЦІЄЮ GIZ</a:t>
            </a:r>
            <a:endParaRPr sz="20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3" name="Shape 363"/>
          <p:cNvCxnSpPr/>
          <p:nvPr/>
        </p:nvCxnSpPr>
        <p:spPr>
          <a:xfrm>
            <a:off x="125737" y="764704"/>
            <a:ext cx="8262687" cy="0"/>
          </a:xfrm>
          <a:prstGeom prst="straightConnector1">
            <a:avLst/>
          </a:prstGeom>
          <a:noFill/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4" name="Shape 364"/>
          <p:cNvSpPr txBox="1"/>
          <p:nvPr/>
        </p:nvSpPr>
        <p:spPr>
          <a:xfrm>
            <a:off x="142370" y="6309320"/>
            <a:ext cx="6032686" cy="400110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Балаклійська  ЗОШ І-ІІІ ступенів №2</a:t>
            </a:r>
            <a:endParaRPr sz="20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Shape 365"/>
          <p:cNvSpPr txBox="1"/>
          <p:nvPr/>
        </p:nvSpPr>
        <p:spPr>
          <a:xfrm>
            <a:off x="345771" y="56818"/>
            <a:ext cx="869072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Міжнародний проект «Сприяння соціальної згуртованості та інтеграції внутрішньо переміщених осіб на Сході України»</a:t>
            </a:r>
            <a:endParaRPr sz="2000" b="1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Shape 370" descr="D:\Презентации\Серпнева-2017\ЗНЗ\БЗОШ №2\комп'ютери GIZ+ комп'ютери спонсорська допомога кабінет інформатики 21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720080"/>
            <a:ext cx="9180512" cy="6237312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Shape 371"/>
          <p:cNvSpPr txBox="1"/>
          <p:nvPr/>
        </p:nvSpPr>
        <p:spPr>
          <a:xfrm>
            <a:off x="35496" y="796642"/>
            <a:ext cx="86907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СПІВПРАЦЯ З НІМЕЦЬКОЮ УРЯДОВОЮ ОРГАНІЗАЦІЄЮ GIZ</a:t>
            </a:r>
            <a:endParaRPr sz="20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2" name="Shape 372"/>
          <p:cNvCxnSpPr/>
          <p:nvPr/>
        </p:nvCxnSpPr>
        <p:spPr>
          <a:xfrm>
            <a:off x="125737" y="692696"/>
            <a:ext cx="8262687" cy="0"/>
          </a:xfrm>
          <a:prstGeom prst="straightConnector1">
            <a:avLst/>
          </a:prstGeom>
          <a:noFill/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3" name="Shape 373"/>
          <p:cNvSpPr txBox="1"/>
          <p:nvPr/>
        </p:nvSpPr>
        <p:spPr>
          <a:xfrm>
            <a:off x="142370" y="6309320"/>
            <a:ext cx="6032686" cy="400110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Балаклійська  ЗОШ І-ІІІ ступенів №2</a:t>
            </a:r>
            <a:endParaRPr sz="20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Shape 374"/>
          <p:cNvSpPr txBox="1"/>
          <p:nvPr/>
        </p:nvSpPr>
        <p:spPr>
          <a:xfrm>
            <a:off x="345771" y="56818"/>
            <a:ext cx="869072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Міжнародний проект «Сприяння соціальної згуртованості та інтеграції внутрішньо переміщених осіб на Сході України»</a:t>
            </a:r>
            <a:endParaRPr sz="2000" b="1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ffice\Desktop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52784"/>
            <a:ext cx="9144001" cy="609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Shape 379" descr="D:\Презентации\ХАНО апрель 2018\IMG-6e1501a3cdafb75502fa63c52c2c56fd-V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96" y="764704"/>
            <a:ext cx="8843754" cy="6808822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Shape 380"/>
          <p:cNvSpPr txBox="1"/>
          <p:nvPr/>
        </p:nvSpPr>
        <p:spPr>
          <a:xfrm>
            <a:off x="35496" y="868650"/>
            <a:ext cx="86907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СПІВПРАЦЯ З НІМЕЦЬКОЮ УРЯДОВОЮ ОРГАНІЗАЦІЄЮ GIZ</a:t>
            </a:r>
            <a:endParaRPr sz="20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1" name="Shape 381"/>
          <p:cNvCxnSpPr/>
          <p:nvPr/>
        </p:nvCxnSpPr>
        <p:spPr>
          <a:xfrm>
            <a:off x="125737" y="692696"/>
            <a:ext cx="8262687" cy="0"/>
          </a:xfrm>
          <a:prstGeom prst="straightConnector1">
            <a:avLst/>
          </a:prstGeom>
          <a:noFill/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2" name="Shape 382"/>
          <p:cNvSpPr txBox="1"/>
          <p:nvPr/>
        </p:nvSpPr>
        <p:spPr>
          <a:xfrm>
            <a:off x="142370" y="6309320"/>
            <a:ext cx="6032686" cy="400110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Балаклійська  ЗОШ І-ІІІ ст. №1 ім. О. А. Тризни</a:t>
            </a:r>
            <a:endParaRPr sz="20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Shape 383"/>
          <p:cNvSpPr txBox="1"/>
          <p:nvPr/>
        </p:nvSpPr>
        <p:spPr>
          <a:xfrm>
            <a:off x="345771" y="56818"/>
            <a:ext cx="869072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Міжнародний проект «Сприяння соціальної згуртованості та інтеграції внутрішньо переміщених осіб на Сході України»</a:t>
            </a:r>
            <a:endParaRPr sz="2000" b="1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Shape 388" descr="D:\Презентации\ХАНО апрель 2018\ДНЗ №7\фото проекти\ЛЕГО4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0532" y="825570"/>
            <a:ext cx="4046770" cy="3035478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389" name="Shape 389" descr="D:\Презентации\ХАНО апрель 2018\ДНЗ №7\фото проекти\ЛЕГО3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0532" y="3815434"/>
            <a:ext cx="3997256" cy="2997942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390" name="Shape 390" descr="C:\Users\ДНЗ-7\Desktop\DSC08527.JP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584" y="759867"/>
            <a:ext cx="3942368" cy="2957165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391" name="Shape 391" descr="D:\Презентации\ХАНО апрель 2018\ДНЗ №7\фото проекти\ЛЕГО2.JPG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703" y="3790916"/>
            <a:ext cx="4125414" cy="3094468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392" name="Shape 392"/>
          <p:cNvSpPr txBox="1"/>
          <p:nvPr/>
        </p:nvSpPr>
        <p:spPr>
          <a:xfrm>
            <a:off x="141113" y="681554"/>
            <a:ext cx="8690725" cy="400110"/>
          </a:xfrm>
          <a:prstGeom prst="rect">
            <a:avLst/>
          </a:prstGeom>
          <a:solidFill>
            <a:schemeClr val="lt1">
              <a:alpha val="55686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СПІВПРАЦЯ З НІМЕЦЬКОЮ УРЯДОВОЮ ОРГАНІЗАЦІЄЮ GIZ</a:t>
            </a:r>
            <a:endParaRPr sz="20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3" name="Shape 393"/>
          <p:cNvCxnSpPr/>
          <p:nvPr/>
        </p:nvCxnSpPr>
        <p:spPr>
          <a:xfrm>
            <a:off x="125737" y="692696"/>
            <a:ext cx="8262687" cy="0"/>
          </a:xfrm>
          <a:prstGeom prst="straightConnector1">
            <a:avLst/>
          </a:prstGeom>
          <a:noFill/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4" name="Shape 394"/>
          <p:cNvSpPr txBox="1"/>
          <p:nvPr/>
        </p:nvSpPr>
        <p:spPr>
          <a:xfrm>
            <a:off x="142370" y="6309320"/>
            <a:ext cx="6032686" cy="400110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Балаклійська  ДНЗ №7</a:t>
            </a:r>
            <a:endParaRPr sz="20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Shape 395"/>
          <p:cNvSpPr txBox="1"/>
          <p:nvPr/>
        </p:nvSpPr>
        <p:spPr>
          <a:xfrm>
            <a:off x="345771" y="56818"/>
            <a:ext cx="869072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Міжнародний проект «Сприяння соціальної згуртованості та інтеграції внутрішньо переміщених осіб на Сході України»</a:t>
            </a:r>
            <a:endParaRPr sz="2000" b="1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Shape 400" descr="D:\Презентации\ХАНО апрель 2018\ДНЗ №2\1428132341348_1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3033650"/>
            <a:ext cx="4810707" cy="3824350"/>
          </a:xfrm>
          <a:prstGeom prst="rect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01" name="Shape 401"/>
          <p:cNvSpPr txBox="1"/>
          <p:nvPr/>
        </p:nvSpPr>
        <p:spPr>
          <a:xfrm>
            <a:off x="273763" y="108857"/>
            <a:ext cx="86907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Проект «Освіта сталого розвитку»</a:t>
            </a:r>
            <a:endParaRPr/>
          </a:p>
        </p:txBody>
      </p:sp>
      <p:cxnSp>
        <p:nvCxnSpPr>
          <p:cNvPr id="402" name="Shape 402"/>
          <p:cNvCxnSpPr/>
          <p:nvPr/>
        </p:nvCxnSpPr>
        <p:spPr>
          <a:xfrm>
            <a:off x="125737" y="620688"/>
            <a:ext cx="8262687" cy="0"/>
          </a:xfrm>
          <a:prstGeom prst="straightConnector1">
            <a:avLst/>
          </a:prstGeom>
          <a:noFill/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03" name="Shape 403" descr="D:\Презентации\ХАНО апрель 2018\ДНЗ №2\P60317-101758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737" y="710793"/>
            <a:ext cx="3768229" cy="2790215"/>
          </a:xfrm>
          <a:prstGeom prst="rect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04" name="Shape 404" descr="D:\Презентации\ХАНО апрель 2018\ДНЗ №2\P60317-095546.jp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1579" y="791105"/>
            <a:ext cx="4181661" cy="3096344"/>
          </a:xfrm>
          <a:prstGeom prst="rect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05" name="Shape 405" descr="D:\Презентации\ХАНО апрель 2018\ДНЗ №2\P80419-161921.jpg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5499" y="4056564"/>
            <a:ext cx="3539287" cy="2620693"/>
          </a:xfrm>
          <a:prstGeom prst="rect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06" name="Shape 406"/>
          <p:cNvSpPr txBox="1"/>
          <p:nvPr/>
        </p:nvSpPr>
        <p:spPr>
          <a:xfrm>
            <a:off x="142370" y="6309320"/>
            <a:ext cx="6032686" cy="400110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Балаклійська  ДНЗ №2</a:t>
            </a:r>
            <a:endParaRPr sz="20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Shape 411" descr="D:\Презентации\ХАНО апрель 2018\ДНЗ №7\фото проекти\ЛЕГО4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0532" y="681554"/>
            <a:ext cx="4046770" cy="3035478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412" name="Shape 412" descr="D:\Презентации\ХАНО апрель 2018\ДНЗ №7\фото проекти\ЛЕГО3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0532" y="3645024"/>
            <a:ext cx="3997256" cy="2997942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413" name="Shape 413" descr="C:\Users\ДНЗ-7\Desktop\DSC08527.JP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584" y="615850"/>
            <a:ext cx="3942368" cy="2957165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414" name="Shape 414" descr="D:\Презентации\ХАНО апрель 2018\ДНЗ №7\фото проекти\ЛЕГО2.JPG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703" y="3614962"/>
            <a:ext cx="4125414" cy="3094468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415" name="Shape 415"/>
          <p:cNvSpPr txBox="1"/>
          <p:nvPr/>
        </p:nvSpPr>
        <p:spPr>
          <a:xfrm>
            <a:off x="273763" y="108857"/>
            <a:ext cx="86907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Проект «Навчання через дію», «Безмежний світ гри з LEGO»</a:t>
            </a:r>
            <a:endParaRPr/>
          </a:p>
        </p:txBody>
      </p:sp>
      <p:cxnSp>
        <p:nvCxnSpPr>
          <p:cNvPr id="416" name="Shape 416"/>
          <p:cNvCxnSpPr/>
          <p:nvPr/>
        </p:nvCxnSpPr>
        <p:spPr>
          <a:xfrm>
            <a:off x="125737" y="620688"/>
            <a:ext cx="8262687" cy="0"/>
          </a:xfrm>
          <a:prstGeom prst="straightConnector1">
            <a:avLst/>
          </a:prstGeom>
          <a:noFill/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7" name="Shape 417"/>
          <p:cNvSpPr txBox="1"/>
          <p:nvPr/>
        </p:nvSpPr>
        <p:spPr>
          <a:xfrm>
            <a:off x="142370" y="6309320"/>
            <a:ext cx="6032686" cy="400110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Балаклійська  ДНЗ №7</a:t>
            </a:r>
            <a:endParaRPr sz="20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/>
          <p:nvPr/>
        </p:nvSpPr>
        <p:spPr>
          <a:xfrm>
            <a:off x="273763" y="108857"/>
            <a:ext cx="8690725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Проект «Навчання через дію», «Безмежний світ гри з LEGO»</a:t>
            </a:r>
            <a:endParaRPr/>
          </a:p>
        </p:txBody>
      </p:sp>
      <p:cxnSp>
        <p:nvCxnSpPr>
          <p:cNvPr id="423" name="Shape 423"/>
          <p:cNvCxnSpPr/>
          <p:nvPr/>
        </p:nvCxnSpPr>
        <p:spPr>
          <a:xfrm>
            <a:off x="125737" y="620688"/>
            <a:ext cx="8262687" cy="0"/>
          </a:xfrm>
          <a:prstGeom prst="straightConnector1">
            <a:avLst/>
          </a:prstGeom>
          <a:noFill/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24" name="Shape 424" descr="D:\Презентации\ХАНО апрель 2018\Вербівський ДНЗ\19060213_416819112077424_7971153999760320069_n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8535" y="720080"/>
            <a:ext cx="3325953" cy="598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Shape 425" descr="D:\Презентации\ХАНО апрель 2018\Вербівський ДНЗ\29684125_416818732077462_5116497132521914519_n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20688"/>
            <a:ext cx="3418206" cy="3284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Shape 426" descr="D:\Презентации\ХАНО апрель 2018\Вербівський ДНЗ\29571084_416818742077461_5800125216884399968_n.jp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176075"/>
            <a:ext cx="3452393" cy="4603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Shape 427" descr="D:\Презентации\ХАНО апрель 2018\Вербівський ДНЗ\30624215_420528785039790_8294851698606735360_n.jpg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8024" y="4409458"/>
            <a:ext cx="3264722" cy="2448541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Shape 428"/>
          <p:cNvSpPr txBox="1"/>
          <p:nvPr/>
        </p:nvSpPr>
        <p:spPr>
          <a:xfrm>
            <a:off x="142370" y="6309320"/>
            <a:ext cx="6032686" cy="400110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Вербівський  ДНЗ </a:t>
            </a:r>
            <a:endParaRPr sz="20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9" name="Shape 429" descr="D:\Презентации\ХАНО апрель 2018\Вербівський ДНЗ\26730662_416815668744435_2655752276902568923_n.jpg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2394" y="673458"/>
            <a:ext cx="2258193" cy="3763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Shape 434" descr="D:\Презентации\ХАНО апрель 2018\ДНЗ Андріївський\DSC_0006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77698"/>
            <a:ext cx="5395000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Shape 435"/>
          <p:cNvSpPr txBox="1"/>
          <p:nvPr/>
        </p:nvSpPr>
        <p:spPr>
          <a:xfrm>
            <a:off x="273763" y="108857"/>
            <a:ext cx="869072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Проект «Європейська мережа шкіл сприяння здоров'ю»</a:t>
            </a:r>
            <a:endParaRPr/>
          </a:p>
        </p:txBody>
      </p:sp>
      <p:cxnSp>
        <p:nvCxnSpPr>
          <p:cNvPr id="436" name="Shape 436"/>
          <p:cNvCxnSpPr/>
          <p:nvPr/>
        </p:nvCxnSpPr>
        <p:spPr>
          <a:xfrm>
            <a:off x="125737" y="620688"/>
            <a:ext cx="8262687" cy="0"/>
          </a:xfrm>
          <a:prstGeom prst="straightConnector1">
            <a:avLst/>
          </a:prstGeom>
          <a:noFill/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37" name="Shape 437" descr="D:\Презентации\ХАНО апрель 2018\ДНЗ №4\Встукне дослідження (вода)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8149" y="764704"/>
            <a:ext cx="4071174" cy="3053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Shape 438" descr="D:\Презентации\ХАНО апрель 2018\ДНЗ №4\DSC01076.JP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1042" y="3817923"/>
            <a:ext cx="4089470" cy="3067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Shape 439" descr="D:\Презентации\ХАНО апрель 2018\ДНЗ Донецький №2\DSCN1617.JPG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764703"/>
            <a:ext cx="5097500" cy="3053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Shape 444" descr="D:\Презентации\ХАНО апрель 2018\Балаклійський НВК\Садочок – простір дружній до дитини\Проект\IMG_20180122_111134_HDR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828" y="722514"/>
            <a:ext cx="8313171" cy="6234878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Shape 445"/>
          <p:cNvSpPr txBox="1"/>
          <p:nvPr/>
        </p:nvSpPr>
        <p:spPr>
          <a:xfrm>
            <a:off x="273763" y="108857"/>
            <a:ext cx="869072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Проект «Садочок – простір дружній  до дитини»</a:t>
            </a:r>
            <a:endParaRPr/>
          </a:p>
        </p:txBody>
      </p:sp>
      <p:cxnSp>
        <p:nvCxnSpPr>
          <p:cNvPr id="446" name="Shape 446"/>
          <p:cNvCxnSpPr/>
          <p:nvPr/>
        </p:nvCxnSpPr>
        <p:spPr>
          <a:xfrm>
            <a:off x="125737" y="620688"/>
            <a:ext cx="8262687" cy="0"/>
          </a:xfrm>
          <a:prstGeom prst="straightConnector1">
            <a:avLst/>
          </a:prstGeom>
          <a:noFill/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47" name="Shape 447" descr="D:\Презентации\ХАНО апрель 2018\Балаклійський НВК\Садочок – простір дружній до дитини\Проект\IMG_0011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40568" y="720080"/>
            <a:ext cx="4159506" cy="6237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Shape 452" descr="D:\Презентации\ХАНО апрель 2018\ДНЗ №7\фото проекти\лялька2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538" y="3362939"/>
            <a:ext cx="4655482" cy="3491612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Shape 453"/>
          <p:cNvSpPr txBox="1"/>
          <p:nvPr/>
        </p:nvSpPr>
        <p:spPr>
          <a:xfrm>
            <a:off x="273763" y="108857"/>
            <a:ext cx="869072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Проект «Садочок – простір дружній  до дитини»</a:t>
            </a:r>
            <a:endParaRPr/>
          </a:p>
        </p:txBody>
      </p:sp>
      <p:cxnSp>
        <p:nvCxnSpPr>
          <p:cNvPr id="454" name="Shape 454"/>
          <p:cNvCxnSpPr/>
          <p:nvPr/>
        </p:nvCxnSpPr>
        <p:spPr>
          <a:xfrm>
            <a:off x="125737" y="620688"/>
            <a:ext cx="8262687" cy="0"/>
          </a:xfrm>
          <a:prstGeom prst="straightConnector1">
            <a:avLst/>
          </a:prstGeom>
          <a:noFill/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55" name="Shape 455" descr="D:\Презентации\ХАНО апрель 2018\ДНЗ №7\фото проекти\ранкова зустріч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538" y="626705"/>
            <a:ext cx="4504478" cy="3378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Shape 456" descr="D:\Презентации\ХАНО апрель 2018\ДНЗ №7\фото проекти\ранкова зустріч2.JP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6016" y="636812"/>
            <a:ext cx="4289777" cy="321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Shape 457" descr="D:\Презентации\ХАНО апрель 2018\ДНЗ №7\фото проекти\лялька.JPG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6016" y="3645024"/>
            <a:ext cx="4283404" cy="3212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/>
          <p:nvPr/>
        </p:nvSpPr>
        <p:spPr>
          <a:xfrm>
            <a:off x="273763" y="108857"/>
            <a:ext cx="869072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Проект «На крилах успіху»</a:t>
            </a:r>
            <a:endParaRPr/>
          </a:p>
        </p:txBody>
      </p:sp>
      <p:cxnSp>
        <p:nvCxnSpPr>
          <p:cNvPr id="463" name="Shape 463"/>
          <p:cNvCxnSpPr/>
          <p:nvPr/>
        </p:nvCxnSpPr>
        <p:spPr>
          <a:xfrm>
            <a:off x="125737" y="620688"/>
            <a:ext cx="8262687" cy="0"/>
          </a:xfrm>
          <a:prstGeom prst="straightConnector1">
            <a:avLst/>
          </a:prstGeom>
          <a:noFill/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64" name="Shape 464" descr="D:\Презентации\ХАНО апрель 2018\БЗОШ №3\Фото БЗОШ № 3\На крилах успіху 11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0278" y="706666"/>
            <a:ext cx="4493875" cy="3370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Shape 465" descr="D:\Фото\2018\Семінар в БЗОШ №3 27.02.2018\20180227_124750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702541"/>
            <a:ext cx="4649874" cy="3487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Shape 466" descr="D:\Фото\2018\Семінар в БЗОШ №3 27.02.2018\20180227_124424.jp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616983"/>
            <a:ext cx="4619125" cy="3268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Shape 467" descr="D:\Презентации\ХАНО апрель 2018\БЗОШ №3\Фото БЗОШ № 3\Школа сприяння здоровю 8.JPG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9873" y="3600411"/>
            <a:ext cx="4494127" cy="3370702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Shape 468"/>
          <p:cNvSpPr txBox="1"/>
          <p:nvPr/>
        </p:nvSpPr>
        <p:spPr>
          <a:xfrm>
            <a:off x="142370" y="6309320"/>
            <a:ext cx="6032686" cy="400110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Балаклійська ЗОШ І-ІІІ ступенів №3</a:t>
            </a:r>
            <a:endParaRPr sz="20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 txBox="1"/>
          <p:nvPr/>
        </p:nvSpPr>
        <p:spPr>
          <a:xfrm>
            <a:off x="273763" y="108857"/>
            <a:ext cx="869072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Проект «На крилах успіху»</a:t>
            </a:r>
            <a:endParaRPr/>
          </a:p>
        </p:txBody>
      </p:sp>
      <p:cxnSp>
        <p:nvCxnSpPr>
          <p:cNvPr id="474" name="Shape 474"/>
          <p:cNvCxnSpPr/>
          <p:nvPr/>
        </p:nvCxnSpPr>
        <p:spPr>
          <a:xfrm>
            <a:off x="125737" y="620688"/>
            <a:ext cx="8262687" cy="0"/>
          </a:xfrm>
          <a:prstGeom prst="straightConnector1">
            <a:avLst/>
          </a:prstGeom>
          <a:noFill/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75" name="Shape 475" descr="D:\Презентации\ХАНО апрель 2018\Донецька ЗОШ №1\1\DSC03251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737" y="654584"/>
            <a:ext cx="4630692" cy="3167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Shape 476" descr="D:\Презентации\ХАНО апрель 2018\Донецька ЗОШ №1\1\P80417-113101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5637" y="654584"/>
            <a:ext cx="4524875" cy="335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Shape 477" descr="D:\Презентации\ХАНО апрель 2018\Донецька ЗОШ №1\1\DSC06191.JP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19" y="3822000"/>
            <a:ext cx="5355997" cy="3205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Shape 478" descr="D:\Презентации\ХАНО апрель 2018\Донецька ЗОШ №1\1\P80417-120821.jpg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9161" y="3774460"/>
            <a:ext cx="4201351" cy="3110924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Shape 479"/>
          <p:cNvSpPr txBox="1"/>
          <p:nvPr/>
        </p:nvSpPr>
        <p:spPr>
          <a:xfrm>
            <a:off x="142370" y="6309320"/>
            <a:ext cx="6032686" cy="400110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Донецька ЗОШ І-ІІІ ступенів №1</a:t>
            </a:r>
            <a:endParaRPr sz="20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/>
        </p:nvSpPr>
        <p:spPr>
          <a:xfrm>
            <a:off x="7020272" y="2704610"/>
            <a:ext cx="1915976" cy="1940939"/>
          </a:xfrm>
          <a:prstGeom prst="ellipse">
            <a:avLst/>
          </a:prstGeom>
          <a:solidFill>
            <a:srgbClr val="FFFF01">
              <a:alpha val="6078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i="0" u="none" strike="noStrike" cap="none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ru-RU" sz="2400" b="1" i="0" u="none" strike="noStrike" cap="none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ліцей з дошкільним підрозділом</a:t>
            </a:r>
            <a:endParaRPr sz="1600" b="1" i="0" u="none" strike="noStrike" cap="none">
              <a:solidFill>
                <a:srgbClr val="99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611560" y="1080770"/>
            <a:ext cx="3614067" cy="1124094"/>
          </a:xfrm>
          <a:prstGeom prst="rect">
            <a:avLst/>
          </a:prstGeom>
          <a:solidFill>
            <a:schemeClr val="lt1">
              <a:alpha val="8392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1" i="0" u="none" strike="noStrike" cap="none">
                <a:solidFill>
                  <a:srgbClr val="538CD5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2 234</a:t>
            </a:r>
            <a:r>
              <a:rPr lang="ru-RU" sz="6000" b="1" i="0" u="none" strike="noStrike" cap="none">
                <a:solidFill>
                  <a:srgbClr val="F975F3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ru-RU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дітей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spcBef>
                <a:spcPts val="1200"/>
              </a:spcBef>
              <a:spcAft>
                <a:spcPts val="0"/>
              </a:spcAft>
              <a:buClr>
                <a:srgbClr val="F975F3"/>
              </a:buClr>
              <a:buSzPts val="6000"/>
              <a:buFont typeface="Arial"/>
              <a:buNone/>
            </a:pPr>
            <a:r>
              <a:rPr lang="ru-RU" sz="6000" b="1" i="0" u="none" strike="noStrike" cap="none">
                <a:solidFill>
                  <a:srgbClr val="F975F3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		</a:t>
            </a:r>
            <a:endParaRPr sz="6000" b="1" i="0" u="none" strike="noStrike" cap="none">
              <a:solidFill>
                <a:srgbClr val="F975F3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cxnSp>
        <p:nvCxnSpPr>
          <p:cNvPr id="109" name="Shape 109"/>
          <p:cNvCxnSpPr/>
          <p:nvPr/>
        </p:nvCxnSpPr>
        <p:spPr>
          <a:xfrm>
            <a:off x="323528" y="620688"/>
            <a:ext cx="8262687" cy="0"/>
          </a:xfrm>
          <a:prstGeom prst="straightConnector1">
            <a:avLst/>
          </a:prstGeom>
          <a:noFill/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0" name="Shape 110"/>
          <p:cNvSpPr/>
          <p:nvPr/>
        </p:nvSpPr>
        <p:spPr>
          <a:xfrm>
            <a:off x="323528" y="116632"/>
            <a:ext cx="504056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ДОШКІЛЬНА ОСВІТА</a:t>
            </a:r>
            <a:endParaRPr sz="28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Shape 111"/>
          <p:cNvSpPr/>
          <p:nvPr/>
        </p:nvSpPr>
        <p:spPr>
          <a:xfrm>
            <a:off x="4454871" y="1412776"/>
            <a:ext cx="1686087" cy="1584176"/>
          </a:xfrm>
          <a:prstGeom prst="ellipse">
            <a:avLst/>
          </a:prstGeom>
          <a:solidFill>
            <a:srgbClr val="8CB3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r>
              <a:rPr lang="ru-RU" sz="2400" b="1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 ДНЗ</a:t>
            </a:r>
            <a:endParaRPr sz="2400" b="1">
              <a:solidFill>
                <a:srgbClr val="99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Shape 112"/>
          <p:cNvSpPr/>
          <p:nvPr/>
        </p:nvSpPr>
        <p:spPr>
          <a:xfrm>
            <a:off x="5297914" y="2704610"/>
            <a:ext cx="1578342" cy="158848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r>
              <a:rPr lang="ru-RU" sz="2400" b="1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 НВК</a:t>
            </a:r>
            <a:endParaRPr sz="2400" b="1">
              <a:solidFill>
                <a:srgbClr val="99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5915081" y="639852"/>
            <a:ext cx="2671133" cy="2537857"/>
          </a:xfrm>
          <a:prstGeom prst="ellipse">
            <a:avLst/>
          </a:prstGeom>
          <a:solidFill>
            <a:srgbClr val="F975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1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25</a:t>
            </a:r>
            <a:r>
              <a:rPr lang="ru-RU" sz="2400" b="1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 заклади дошкільної освіти</a:t>
            </a:r>
            <a:endParaRPr sz="2400" b="1">
              <a:solidFill>
                <a:srgbClr val="99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Shape 114" descr="D:\Методкабинет\Рыбалка Т. О\0н-лайн реєстрація\Щоквартальна звітність\2017\01.12.2017\Балаклійський ДНЗ №7\діти і свята 1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6761" y="3162429"/>
            <a:ext cx="5070708" cy="3801491"/>
          </a:xfrm>
          <a:prstGeom prst="rect">
            <a:avLst/>
          </a:prstGeom>
          <a:noFill/>
          <a:ln w="25400" cap="flat" cmpd="sng">
            <a:solidFill>
              <a:srgbClr val="66FF33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Shape 4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95256" y="2016473"/>
            <a:ext cx="7285256" cy="4864606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Shape 485"/>
          <p:cNvSpPr txBox="1"/>
          <p:nvPr/>
        </p:nvSpPr>
        <p:spPr>
          <a:xfrm>
            <a:off x="273763" y="108857"/>
            <a:ext cx="8690725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Проект «Спортивний рух </a:t>
            </a:r>
            <a:br>
              <a:rPr lang="ru-RU" sz="32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2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Олександра Педана JuniorZ»</a:t>
            </a:r>
            <a:endParaRPr/>
          </a:p>
        </p:txBody>
      </p:sp>
      <p:cxnSp>
        <p:nvCxnSpPr>
          <p:cNvPr id="486" name="Shape 486"/>
          <p:cNvCxnSpPr/>
          <p:nvPr/>
        </p:nvCxnSpPr>
        <p:spPr>
          <a:xfrm>
            <a:off x="125737" y="1340768"/>
            <a:ext cx="8262687" cy="0"/>
          </a:xfrm>
          <a:prstGeom prst="straightConnector1">
            <a:avLst/>
          </a:prstGeom>
          <a:noFill/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7" name="Shape 487"/>
          <p:cNvSpPr txBox="1"/>
          <p:nvPr/>
        </p:nvSpPr>
        <p:spPr>
          <a:xfrm>
            <a:off x="142370" y="6309320"/>
            <a:ext cx="6032686" cy="400110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Савинська ЗОШ І-ІІІ ступенів №1</a:t>
            </a:r>
            <a:endParaRPr sz="20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8" name="Shape 4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484784"/>
            <a:ext cx="3616974" cy="4824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 txBox="1"/>
          <p:nvPr/>
        </p:nvSpPr>
        <p:spPr>
          <a:xfrm>
            <a:off x="273763" y="108857"/>
            <a:ext cx="869072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Регіональний проект «Підвищення компетентності вчителів щодо підготовки учнів до розв'язування тестових завдань зовнішнього незалежного оцінювання»</a:t>
            </a:r>
            <a:endParaRPr/>
          </a:p>
        </p:txBody>
      </p:sp>
      <p:cxnSp>
        <p:nvCxnSpPr>
          <p:cNvPr id="494" name="Shape 494"/>
          <p:cNvCxnSpPr/>
          <p:nvPr/>
        </p:nvCxnSpPr>
        <p:spPr>
          <a:xfrm>
            <a:off x="125737" y="1628800"/>
            <a:ext cx="8262687" cy="0"/>
          </a:xfrm>
          <a:prstGeom prst="straightConnector1">
            <a:avLst/>
          </a:prstGeom>
          <a:noFill/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5" name="Shape 495" descr="ÐÐ°ÑÑÐ¸Ð½ÐºÐ¸ Ð¿Ð¾ Ð·Ð°Ð¿ÑÐ¾ÑÑ ÐÐÐ Ð¿Ð½Ð³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Shape 496" descr="ÐÐ°ÑÑÐ¸Ð½ÐºÐ¸ Ð¿Ð¾ Ð·Ð°Ð¿ÑÐ¾ÑÑ ÐÐÐ Ð¿Ð½Ð³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Shape 497"/>
          <p:cNvSpPr/>
          <p:nvPr/>
        </p:nvSpPr>
        <p:spPr>
          <a:xfrm>
            <a:off x="125737" y="2420888"/>
            <a:ext cx="8630281" cy="2492896"/>
          </a:xfrm>
          <a:prstGeom prst="rect">
            <a:avLst/>
          </a:prstGeom>
          <a:solidFill>
            <a:schemeClr val="lt1">
              <a:alpha val="8392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Учителі-предметники 11-х класів залучені до проекту «Підвищення компетентності вчителів щодо підготовки учнів до розв'язування тестових завдань ЗНО».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206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3074" name="Picture 2" descr="C:\Users\office\Desktop\Рисунок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8475" y="4805363"/>
            <a:ext cx="3565525" cy="205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/>
          <p:nvPr/>
        </p:nvSpPr>
        <p:spPr>
          <a:xfrm>
            <a:off x="273763" y="108857"/>
            <a:ext cx="869072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Про забезпечення проведення у Балаклійському районі зовнішнього незалежного оцінювання у 2018 році:</a:t>
            </a:r>
            <a:endParaRPr/>
          </a:p>
        </p:txBody>
      </p:sp>
      <p:cxnSp>
        <p:nvCxnSpPr>
          <p:cNvPr id="504" name="Shape 504"/>
          <p:cNvCxnSpPr/>
          <p:nvPr/>
        </p:nvCxnSpPr>
        <p:spPr>
          <a:xfrm>
            <a:off x="125737" y="836712"/>
            <a:ext cx="8262687" cy="0"/>
          </a:xfrm>
          <a:prstGeom prst="straightConnector1">
            <a:avLst/>
          </a:prstGeom>
          <a:noFill/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5" name="Shape 505" descr="ÐÐ°ÑÑÐ¸Ð½ÐºÐ¸ Ð¿Ð¾ Ð·Ð°Ð¿ÑÐ¾ÑÑ ÐÐÐ Ð¿Ð½Ð³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Shape 506" descr="ÐÐ°ÑÑÐ¸Ð½ÐºÐ¸ Ð¿Ð¾ Ð·Ð°Ð¿ÑÐ¾ÑÑ ÐÐÐ Ð¿Ð½Ð³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Shape 508"/>
          <p:cNvSpPr txBox="1"/>
          <p:nvPr/>
        </p:nvSpPr>
        <p:spPr>
          <a:xfrm>
            <a:off x="155575" y="1117374"/>
            <a:ext cx="8690726" cy="3539430"/>
          </a:xfrm>
          <a:prstGeom prst="rect">
            <a:avLst/>
          </a:prstGeom>
          <a:solidFill>
            <a:schemeClr val="lt1">
              <a:alpha val="5882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Arial"/>
              <a:buChar char="-"/>
            </a:pPr>
            <a:r>
              <a:rPr lang="ru-RU" sz="28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відшкодування витрат учням </a:t>
            </a: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 класів за пробне ЗНО;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Arial"/>
              <a:buChar char="-"/>
            </a:pPr>
            <a:r>
              <a:rPr lang="ru-RU" sz="28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преміювання</a:t>
            </a: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8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вчителів-предметників</a:t>
            </a: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учні яких показали результати більше 160 балів з предметів, винесених на зовнішнє незалежне оцінювання;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-"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нагородження сучасним </a:t>
            </a:r>
            <a:r>
              <a:rPr lang="ru-RU" sz="28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мультимедійним обладнанням</a:t>
            </a: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9" name="Shape 509" descr="http://www.notebookcheck.net/fileadmin/_processed_/csm_Acer_Aspire_ES1_311_P87D_Quer2_a1834f2d70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917690" y="4365104"/>
            <a:ext cx="2018710" cy="1763065"/>
          </a:xfrm>
          <a:prstGeom prst="rect">
            <a:avLst/>
          </a:prstGeom>
          <a:noFill/>
          <a:ln w="34925" cap="flat" cmpd="sng">
            <a:solidFill>
              <a:srgbClr val="66FF33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510" name="Shape 510" descr="http://items.s1.citilink.ru/336220_v01_b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441566" y="4188423"/>
            <a:ext cx="1486924" cy="936762"/>
          </a:xfrm>
          <a:prstGeom prst="rect">
            <a:avLst/>
          </a:prstGeom>
          <a:noFill/>
          <a:ln w="34925" cap="flat" cmpd="sng">
            <a:solidFill>
              <a:srgbClr val="66FF33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511" name="Shape 511" descr="http://i2.rozetka.ua/goods/344335/elite_screens_135in_home135iwh2_images_344335402.jp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198523" y="4996116"/>
            <a:ext cx="1459934" cy="1720255"/>
          </a:xfrm>
          <a:prstGeom prst="rect">
            <a:avLst/>
          </a:prstGeom>
          <a:noFill/>
          <a:ln w="34925" cap="flat" cmpd="sng">
            <a:solidFill>
              <a:srgbClr val="66FF33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4098" name="Picture 2" descr="C:\Users\office\Desktop\Рисунок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29924"/>
            <a:ext cx="3565525" cy="205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 txBox="1"/>
          <p:nvPr/>
        </p:nvSpPr>
        <p:spPr>
          <a:xfrm>
            <a:off x="273763" y="108857"/>
            <a:ext cx="869072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Про забезпечення проведення у Балаклійському районі зовнішнього незалежного оцінювання у 2018 році:</a:t>
            </a:r>
            <a:endParaRPr/>
          </a:p>
        </p:txBody>
      </p:sp>
      <p:cxnSp>
        <p:nvCxnSpPr>
          <p:cNvPr id="517" name="Shape 517"/>
          <p:cNvCxnSpPr/>
          <p:nvPr/>
        </p:nvCxnSpPr>
        <p:spPr>
          <a:xfrm>
            <a:off x="125737" y="836712"/>
            <a:ext cx="8262687" cy="0"/>
          </a:xfrm>
          <a:prstGeom prst="straightConnector1">
            <a:avLst/>
          </a:prstGeom>
          <a:noFill/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18" name="Shape 518" descr="D:\Фото\2017\Конференция\IMG_5147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4654" y="1099667"/>
            <a:ext cx="4565578" cy="3043718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19" name="Shape 519" descr="D:\Фото\2017\Конференция\IMG_5125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0175" y="3797698"/>
            <a:ext cx="4304313" cy="2869542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20" name="Shape 520" descr="D:\Фото\2017\Конференция\IMG_5134.jp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763" y="3950997"/>
            <a:ext cx="3844415" cy="2562943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 txBox="1"/>
          <p:nvPr/>
        </p:nvSpPr>
        <p:spPr>
          <a:xfrm>
            <a:off x="273763" y="108857"/>
            <a:ext cx="607354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МУЛЬТИМЕДІЙНЕ ОБЛАДНАННЯ</a:t>
            </a:r>
            <a:endParaRPr sz="28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6" name="Shape 526"/>
          <p:cNvCxnSpPr/>
          <p:nvPr/>
        </p:nvCxnSpPr>
        <p:spPr>
          <a:xfrm>
            <a:off x="125737" y="620688"/>
            <a:ext cx="8262687" cy="0"/>
          </a:xfrm>
          <a:prstGeom prst="straightConnector1">
            <a:avLst/>
          </a:prstGeom>
          <a:noFill/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7" name="Shape 527"/>
          <p:cNvSpPr txBox="1"/>
          <p:nvPr/>
        </p:nvSpPr>
        <p:spPr>
          <a:xfrm>
            <a:off x="130379" y="6413266"/>
            <a:ext cx="3913442" cy="400110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Донецька ЗОШ І-ІІІ ст. №1</a:t>
            </a:r>
            <a:endParaRPr sz="20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8" name="Shape 528" descr="D:\Презентации\Серпнева-2017\ЗНЗ\Донецька №1\IMG_3935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748" y="3648526"/>
            <a:ext cx="3944363" cy="2732801"/>
          </a:xfrm>
          <a:prstGeom prst="rect">
            <a:avLst/>
          </a:prstGeom>
          <a:noFill/>
          <a:ln w="381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29" name="Shape 529" descr="D:\Презентации\Серпнева-2017\ЗНЗ\БЗОШ №2\проектор спонсорська допомога кабінет інформатики 16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032" y="904804"/>
            <a:ext cx="4124744" cy="2337894"/>
          </a:xfrm>
          <a:prstGeom prst="rect">
            <a:avLst/>
          </a:prstGeom>
          <a:noFill/>
          <a:ln w="381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30" name="Shape 530"/>
          <p:cNvSpPr txBox="1"/>
          <p:nvPr/>
        </p:nvSpPr>
        <p:spPr>
          <a:xfrm>
            <a:off x="5035597" y="3266836"/>
            <a:ext cx="3974129" cy="400110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Балаклійська ЗОШ І-ІІІ ст. №2</a:t>
            </a:r>
            <a:endParaRPr sz="20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1" name="Shape 531" descr="D:\Презентации\Серпнева-2016\Кабінети\1472133827214.jp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8064" y="3666946"/>
            <a:ext cx="3656779" cy="2742584"/>
          </a:xfrm>
          <a:prstGeom prst="rect">
            <a:avLst/>
          </a:prstGeom>
          <a:noFill/>
          <a:ln w="34925" cap="flat" cmpd="sng">
            <a:solidFill>
              <a:srgbClr val="66FF33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532" name="Shape 532" descr="D:\Презентации\Серпнева-2016\Кабінети\БЗОШ №3\DSC02879.JPG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1277" y="3933056"/>
            <a:ext cx="2501194" cy="1664484"/>
          </a:xfrm>
          <a:prstGeom prst="rect">
            <a:avLst/>
          </a:prstGeom>
          <a:noFill/>
          <a:ln w="34925" cap="flat" cmpd="sng">
            <a:solidFill>
              <a:srgbClr val="66FF33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533" name="Shape 533" descr="D:\Презентации\Серпнева-2016\Кабінети\Залиман\DSC02222[1].JPG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62" y="844810"/>
            <a:ext cx="4381030" cy="2460091"/>
          </a:xfrm>
          <a:prstGeom prst="rect">
            <a:avLst/>
          </a:prstGeom>
          <a:noFill/>
          <a:ln w="34925" cap="flat" cmpd="sng">
            <a:solidFill>
              <a:srgbClr val="66FF33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534" name="Shape 534"/>
          <p:cNvSpPr txBox="1"/>
          <p:nvPr/>
        </p:nvSpPr>
        <p:spPr>
          <a:xfrm>
            <a:off x="5051046" y="6444869"/>
            <a:ext cx="3913442" cy="400110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Балаклійський ліцей</a:t>
            </a:r>
            <a:endParaRPr sz="20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Shape 535"/>
          <p:cNvSpPr txBox="1"/>
          <p:nvPr/>
        </p:nvSpPr>
        <p:spPr>
          <a:xfrm>
            <a:off x="100035" y="3242698"/>
            <a:ext cx="4399957" cy="400110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Залиманська ЗОШ І-ІІІ ступенів</a:t>
            </a:r>
            <a:endParaRPr sz="20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" name="Shape 540" descr="D:\Фото\2016\РЕМОНТИ\ФОТО\БЗШ №2 ФОТО каб. біології_\WP_20160829_13_21_13_Pro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736" y="1098960"/>
            <a:ext cx="8262687" cy="4647762"/>
          </a:xfrm>
          <a:prstGeom prst="rect">
            <a:avLst/>
          </a:prstGeom>
          <a:noFill/>
          <a:ln w="34925" cap="flat" cmpd="sng">
            <a:solidFill>
              <a:srgbClr val="66FF33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541" name="Shape 541" descr="D:\Презентации\ХАНО апрель 2018\БЗОШ №2\Новая папка\DSCN1460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0072" y="472377"/>
            <a:ext cx="3648406" cy="1710831"/>
          </a:xfrm>
          <a:prstGeom prst="rect">
            <a:avLst/>
          </a:prstGeom>
          <a:noFill/>
          <a:ln w="34925" cap="flat" cmpd="sng">
            <a:solidFill>
              <a:srgbClr val="66FF33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542" name="Shape 542"/>
          <p:cNvSpPr txBox="1"/>
          <p:nvPr/>
        </p:nvSpPr>
        <p:spPr>
          <a:xfrm>
            <a:off x="273763" y="108857"/>
            <a:ext cx="607354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СУЧАСНІ КАБІНЕТИ: кабінет біології</a:t>
            </a:r>
            <a:endParaRPr sz="24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3" name="Shape 543"/>
          <p:cNvCxnSpPr/>
          <p:nvPr/>
        </p:nvCxnSpPr>
        <p:spPr>
          <a:xfrm>
            <a:off x="125737" y="620688"/>
            <a:ext cx="8262687" cy="0"/>
          </a:xfrm>
          <a:prstGeom prst="straightConnector1">
            <a:avLst/>
          </a:prstGeom>
          <a:noFill/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44" name="Shape 544" descr="D:\Презентации\ХАНО апрель 2018\БЗОШ №2\Новая папка\DSCN1456.JP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3723" y="3212976"/>
            <a:ext cx="3648406" cy="2736304"/>
          </a:xfrm>
          <a:prstGeom prst="rect">
            <a:avLst/>
          </a:prstGeom>
          <a:noFill/>
          <a:ln w="34925" cap="flat" cmpd="sng">
            <a:solidFill>
              <a:srgbClr val="66FF33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 txBox="1"/>
          <p:nvPr/>
        </p:nvSpPr>
        <p:spPr>
          <a:xfrm>
            <a:off x="273763" y="108857"/>
            <a:ext cx="607354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СУЧАСНІ КАБІНЕТИ: кабінет хімії</a:t>
            </a:r>
            <a:endParaRPr sz="24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50" name="Shape 550"/>
          <p:cNvCxnSpPr/>
          <p:nvPr/>
        </p:nvCxnSpPr>
        <p:spPr>
          <a:xfrm>
            <a:off x="125737" y="620688"/>
            <a:ext cx="8262687" cy="0"/>
          </a:xfrm>
          <a:prstGeom prst="straightConnector1">
            <a:avLst/>
          </a:prstGeom>
          <a:noFill/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51" name="Shape 551" descr="D:\Презентации\ХАНО апрель 2018\БЗОШ №2\Химия\DSCN1476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3738" y="649449"/>
            <a:ext cx="6936770" cy="5202578"/>
          </a:xfrm>
          <a:prstGeom prst="rect">
            <a:avLst/>
          </a:prstGeom>
          <a:noFill/>
          <a:ln w="34925" cap="flat" cmpd="sng">
            <a:solidFill>
              <a:srgbClr val="66FF33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552" name="Shape 552" descr="D:\Презентации\ХАНО апрель 2018\БЗОШ №2\Химия\DSCN1477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815" y="3924928"/>
            <a:ext cx="4800000" cy="2361544"/>
          </a:xfrm>
          <a:prstGeom prst="rect">
            <a:avLst/>
          </a:prstGeom>
          <a:noFill/>
          <a:ln w="34925" cap="flat" cmpd="sng">
            <a:solidFill>
              <a:srgbClr val="66FF33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 txBox="1"/>
          <p:nvPr/>
        </p:nvSpPr>
        <p:spPr>
          <a:xfrm>
            <a:off x="273763" y="108857"/>
            <a:ext cx="607354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СУЧАСНІ КАБІНЕТИ: кабінет фізики</a:t>
            </a:r>
            <a:endParaRPr sz="24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58" name="Shape 558"/>
          <p:cNvCxnSpPr/>
          <p:nvPr/>
        </p:nvCxnSpPr>
        <p:spPr>
          <a:xfrm>
            <a:off x="125737" y="620688"/>
            <a:ext cx="8262687" cy="0"/>
          </a:xfrm>
          <a:prstGeom prst="straightConnector1">
            <a:avLst/>
          </a:prstGeom>
          <a:noFill/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59" name="Shape 559" descr="D:\Презентации\ХАНО апрель 2018\БЗОШ №2\Фызика\DSCN1462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7238" y="887177"/>
            <a:ext cx="6816757" cy="5112568"/>
          </a:xfrm>
          <a:prstGeom prst="rect">
            <a:avLst/>
          </a:prstGeom>
          <a:noFill/>
          <a:ln w="34925" cap="flat" cmpd="sng">
            <a:solidFill>
              <a:srgbClr val="66FF33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560" name="Shape 560" descr="D:\Презентации\ХАНО апрель 2018\БЗОШ №2\Фызика\DSCN1463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8" y="1340768"/>
            <a:ext cx="4800000" cy="3142515"/>
          </a:xfrm>
          <a:prstGeom prst="rect">
            <a:avLst/>
          </a:prstGeom>
          <a:noFill/>
          <a:ln w="34925" cap="flat" cmpd="sng">
            <a:solidFill>
              <a:srgbClr val="66FF33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office\Desktop\Рисунок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211" y="1314450"/>
            <a:ext cx="8558213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65" name="Shape 565"/>
          <p:cNvCxnSpPr/>
          <p:nvPr/>
        </p:nvCxnSpPr>
        <p:spPr>
          <a:xfrm>
            <a:off x="485777" y="620688"/>
            <a:ext cx="8262687" cy="0"/>
          </a:xfrm>
          <a:prstGeom prst="straightConnector1">
            <a:avLst/>
          </a:prstGeom>
          <a:noFill/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66" name="Shape 566" descr="D:\Фото\2017\Виставка Донецька №2\IMG_0417 (2)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206999" y="-16167100"/>
            <a:ext cx="2486355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Shape 567"/>
          <p:cNvSpPr txBox="1"/>
          <p:nvPr/>
        </p:nvSpPr>
        <p:spPr>
          <a:xfrm>
            <a:off x="485777" y="116632"/>
            <a:ext cx="818725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Проект «Наукові обрії Харківщини»</a:t>
            </a:r>
            <a:endParaRPr sz="3200" b="1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Shape 569"/>
          <p:cNvSpPr txBox="1"/>
          <p:nvPr/>
        </p:nvSpPr>
        <p:spPr>
          <a:xfrm>
            <a:off x="323528" y="730390"/>
            <a:ext cx="818725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ПРИЗОВІ МІСЦЯ МАЛОЇ АКАДЕМІЇ НАУК НА ОБЛАСНОМУ ЕТАПІ</a:t>
            </a:r>
            <a:endParaRPr sz="2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4" name="Shape 574"/>
          <p:cNvCxnSpPr/>
          <p:nvPr/>
        </p:nvCxnSpPr>
        <p:spPr>
          <a:xfrm>
            <a:off x="485777" y="620688"/>
            <a:ext cx="8262687" cy="0"/>
          </a:xfrm>
          <a:prstGeom prst="straightConnector1">
            <a:avLst/>
          </a:prstGeom>
          <a:noFill/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75" name="Shape 575" descr="D:\Фото\2017\Виставка Донецька №2\IMG_0417 (2)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206999" y="-16167100"/>
            <a:ext cx="2486355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Shape 577"/>
          <p:cNvSpPr txBox="1"/>
          <p:nvPr/>
        </p:nvSpPr>
        <p:spPr>
          <a:xfrm>
            <a:off x="592063" y="764704"/>
            <a:ext cx="818725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ПРИЗОВІ МІСЦЯ ПРЕДМЕТНИХ ОЛІМПІАД НА ОБЛАСНОМУ РІВНІ</a:t>
            </a:r>
            <a:endParaRPr sz="18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Shape 578"/>
          <p:cNvSpPr txBox="1"/>
          <p:nvPr/>
        </p:nvSpPr>
        <p:spPr>
          <a:xfrm>
            <a:off x="485777" y="116632"/>
            <a:ext cx="818725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Проект «Наукові обрії Харківщини»</a:t>
            </a:r>
            <a:endParaRPr sz="3200" b="1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46" name="Picture 2" descr="C:\Users\office\Desktop\Рисунок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240" y="1134036"/>
            <a:ext cx="8737600" cy="568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9" name="Shape 119"/>
          <p:cNvCxnSpPr/>
          <p:nvPr/>
        </p:nvCxnSpPr>
        <p:spPr>
          <a:xfrm>
            <a:off x="323528" y="620688"/>
            <a:ext cx="8262687" cy="0"/>
          </a:xfrm>
          <a:prstGeom prst="straightConnector1">
            <a:avLst/>
          </a:prstGeom>
          <a:noFill/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0" name="Shape 120"/>
          <p:cNvSpPr/>
          <p:nvPr/>
        </p:nvSpPr>
        <p:spPr>
          <a:xfrm>
            <a:off x="323528" y="116632"/>
            <a:ext cx="882047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МЕРЕЖА ЗАКЛАДІВ ЗАГАЛЬНОЇ СЕРЕДНЬОЇ ОСВІТИ</a:t>
            </a:r>
            <a:endParaRPr sz="24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7652700" y="692109"/>
            <a:ext cx="1346946" cy="136815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r>
              <a:rPr lang="ru-RU" sz="2400" b="1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 НВК</a:t>
            </a:r>
            <a:endParaRPr sz="2400" b="1">
              <a:solidFill>
                <a:srgbClr val="99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7652700" y="2256330"/>
            <a:ext cx="1348126" cy="1266320"/>
          </a:xfrm>
          <a:prstGeom prst="ellipse">
            <a:avLst/>
          </a:prstGeom>
          <a:solidFill>
            <a:srgbClr val="8CB3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ліцея</a:t>
            </a:r>
            <a:endParaRPr sz="2400" b="1">
              <a:solidFill>
                <a:srgbClr val="99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864096" y="708675"/>
            <a:ext cx="4572000" cy="1754326"/>
          </a:xfrm>
          <a:prstGeom prst="rect">
            <a:avLst/>
          </a:prstGeom>
          <a:solidFill>
            <a:schemeClr val="lt1">
              <a:alpha val="48627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F975F3"/>
                </a:solidFill>
                <a:latin typeface="Arial"/>
                <a:ea typeface="Arial"/>
                <a:cs typeface="Arial"/>
                <a:sym typeface="Arial"/>
              </a:rPr>
              <a:t>2016</a:t>
            </a:r>
            <a:r>
              <a:rPr lang="ru-RU" sz="18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рік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відкрито </a:t>
            </a:r>
            <a:r>
              <a:rPr lang="ru-RU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Балаклійський НВК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F975F3"/>
                </a:solidFill>
                <a:latin typeface="Arial"/>
                <a:ea typeface="Arial"/>
                <a:cs typeface="Arial"/>
                <a:sym typeface="Arial"/>
              </a:rPr>
              <a:t>2017</a:t>
            </a:r>
            <a:r>
              <a:rPr lang="ru-RU" sz="18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рік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відкрито </a:t>
            </a:r>
            <a:r>
              <a:rPr lang="ru-RU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Гусарівський  НВК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F975F3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r>
              <a:rPr lang="ru-RU" sz="18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рік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відкрито </a:t>
            </a:r>
            <a:r>
              <a:rPr lang="ru-RU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Бригадирівський ліцей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Shape 124"/>
          <p:cNvSpPr/>
          <p:nvPr/>
        </p:nvSpPr>
        <p:spPr>
          <a:xfrm>
            <a:off x="159431" y="774736"/>
            <a:ext cx="80182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↑</a:t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5436096" y="774736"/>
            <a:ext cx="2653900" cy="2520280"/>
          </a:xfrm>
          <a:prstGeom prst="ellipse">
            <a:avLst/>
          </a:prstGeom>
          <a:solidFill>
            <a:srgbClr val="F975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1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24</a:t>
            </a:r>
            <a:endParaRPr sz="2400" b="1">
              <a:solidFill>
                <a:srgbClr val="9900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закладів загальної середньої освіти</a:t>
            </a:r>
            <a:endParaRPr sz="2400" b="1">
              <a:solidFill>
                <a:srgbClr val="99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5148062" y="3510716"/>
            <a:ext cx="3614067" cy="1124094"/>
          </a:xfrm>
          <a:prstGeom prst="rect">
            <a:avLst/>
          </a:prstGeom>
          <a:solidFill>
            <a:schemeClr val="lt1">
              <a:alpha val="8392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1">
                <a:solidFill>
                  <a:srgbClr val="538CD5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6 763</a:t>
            </a:r>
            <a:r>
              <a:rPr lang="ru-RU" sz="6000" b="1">
                <a:solidFill>
                  <a:srgbClr val="F975F3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учні</a:t>
            </a:r>
            <a:endParaRPr sz="6000" b="1">
              <a:solidFill>
                <a:srgbClr val="F975F3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431" y="3429000"/>
            <a:ext cx="45720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/>
          <p:nvPr/>
        </p:nvSpPr>
        <p:spPr>
          <a:xfrm>
            <a:off x="543633" y="2925684"/>
            <a:ext cx="4190131" cy="369332"/>
          </a:xfrm>
          <a:prstGeom prst="rect">
            <a:avLst/>
          </a:prstGeom>
          <a:solidFill>
            <a:schemeClr val="lt1">
              <a:alpha val="5882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Середня наповнюваність класів</a:t>
            </a:r>
            <a:endParaRPr sz="1800" b="1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3" name="Shape 583"/>
          <p:cNvCxnSpPr/>
          <p:nvPr/>
        </p:nvCxnSpPr>
        <p:spPr>
          <a:xfrm>
            <a:off x="485777" y="620688"/>
            <a:ext cx="8262687" cy="0"/>
          </a:xfrm>
          <a:prstGeom prst="straightConnector1">
            <a:avLst/>
          </a:prstGeom>
          <a:noFill/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84" name="Shape 584" descr="D:\Фото\2017\Виставка Донецька №2\IMG_0417 (2)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206999" y="-16167100"/>
            <a:ext cx="2486355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Shape 585"/>
          <p:cNvSpPr txBox="1"/>
          <p:nvPr/>
        </p:nvSpPr>
        <p:spPr>
          <a:xfrm>
            <a:off x="592356" y="652626"/>
            <a:ext cx="818725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ОБДАРОВАНА МОЛОДЬ БАЛАКЛІЙЩИНИ</a:t>
            </a:r>
            <a:endParaRPr sz="20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6" name="Shape 586" descr="D:\Фото\2017\Обдаровані-2017\Свято\IMG_1409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074923"/>
            <a:ext cx="8712968" cy="5810461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Shape 587"/>
          <p:cNvSpPr txBox="1"/>
          <p:nvPr/>
        </p:nvSpPr>
        <p:spPr>
          <a:xfrm>
            <a:off x="485777" y="116632"/>
            <a:ext cx="818725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Проект «Наукові обрії Харківщини»</a:t>
            </a:r>
            <a:endParaRPr sz="3200" b="1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2" name="Shape 592"/>
          <p:cNvCxnSpPr/>
          <p:nvPr/>
        </p:nvCxnSpPr>
        <p:spPr>
          <a:xfrm>
            <a:off x="107504" y="836712"/>
            <a:ext cx="8262687" cy="0"/>
          </a:xfrm>
          <a:prstGeom prst="straightConnector1">
            <a:avLst/>
          </a:prstGeom>
          <a:noFill/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93" name="Shape 593" descr="D:\Фото\2017\Виставка Донецька №2\IMG_0417 (2)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206999" y="-16167100"/>
            <a:ext cx="2486355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Shape 594"/>
          <p:cNvSpPr txBox="1"/>
          <p:nvPr/>
        </p:nvSpPr>
        <p:spPr>
          <a:xfrm>
            <a:off x="592356" y="764704"/>
            <a:ext cx="818725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НАЦІОНАЛЬНО-ПАТРІОТИЧНЕ ВИХОВАННЯ</a:t>
            </a:r>
            <a:endParaRPr sz="24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5" name="Shape 595" descr="C:\Documents and Settings\User\Рабочий стол\Лариса\Конк.Здоров\фото здоровя\Фото0944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6135" y="1160015"/>
            <a:ext cx="2558024" cy="2340993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596" name="Shape 596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77028"/>
            <a:ext cx="2987675" cy="3780971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597" name="Shape 597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4030" y="3356993"/>
            <a:ext cx="5814178" cy="3501008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598" name="Shape 598" descr="http://verbivka-balakl.edu.kh.ua/files2/images/DSC_0537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11461" y="1179959"/>
            <a:ext cx="3143250" cy="2105025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599" name="Shape 599" descr="D:\Фото Небесна Сотня\DSC_0511.JPG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60" y="1159768"/>
            <a:ext cx="2952115" cy="1981200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600" name="Shape 600"/>
          <p:cNvSpPr txBox="1"/>
          <p:nvPr/>
        </p:nvSpPr>
        <p:spPr>
          <a:xfrm>
            <a:off x="485777" y="116632"/>
            <a:ext cx="85624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Регіональний проект «Виховний простір Харківщини»</a:t>
            </a:r>
            <a:endParaRPr sz="2400" b="1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5" name="Shape 605"/>
          <p:cNvCxnSpPr/>
          <p:nvPr/>
        </p:nvCxnSpPr>
        <p:spPr>
          <a:xfrm>
            <a:off x="485777" y="620688"/>
            <a:ext cx="8262687" cy="0"/>
          </a:xfrm>
          <a:prstGeom prst="straightConnector1">
            <a:avLst/>
          </a:prstGeom>
          <a:noFill/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06" name="Shape 606" descr="D:\Фото\2017\Виставка Донецька №2\IMG_0417 (2)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206999" y="-16167100"/>
            <a:ext cx="2486355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Shape 607"/>
          <p:cNvSpPr txBox="1"/>
          <p:nvPr/>
        </p:nvSpPr>
        <p:spPr>
          <a:xfrm>
            <a:off x="323528" y="116632"/>
            <a:ext cx="902020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Проект «Виховний простір Харківщини»</a:t>
            </a:r>
            <a:endParaRPr/>
          </a:p>
        </p:txBody>
      </p:sp>
      <p:pic>
        <p:nvPicPr>
          <p:cNvPr id="608" name="Shape 608" descr="IMG-334cd26004adeb6115808aef5a2a6ed5-V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291" y="3463449"/>
            <a:ext cx="3555480" cy="2666610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609" name="Shape 609" descr="DSCN0477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311" y="908720"/>
            <a:ext cx="3195440" cy="2396580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610" name="Shape 610" descr="IMG-836afe17624c3df1fe76e39ea8eb1e66-V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85451" y="908720"/>
            <a:ext cx="4274981" cy="2396580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611" name="Shape 611" descr="D:\Презентации\Серпнева-2017\ЗНЗ\БЦДЮТ\IMG_4922.jpg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8824" y="3521121"/>
            <a:ext cx="4182700" cy="2788199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612" name="Shape 612" descr="image3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4523" y="2783223"/>
            <a:ext cx="1848160" cy="1360451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613" name="Shape 613"/>
          <p:cNvSpPr txBox="1"/>
          <p:nvPr/>
        </p:nvSpPr>
        <p:spPr>
          <a:xfrm>
            <a:off x="150174" y="6309320"/>
            <a:ext cx="8257300" cy="400110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Балаклійський Центр дитячої та юнацької творчості</a:t>
            </a:r>
            <a:endParaRPr sz="20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8" name="Shape 618"/>
          <p:cNvCxnSpPr/>
          <p:nvPr/>
        </p:nvCxnSpPr>
        <p:spPr>
          <a:xfrm>
            <a:off x="485777" y="620688"/>
            <a:ext cx="8262687" cy="0"/>
          </a:xfrm>
          <a:prstGeom prst="straightConnector1">
            <a:avLst/>
          </a:prstGeom>
          <a:noFill/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19" name="Shape 619"/>
          <p:cNvSpPr txBox="1"/>
          <p:nvPr/>
        </p:nvSpPr>
        <p:spPr>
          <a:xfrm>
            <a:off x="323528" y="116632"/>
            <a:ext cx="902020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Проект «Виховний простір Харківщини»</a:t>
            </a:r>
            <a:endParaRPr/>
          </a:p>
        </p:txBody>
      </p:sp>
      <p:pic>
        <p:nvPicPr>
          <p:cNvPr id="620" name="Shape 620" descr="D:\Фото\2017\Волонтеры АТО\20171020_133059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061" y="836712"/>
            <a:ext cx="4800000" cy="3600000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621" name="Shape 621" descr="D:\Фото\2017\Волонтеры АТО\20171020_133933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9050" y="836712"/>
            <a:ext cx="2700000" cy="3600000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622" name="Shape 622" descr="IMG_20180403_150150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762" y="3633842"/>
            <a:ext cx="3790950" cy="2828925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623" name="Shape 623" descr="C:\Users\Администратор\Desktop\волонтер\20180404_113526.jpg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5976" y="3789040"/>
            <a:ext cx="3167819" cy="2375864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624" name="Shape 624"/>
          <p:cNvSpPr txBox="1"/>
          <p:nvPr/>
        </p:nvSpPr>
        <p:spPr>
          <a:xfrm>
            <a:off x="150174" y="6309320"/>
            <a:ext cx="8257300" cy="400110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Волонтерський рух</a:t>
            </a:r>
            <a:endParaRPr sz="20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9" name="Shape 629"/>
          <p:cNvCxnSpPr/>
          <p:nvPr/>
        </p:nvCxnSpPr>
        <p:spPr>
          <a:xfrm>
            <a:off x="485777" y="620688"/>
            <a:ext cx="8262687" cy="0"/>
          </a:xfrm>
          <a:prstGeom prst="straightConnector1">
            <a:avLst/>
          </a:prstGeom>
          <a:noFill/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0" name="Shape 630"/>
          <p:cNvSpPr txBox="1"/>
          <p:nvPr/>
        </p:nvSpPr>
        <p:spPr>
          <a:xfrm>
            <a:off x="323528" y="116632"/>
            <a:ext cx="902020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Проект «Виховний простір Харківщини»</a:t>
            </a:r>
            <a:endParaRPr/>
          </a:p>
        </p:txBody>
      </p:sp>
      <p:sp>
        <p:nvSpPr>
          <p:cNvPr id="631" name="Shape 631"/>
          <p:cNvSpPr txBox="1"/>
          <p:nvPr/>
        </p:nvSpPr>
        <p:spPr>
          <a:xfrm>
            <a:off x="150174" y="6309320"/>
            <a:ext cx="8257300" cy="400110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Районна рада старшокласників «Нова хвиля»</a:t>
            </a:r>
            <a:endParaRPr sz="20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2" name="Shape 632" descr="Фото Анны Архиповой.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328" y="908720"/>
            <a:ext cx="3466437" cy="2292904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633" name="Shape 633" descr="https://scontent-waw1-1.xx.fbcdn.net/v/t1.0-9/23843106_294572471063080_9075070934209135218_n.jpg?_nc_cat=0&amp;oh=a87aa9a05251dc67b03849dc49cfa562&amp;oe=5B2A484A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1911" y="908720"/>
            <a:ext cx="3548502" cy="2347187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634" name="Shape 634" descr="Фото Анны Архиповой.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328" y="3542698"/>
            <a:ext cx="3412711" cy="2766622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635" name="Shape 635" descr="https://scontent-waw1-1.xx.fbcdn.net/v/t1.0-9/27540968_326159867904340_8966606944313603529_n.jpg?_nc_cat=0&amp;oh=16b3fb55a4d86d5dcc8950197c60544f&amp;oe=5B756A3C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6884" y="3542698"/>
            <a:ext cx="3633529" cy="2766622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636" name="Shape 636" descr="Фото Анны Архиповой.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1994" y="1811160"/>
            <a:ext cx="1842365" cy="2780928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1" name="Shape 641"/>
          <p:cNvCxnSpPr/>
          <p:nvPr/>
        </p:nvCxnSpPr>
        <p:spPr>
          <a:xfrm>
            <a:off x="485777" y="620688"/>
            <a:ext cx="8262687" cy="0"/>
          </a:xfrm>
          <a:prstGeom prst="straightConnector1">
            <a:avLst/>
          </a:prstGeom>
          <a:noFill/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42" name="Shape 642"/>
          <p:cNvSpPr txBox="1"/>
          <p:nvPr/>
        </p:nvSpPr>
        <p:spPr>
          <a:xfrm>
            <a:off x="323528" y="116632"/>
            <a:ext cx="902020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Проект «Виховний простір Харківщини»</a:t>
            </a:r>
            <a:endParaRPr/>
          </a:p>
        </p:txBody>
      </p:sp>
      <p:sp>
        <p:nvSpPr>
          <p:cNvPr id="643" name="Shape 643"/>
          <p:cNvSpPr txBox="1"/>
          <p:nvPr/>
        </p:nvSpPr>
        <p:spPr>
          <a:xfrm>
            <a:off x="150174" y="6309320"/>
            <a:ext cx="8257300" cy="400110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Формування здорового способу життя</a:t>
            </a:r>
            <a:endParaRPr sz="20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4" name="Shape 64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9040" y="978818"/>
            <a:ext cx="3925887" cy="2647950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645" name="Shape 64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154" y="3789040"/>
            <a:ext cx="3609955" cy="2427858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646" name="Shape 646" descr="C:\Documents and Settings\User\Рабочий стол\Лариса\Конк.Здоров\фото здоровя\IMG_0782.jp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1086" y="3726458"/>
            <a:ext cx="3020839" cy="2490440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647" name="Shape 647" descr="D:\Презентации\ХАНО апрель 2018\БЗОШ №3\Фото БЗОШ № 3\Школа сприяння здоровю 7.JPG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777" y="941735"/>
            <a:ext cx="3579930" cy="2685033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2" name="Shape 652"/>
          <p:cNvCxnSpPr/>
          <p:nvPr/>
        </p:nvCxnSpPr>
        <p:spPr>
          <a:xfrm>
            <a:off x="485777" y="620688"/>
            <a:ext cx="8262687" cy="0"/>
          </a:xfrm>
          <a:prstGeom prst="straightConnector1">
            <a:avLst/>
          </a:prstGeom>
          <a:noFill/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53" name="Shape 653"/>
          <p:cNvSpPr txBox="1"/>
          <p:nvPr/>
        </p:nvSpPr>
        <p:spPr>
          <a:xfrm>
            <a:off x="323528" y="116632"/>
            <a:ext cx="90202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Екологічні акції</a:t>
            </a:r>
            <a:endParaRPr sz="24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4" name="Shape 654" descr="D:\Презентации\ХАНО апрель 2018\СЮН\07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3" y="1052737"/>
            <a:ext cx="4320480" cy="2774166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655" name="Shape 655" descr="D:\Презентации\ХАНО апрель 2018\СЮН\08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65" y="3724350"/>
            <a:ext cx="3908971" cy="2616577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656" name="Shape 656" descr="D:\Презентации\ХАНО апрель 2018\СЮН\годівничка.jp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4183" y="4489936"/>
            <a:ext cx="2901308" cy="2175981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657" name="Shape 657" descr="D:\Презентации\ХАНО апрель 2018\СЮН\посадка дерев.jpg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7027" y="3284984"/>
            <a:ext cx="3213206" cy="2409905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658" name="Shape 658" descr="D:\Презентации\ХАНО апрель 2018\СЮН\екологічна стежка (2).JPG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056" y="949121"/>
            <a:ext cx="3806023" cy="2854517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3" name="Shape 663"/>
          <p:cNvCxnSpPr/>
          <p:nvPr/>
        </p:nvCxnSpPr>
        <p:spPr>
          <a:xfrm>
            <a:off x="485777" y="620688"/>
            <a:ext cx="8262687" cy="0"/>
          </a:xfrm>
          <a:prstGeom prst="straightConnector1">
            <a:avLst/>
          </a:prstGeom>
          <a:noFill/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4" name="Shape 664"/>
          <p:cNvSpPr txBox="1"/>
          <p:nvPr/>
        </p:nvSpPr>
        <p:spPr>
          <a:xfrm>
            <a:off x="323528" y="116632"/>
            <a:ext cx="90202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Екологічні акції</a:t>
            </a:r>
            <a:endParaRPr sz="24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5" name="Shape 665" descr="D:\Фото\2017\Лісництво Бал НВК\DSC06671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1225223"/>
            <a:ext cx="8903052" cy="5012089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0" name="Shape 670"/>
          <p:cNvCxnSpPr/>
          <p:nvPr/>
        </p:nvCxnSpPr>
        <p:spPr>
          <a:xfrm>
            <a:off x="485777" y="620688"/>
            <a:ext cx="8262687" cy="0"/>
          </a:xfrm>
          <a:prstGeom prst="straightConnector1">
            <a:avLst/>
          </a:prstGeom>
          <a:noFill/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71" name="Shape 671"/>
          <p:cNvSpPr txBox="1"/>
          <p:nvPr/>
        </p:nvSpPr>
        <p:spPr>
          <a:xfrm>
            <a:off x="323528" y="116632"/>
            <a:ext cx="902020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Проект «Відкриті уроки футболу»</a:t>
            </a:r>
            <a:endParaRPr sz="2800" b="1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2" name="Shape 672" descr="D:\Фото\2017\БЗОШ №6 майданчик\22045808_726617020854990_3567078003879282159_n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1680" y="764704"/>
            <a:ext cx="7260300" cy="5445225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673" name="Shape 673" descr="D:\Презентации\ХАНО апрель 2018\IMG-78257658fae93c3622a5fd6bf76a89c9-V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3645024"/>
            <a:ext cx="4110203" cy="3082652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8" name="Shape 678" descr="D:\Презентации\ХАНО апрель 2018\СЮН\екологічна стежка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043" y="836878"/>
            <a:ext cx="4901471" cy="3676104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679" name="Shape 679" descr="D:\Презентации\ХАНО апрель 2018\БЗОШ №3\Фото БЗОШ № 3\Школа сприяння здоровю 6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3440992"/>
            <a:ext cx="4357156" cy="3267971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cxnSp>
        <p:nvCxnSpPr>
          <p:cNvPr id="680" name="Shape 680"/>
          <p:cNvCxnSpPr/>
          <p:nvPr/>
        </p:nvCxnSpPr>
        <p:spPr>
          <a:xfrm>
            <a:off x="485777" y="620688"/>
            <a:ext cx="8262687" cy="0"/>
          </a:xfrm>
          <a:prstGeom prst="straightConnector1">
            <a:avLst/>
          </a:prstGeom>
          <a:noFill/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81" name="Shape 681"/>
          <p:cNvSpPr txBox="1"/>
          <p:nvPr/>
        </p:nvSpPr>
        <p:spPr>
          <a:xfrm>
            <a:off x="323528" y="116632"/>
            <a:ext cx="90202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Школа сприяння здоров'ю </a:t>
            </a:r>
            <a:endParaRPr sz="24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2" name="Shape 682" descr="D:\Презентации\ХАНО апрель 2018\БЗОШ №3\Фото БЗОШ № 3\Школа сприяння здоровю 5.jp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0060" y="615133"/>
            <a:ext cx="4242294" cy="3297560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683" name="Shape 683" descr="D:\Презентации\ХАНО апрель 2018\БЗОШ №3\Фото БЗОШ № 3\Школа сприяння здоровю 4.JPG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7375" y="3912460"/>
            <a:ext cx="4807415" cy="2796109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5950396" y="5445224"/>
            <a:ext cx="2304256" cy="1037591"/>
          </a:xfrm>
          <a:prstGeom prst="rect">
            <a:avLst/>
          </a:prstGeom>
          <a:solidFill>
            <a:schemeClr val="lt1">
              <a:alpha val="8392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538CD5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216</a:t>
            </a:r>
            <a:r>
              <a:rPr lang="ru-RU" sz="6000" b="1">
                <a:solidFill>
                  <a:srgbClr val="538CD5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груп</a:t>
            </a:r>
            <a:endParaRPr sz="6000" b="1">
              <a:solidFill>
                <a:srgbClr val="F975F3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cxnSp>
        <p:nvCxnSpPr>
          <p:cNvPr id="134" name="Shape 134"/>
          <p:cNvCxnSpPr/>
          <p:nvPr/>
        </p:nvCxnSpPr>
        <p:spPr>
          <a:xfrm>
            <a:off x="323528" y="620688"/>
            <a:ext cx="8262687" cy="0"/>
          </a:xfrm>
          <a:prstGeom prst="straightConnector1">
            <a:avLst/>
          </a:prstGeom>
          <a:noFill/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5" name="Shape 135"/>
          <p:cNvSpPr/>
          <p:nvPr/>
        </p:nvSpPr>
        <p:spPr>
          <a:xfrm>
            <a:off x="426856" y="1527045"/>
            <a:ext cx="4868633" cy="3416320"/>
          </a:xfrm>
          <a:prstGeom prst="rect">
            <a:avLst/>
          </a:prstGeom>
          <a:solidFill>
            <a:schemeClr val="lt1">
              <a:alpha val="48627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ookman Old Style"/>
              <a:buAutoNum type="arabicPeriod"/>
            </a:pPr>
            <a:r>
              <a:rPr lang="ru-RU" sz="2400" b="1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Балаклійський Центр дитячої та юнацької творчості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2. Балаклійська станція юних натуралістів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3. Міжшкільний навчально-виробничий комбінат</a:t>
            </a:r>
            <a:endParaRPr sz="2400" b="1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25944" y="1277546"/>
            <a:ext cx="80182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↑</a:t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Shape 137"/>
          <p:cNvSpPr/>
          <p:nvPr/>
        </p:nvSpPr>
        <p:spPr>
          <a:xfrm>
            <a:off x="4932040" y="899591"/>
            <a:ext cx="2808312" cy="252028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1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400" b="1">
              <a:solidFill>
                <a:srgbClr val="9900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заклади позашкільної освіти</a:t>
            </a:r>
            <a:endParaRPr sz="2400" b="1">
              <a:solidFill>
                <a:srgbClr val="99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5295490" y="4412036"/>
            <a:ext cx="3614067" cy="1124094"/>
          </a:xfrm>
          <a:prstGeom prst="rect">
            <a:avLst/>
          </a:prstGeom>
          <a:solidFill>
            <a:schemeClr val="lt1">
              <a:alpha val="8392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1">
                <a:solidFill>
                  <a:srgbClr val="538CD5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5 088</a:t>
            </a:r>
            <a:r>
              <a:rPr lang="ru-RU" sz="6000" b="1">
                <a:solidFill>
                  <a:srgbClr val="F975F3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дітей</a:t>
            </a:r>
            <a:endParaRPr sz="6000" b="1">
              <a:solidFill>
                <a:srgbClr val="F975F3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39" name="Shape 139"/>
          <p:cNvSpPr/>
          <p:nvPr/>
        </p:nvSpPr>
        <p:spPr>
          <a:xfrm>
            <a:off x="323528" y="116632"/>
            <a:ext cx="882047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ПОЗАШКІЛЬНА ОСВІТА</a:t>
            </a:r>
            <a:endParaRPr sz="24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5172863" y="3222629"/>
            <a:ext cx="1555065" cy="1460702"/>
          </a:xfrm>
          <a:prstGeom prst="ellipse">
            <a:avLst/>
          </a:prstGeom>
          <a:solidFill>
            <a:srgbClr val="8CB3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МНВК</a:t>
            </a:r>
            <a:endParaRPr sz="2400" b="1">
              <a:solidFill>
                <a:srgbClr val="99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8" name="Shape 688" descr="D:\Фото\2017\табір\IMG_20170529_134113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0414" y="1685605"/>
            <a:ext cx="2766880" cy="2075160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689" name="Shape 689" descr="D:\Фото\2017\Оздоровлення\Рисунок2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3317" y="3659851"/>
            <a:ext cx="3717925" cy="2792412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690" name="Shape 690" descr="D:\Фото\2017\табір\01.jp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0534" y="3946148"/>
            <a:ext cx="2997705" cy="2219819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691" name="Shape 691" descr="D:\Презентации\Серпнева-2017\ЗНЗ\Дон №2\3.jpg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775" y="4332160"/>
            <a:ext cx="3398704" cy="2261083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692" name="Shape 692" descr="D:\Фото\2017\табір\IMG_20170530_104929.jpg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072" y="1330306"/>
            <a:ext cx="4323625" cy="2970391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cxnSp>
        <p:nvCxnSpPr>
          <p:cNvPr id="693" name="Shape 693"/>
          <p:cNvCxnSpPr/>
          <p:nvPr/>
        </p:nvCxnSpPr>
        <p:spPr>
          <a:xfrm>
            <a:off x="485777" y="620688"/>
            <a:ext cx="8262687" cy="0"/>
          </a:xfrm>
          <a:prstGeom prst="straightConnector1">
            <a:avLst/>
          </a:prstGeom>
          <a:noFill/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94" name="Shape 694"/>
          <p:cNvSpPr txBox="1"/>
          <p:nvPr/>
        </p:nvSpPr>
        <p:spPr>
          <a:xfrm>
            <a:off x="107504" y="116632"/>
            <a:ext cx="90202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Табори відпочинку з денним перебуванням. Мовні табори</a:t>
            </a:r>
            <a:endParaRPr sz="24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9" name="Shape 699"/>
          <p:cNvCxnSpPr/>
          <p:nvPr/>
        </p:nvCxnSpPr>
        <p:spPr>
          <a:xfrm>
            <a:off x="485777" y="620688"/>
            <a:ext cx="8262687" cy="0"/>
          </a:xfrm>
          <a:prstGeom prst="straightConnector1">
            <a:avLst/>
          </a:prstGeom>
          <a:noFill/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00" name="Shape 700"/>
          <p:cNvSpPr txBox="1"/>
          <p:nvPr/>
        </p:nvSpPr>
        <p:spPr>
          <a:xfrm>
            <a:off x="448340" y="116632"/>
            <a:ext cx="902020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Проект «Go Camp»</a:t>
            </a:r>
            <a:endParaRPr sz="2800" b="1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1" name="Shape 701" descr="D:\Презентации\ХАНО апрель 2018\IMG-b5f14109682d461b35fd501ae534b06b-V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3895696"/>
            <a:ext cx="5257800" cy="2952750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702" name="Shape 702" descr="C:\Users\admin\Desktop\19143706_233708070467712_5477107104559837413_o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4122" y="920289"/>
            <a:ext cx="4464732" cy="2975407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703" name="Shape 703" descr="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716" y="1124744"/>
            <a:ext cx="4388712" cy="2926496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704" name="Shape 704" descr="H:\40.JPG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3670" y="3895696"/>
            <a:ext cx="3496870" cy="2498235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Shape 709"/>
          <p:cNvSpPr txBox="1"/>
          <p:nvPr/>
        </p:nvSpPr>
        <p:spPr>
          <a:xfrm>
            <a:off x="244475" y="3382963"/>
            <a:ext cx="3671888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«Зона для групових занять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 дітьми шкільного віку»</a:t>
            </a:r>
            <a:endParaRPr sz="1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0" name="Shape 710"/>
          <p:cNvSpPr txBox="1"/>
          <p:nvPr/>
        </p:nvSpPr>
        <p:spPr>
          <a:xfrm>
            <a:off x="5147894" y="3340576"/>
            <a:ext cx="326231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«Зона для проведення індивідуальних занять»</a:t>
            </a:r>
            <a:endParaRPr sz="1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11" name="Shape 71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475" y="836712"/>
            <a:ext cx="3338484" cy="2503864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712" name="Shape 71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4048" y="872773"/>
            <a:ext cx="3406158" cy="2467803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713" name="Shape 71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795" y="4003905"/>
            <a:ext cx="3009844" cy="2257384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714" name="Shape 714"/>
          <p:cNvSpPr txBox="1"/>
          <p:nvPr/>
        </p:nvSpPr>
        <p:spPr>
          <a:xfrm>
            <a:off x="77773" y="6330610"/>
            <a:ext cx="3671888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«Масажний стіл»</a:t>
            </a:r>
            <a:endParaRPr sz="1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15" name="Shape 715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6136" y="4107437"/>
            <a:ext cx="2614070" cy="1960553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716" name="Shape 716"/>
          <p:cNvSpPr txBox="1"/>
          <p:nvPr/>
        </p:nvSpPr>
        <p:spPr>
          <a:xfrm>
            <a:off x="5472113" y="6164263"/>
            <a:ext cx="3262312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«Мультимедійне обладнання»</a:t>
            </a:r>
            <a:endParaRPr sz="1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17" name="Shape 717"/>
          <p:cNvCxnSpPr/>
          <p:nvPr/>
        </p:nvCxnSpPr>
        <p:spPr>
          <a:xfrm>
            <a:off x="485777" y="620688"/>
            <a:ext cx="8262687" cy="0"/>
          </a:xfrm>
          <a:prstGeom prst="straightConnector1">
            <a:avLst/>
          </a:prstGeom>
          <a:noFill/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18" name="Shape 718"/>
          <p:cNvSpPr txBox="1"/>
          <p:nvPr/>
        </p:nvSpPr>
        <p:spPr>
          <a:xfrm>
            <a:off x="448340" y="116632"/>
            <a:ext cx="902020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Проект «Розвиток інклюзивної освіти в Харківській області»</a:t>
            </a:r>
            <a:endParaRPr sz="2200" b="1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Shape 723"/>
          <p:cNvSpPr txBox="1"/>
          <p:nvPr/>
        </p:nvSpPr>
        <p:spPr>
          <a:xfrm>
            <a:off x="5346700" y="3068959"/>
            <a:ext cx="3995738" cy="58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«Розвиваюча гра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«Диво-Соти»</a:t>
            </a:r>
            <a:endParaRPr sz="1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4" name="Shape 724"/>
          <p:cNvSpPr txBox="1"/>
          <p:nvPr/>
        </p:nvSpPr>
        <p:spPr>
          <a:xfrm>
            <a:off x="52388" y="3335338"/>
            <a:ext cx="3646487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«Пано з фетру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«Чарівний ліс»</a:t>
            </a:r>
            <a:endParaRPr sz="1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5" name="Shape 725"/>
          <p:cNvSpPr txBox="1"/>
          <p:nvPr/>
        </p:nvSpPr>
        <p:spPr>
          <a:xfrm>
            <a:off x="3535363" y="5545138"/>
            <a:ext cx="207327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«Куточок емоцій «Мій настрій»</a:t>
            </a:r>
            <a:endParaRPr sz="1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26" name="Shape 72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5770" y="3611100"/>
            <a:ext cx="3009381" cy="2257036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727" name="Shape 727"/>
          <p:cNvSpPr txBox="1"/>
          <p:nvPr/>
        </p:nvSpPr>
        <p:spPr>
          <a:xfrm>
            <a:off x="52388" y="5997575"/>
            <a:ext cx="304453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«Заняття з використанням технології «Дари Фребеля»</a:t>
            </a:r>
            <a:endParaRPr sz="1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8" name="Shape 728"/>
          <p:cNvSpPr txBox="1"/>
          <p:nvPr/>
        </p:nvSpPr>
        <p:spPr>
          <a:xfrm>
            <a:off x="5988198" y="5874037"/>
            <a:ext cx="2749550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«Індивідуальне заняття з використанням технології В.В. Воскобовича»</a:t>
            </a:r>
            <a:endParaRPr sz="1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29" name="Shape 72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5770" y="811922"/>
            <a:ext cx="3009381" cy="2257037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730" name="Shape 730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811923"/>
            <a:ext cx="3233320" cy="2424991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731" name="Shape 731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971" y="3916363"/>
            <a:ext cx="2774949" cy="2081211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cxnSp>
        <p:nvCxnSpPr>
          <p:cNvPr id="732" name="Shape 732"/>
          <p:cNvCxnSpPr/>
          <p:nvPr/>
        </p:nvCxnSpPr>
        <p:spPr>
          <a:xfrm>
            <a:off x="485777" y="620688"/>
            <a:ext cx="8262687" cy="0"/>
          </a:xfrm>
          <a:prstGeom prst="straightConnector1">
            <a:avLst/>
          </a:prstGeom>
          <a:noFill/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33" name="Shape 733"/>
          <p:cNvSpPr txBox="1"/>
          <p:nvPr/>
        </p:nvSpPr>
        <p:spPr>
          <a:xfrm>
            <a:off x="448340" y="116632"/>
            <a:ext cx="902020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Проект «Розвиток інклюзивної освіти в Харківській області»</a:t>
            </a:r>
            <a:endParaRPr sz="2200" b="1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4" name="Shape 734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1"/>
          <a:stretch/>
        </p:blipFill>
        <p:spPr>
          <a:xfrm rot="-5400000">
            <a:off x="2581336" y="1988135"/>
            <a:ext cx="3888085" cy="2694406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Shape 739"/>
          <p:cNvSpPr txBox="1"/>
          <p:nvPr/>
        </p:nvSpPr>
        <p:spPr>
          <a:xfrm>
            <a:off x="2843213" y="6211888"/>
            <a:ext cx="3671887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«Сухий дощ»</a:t>
            </a:r>
            <a:endParaRPr sz="1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40" name="Shape 74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3220" y="803634"/>
            <a:ext cx="2672693" cy="2190348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741" name="Shape 74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7359" y="4567750"/>
            <a:ext cx="2192818" cy="1644614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742" name="Shape 742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619" y="764704"/>
            <a:ext cx="2743359" cy="2356334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743" name="Shape 743"/>
          <p:cNvSpPr txBox="1"/>
          <p:nvPr/>
        </p:nvSpPr>
        <p:spPr>
          <a:xfrm>
            <a:off x="6350" y="6229176"/>
            <a:ext cx="386397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«М’який модульний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конструктор»</a:t>
            </a:r>
            <a:endParaRPr sz="1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4" name="Shape 744"/>
          <p:cNvSpPr txBox="1"/>
          <p:nvPr/>
        </p:nvSpPr>
        <p:spPr>
          <a:xfrm>
            <a:off x="5435600" y="3152775"/>
            <a:ext cx="3995738" cy="58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«Система шведських стінок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 мотузковим набором»</a:t>
            </a:r>
            <a:endParaRPr sz="1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5" name="Shape 745"/>
          <p:cNvSpPr txBox="1"/>
          <p:nvPr/>
        </p:nvSpPr>
        <p:spPr>
          <a:xfrm>
            <a:off x="100013" y="3152775"/>
            <a:ext cx="3646487" cy="58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«Килимок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 кольоровими кубиками»</a:t>
            </a:r>
            <a:endParaRPr sz="1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46" name="Shape 746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08"/>
          <a:stretch/>
        </p:blipFill>
        <p:spPr>
          <a:xfrm>
            <a:off x="6018363" y="3738563"/>
            <a:ext cx="3018133" cy="2351705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747" name="Shape 747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3189" y="803634"/>
            <a:ext cx="2587861" cy="3269792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748" name="Shape 748"/>
          <p:cNvSpPr txBox="1"/>
          <p:nvPr/>
        </p:nvSpPr>
        <p:spPr>
          <a:xfrm>
            <a:off x="2914650" y="4108450"/>
            <a:ext cx="3646488" cy="33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«Гімнастична змійка»</a:t>
            </a:r>
            <a:endParaRPr sz="1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9" name="Shape 749"/>
          <p:cNvSpPr txBox="1"/>
          <p:nvPr/>
        </p:nvSpPr>
        <p:spPr>
          <a:xfrm>
            <a:off x="5476949" y="6211888"/>
            <a:ext cx="3995737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«Пано із фетру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«Сезонне дерево»</a:t>
            </a:r>
            <a:endParaRPr sz="1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50" name="Shape 750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188" y="3891661"/>
            <a:ext cx="2931478" cy="2198608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cxnSp>
        <p:nvCxnSpPr>
          <p:cNvPr id="751" name="Shape 751"/>
          <p:cNvCxnSpPr/>
          <p:nvPr/>
        </p:nvCxnSpPr>
        <p:spPr>
          <a:xfrm>
            <a:off x="485777" y="620688"/>
            <a:ext cx="8262687" cy="0"/>
          </a:xfrm>
          <a:prstGeom prst="straightConnector1">
            <a:avLst/>
          </a:prstGeom>
          <a:noFill/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52" name="Shape 752"/>
          <p:cNvSpPr txBox="1"/>
          <p:nvPr/>
        </p:nvSpPr>
        <p:spPr>
          <a:xfrm>
            <a:off x="448340" y="116632"/>
            <a:ext cx="902020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Проект «Розвиток інклюзивної освіти в Харківській області»</a:t>
            </a:r>
            <a:endParaRPr sz="2200" b="1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Shape 757"/>
          <p:cNvSpPr txBox="1"/>
          <p:nvPr/>
        </p:nvSpPr>
        <p:spPr>
          <a:xfrm>
            <a:off x="-69850" y="3649663"/>
            <a:ext cx="3671888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«Гніздо-крапля»</a:t>
            </a:r>
            <a:endParaRPr sz="1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8" name="Shape 758"/>
          <p:cNvSpPr txBox="1"/>
          <p:nvPr/>
        </p:nvSpPr>
        <p:spPr>
          <a:xfrm>
            <a:off x="2693988" y="3255963"/>
            <a:ext cx="3262312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«Пано з фетру «Акваріум»</a:t>
            </a:r>
            <a:endParaRPr sz="1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59" name="Shape 75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95160" y="1296139"/>
            <a:ext cx="2642157" cy="1981617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760" name="Shape 76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810" y="1495582"/>
            <a:ext cx="2243594" cy="1682695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761" name="Shape 761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4167" y="1242249"/>
            <a:ext cx="2450031" cy="1682695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762" name="Shape 762"/>
          <p:cNvSpPr txBox="1"/>
          <p:nvPr/>
        </p:nvSpPr>
        <p:spPr>
          <a:xfrm>
            <a:off x="5480050" y="3090863"/>
            <a:ext cx="3744913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«Пісочна анімація»</a:t>
            </a:r>
            <a:endParaRPr sz="1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63" name="Shape 763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25"/>
          <a:stretch/>
        </p:blipFill>
        <p:spPr>
          <a:xfrm>
            <a:off x="623819" y="4314976"/>
            <a:ext cx="2083228" cy="1522875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764" name="Shape 764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3860" y="3773345"/>
            <a:ext cx="2796826" cy="2247200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765" name="Shape 765"/>
          <p:cNvSpPr txBox="1"/>
          <p:nvPr/>
        </p:nvSpPr>
        <p:spPr>
          <a:xfrm>
            <a:off x="5497513" y="5971183"/>
            <a:ext cx="3671887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«Світловий дощ»</a:t>
            </a:r>
            <a:endParaRPr sz="1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6" name="Shape 766"/>
          <p:cNvSpPr txBox="1"/>
          <p:nvPr/>
        </p:nvSpPr>
        <p:spPr>
          <a:xfrm>
            <a:off x="-26988" y="5934075"/>
            <a:ext cx="3241676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«Сухий басейн»</a:t>
            </a:r>
            <a:endParaRPr sz="1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7" name="Shape 767"/>
          <p:cNvSpPr txBox="1"/>
          <p:nvPr/>
        </p:nvSpPr>
        <p:spPr>
          <a:xfrm>
            <a:off x="2546350" y="6076950"/>
            <a:ext cx="3744913" cy="33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«Світлова бульбашкова колона»</a:t>
            </a:r>
            <a:endParaRPr sz="1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68" name="Shape 768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6176" y="4209456"/>
            <a:ext cx="2211653" cy="1658739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cxnSp>
        <p:nvCxnSpPr>
          <p:cNvPr id="769" name="Shape 769"/>
          <p:cNvCxnSpPr/>
          <p:nvPr/>
        </p:nvCxnSpPr>
        <p:spPr>
          <a:xfrm>
            <a:off x="485777" y="620688"/>
            <a:ext cx="8262687" cy="0"/>
          </a:xfrm>
          <a:prstGeom prst="straightConnector1">
            <a:avLst/>
          </a:prstGeom>
          <a:noFill/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70" name="Shape 770"/>
          <p:cNvSpPr txBox="1"/>
          <p:nvPr/>
        </p:nvSpPr>
        <p:spPr>
          <a:xfrm>
            <a:off x="448340" y="116632"/>
            <a:ext cx="902020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Проект «Розвиток інклюзивної освіти в Харківській області»</a:t>
            </a:r>
            <a:endParaRPr sz="2200" b="1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5" name="Shape 775"/>
          <p:cNvCxnSpPr/>
          <p:nvPr/>
        </p:nvCxnSpPr>
        <p:spPr>
          <a:xfrm>
            <a:off x="485777" y="620688"/>
            <a:ext cx="8262687" cy="0"/>
          </a:xfrm>
          <a:prstGeom prst="straightConnector1">
            <a:avLst/>
          </a:prstGeom>
          <a:noFill/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76" name="Shape 776"/>
          <p:cNvSpPr txBox="1"/>
          <p:nvPr/>
        </p:nvSpPr>
        <p:spPr>
          <a:xfrm>
            <a:off x="448340" y="116632"/>
            <a:ext cx="902020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Проект «Розвиток інклюзивної освіти в Харківській області»</a:t>
            </a:r>
            <a:endParaRPr sz="2200" b="1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7" name="Shape 777" descr="D:\Фото\2018\ПМПК Київ\29595122_359679194537265_9051790747091690096_n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958" y="4618391"/>
            <a:ext cx="1391725" cy="1855634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778" name="Shape 778" descr="D:\Фото\2018\ПМПК Київ\29542442_359679201203931_8773330955834629677_n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1124744"/>
            <a:ext cx="2497078" cy="3329439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779" name="Shape 779" descr="D:\Фото\2018\ПМПК Київ\29571362_359679314537253_4545203746561065190_n.jp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9872" y="980728"/>
            <a:ext cx="5472608" cy="4104456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780" name="Shape 780" descr="D:\Фото\2018\ПМПК Київ\29512779_359679204537264_1276005607841107624_n.jpg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1760" y="3219592"/>
            <a:ext cx="2570211" cy="3426949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5" name="Shape 785"/>
          <p:cNvCxnSpPr/>
          <p:nvPr/>
        </p:nvCxnSpPr>
        <p:spPr>
          <a:xfrm>
            <a:off x="485777" y="620688"/>
            <a:ext cx="8262687" cy="0"/>
          </a:xfrm>
          <a:prstGeom prst="straightConnector1">
            <a:avLst/>
          </a:prstGeom>
          <a:noFill/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86" name="Shape 786"/>
          <p:cNvSpPr txBox="1"/>
          <p:nvPr/>
        </p:nvSpPr>
        <p:spPr>
          <a:xfrm>
            <a:off x="448340" y="116632"/>
            <a:ext cx="902020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Проект «Розвиток інклюзивної освіти в Харківській області»</a:t>
            </a:r>
            <a:endParaRPr sz="2200" b="1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7" name="Shape 78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596" y="3535162"/>
            <a:ext cx="2383446" cy="3177293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788" name="Shape 78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596" y="1053406"/>
            <a:ext cx="2990009" cy="2242084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789" name="Shape 789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6091" y="839189"/>
            <a:ext cx="2112373" cy="1584817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790" name="Shape 790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778" y="3535162"/>
            <a:ext cx="3228086" cy="2420191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791" name="Shape 791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7042" y="2484576"/>
            <a:ext cx="3014743" cy="2260681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792" name="Shape 792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75" y="839189"/>
            <a:ext cx="3262889" cy="2447602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793" name="Shape 793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1291" y="4423637"/>
            <a:ext cx="1801972" cy="2402630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794" name="Shape 794"/>
          <p:cNvSpPr txBox="1"/>
          <p:nvPr/>
        </p:nvSpPr>
        <p:spPr>
          <a:xfrm>
            <a:off x="150174" y="6309320"/>
            <a:ext cx="3373422" cy="400110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Балаклійський ДНЗ №7</a:t>
            </a:r>
            <a:endParaRPr sz="20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9" name="Shape 79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3414" y="3611563"/>
            <a:ext cx="2435225" cy="3246437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800" name="Shape 80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040" y="782455"/>
            <a:ext cx="3938510" cy="2953882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801" name="Shape 801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1" y="782455"/>
            <a:ext cx="3960441" cy="2969427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802" name="Shape 802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4149080"/>
            <a:ext cx="2997200" cy="2247900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803" name="Shape 803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990" y="2998143"/>
            <a:ext cx="2700338" cy="3398837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cxnSp>
        <p:nvCxnSpPr>
          <p:cNvPr id="804" name="Shape 804"/>
          <p:cNvCxnSpPr/>
          <p:nvPr/>
        </p:nvCxnSpPr>
        <p:spPr>
          <a:xfrm>
            <a:off x="485777" y="620688"/>
            <a:ext cx="8262687" cy="0"/>
          </a:xfrm>
          <a:prstGeom prst="straightConnector1">
            <a:avLst/>
          </a:prstGeom>
          <a:noFill/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05" name="Shape 805"/>
          <p:cNvSpPr txBox="1"/>
          <p:nvPr/>
        </p:nvSpPr>
        <p:spPr>
          <a:xfrm>
            <a:off x="448340" y="116632"/>
            <a:ext cx="902020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Проект «Розвиток інклюзивної освіти в Харківській області»</a:t>
            </a:r>
            <a:endParaRPr sz="2200" b="1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0" name="Shape 810" descr="IMG_7168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411" y="1100622"/>
            <a:ext cx="3310876" cy="2400386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811" name="Shape 811" descr="IMG_1553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6961" y="1031473"/>
            <a:ext cx="4101503" cy="2973591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812" name="Shape 812" descr="P1010059.JP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0532" y="3857164"/>
            <a:ext cx="3651201" cy="2738896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813" name="Shape 813" descr="DSC_2219.JPG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411" y="3335751"/>
            <a:ext cx="5056799" cy="3371199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cxnSp>
        <p:nvCxnSpPr>
          <p:cNvPr id="814" name="Shape 814"/>
          <p:cNvCxnSpPr/>
          <p:nvPr/>
        </p:nvCxnSpPr>
        <p:spPr>
          <a:xfrm>
            <a:off x="485777" y="980728"/>
            <a:ext cx="8262687" cy="0"/>
          </a:xfrm>
          <a:prstGeom prst="straightConnector1">
            <a:avLst/>
          </a:prstGeom>
          <a:noFill/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15" name="Shape 815"/>
          <p:cNvSpPr txBox="1"/>
          <p:nvPr/>
        </p:nvSpPr>
        <p:spPr>
          <a:xfrm>
            <a:off x="520348" y="116631"/>
            <a:ext cx="90202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Україно-американський проект міжнародної допомоги «Медіаграмотність і контент-аналіз»</a:t>
            </a:r>
            <a:endParaRPr sz="2200" b="1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hape 145" descr="D:\Презентации\Серпнева-2017\ЗНЗ\БЗОШ №1\P70814-140147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6626" y="1772816"/>
            <a:ext cx="5356524" cy="3971568"/>
          </a:xfrm>
          <a:prstGeom prst="rect">
            <a:avLst/>
          </a:prstGeom>
          <a:noFill/>
          <a:ln w="9525" cap="flat" cmpd="sng">
            <a:solidFill>
              <a:srgbClr val="66FF3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6" name="Shape 146"/>
          <p:cNvSpPr/>
          <p:nvPr/>
        </p:nvSpPr>
        <p:spPr>
          <a:xfrm>
            <a:off x="1052724" y="1340768"/>
            <a:ext cx="6687628" cy="4752528"/>
          </a:xfrm>
          <a:prstGeom prst="ellipse">
            <a:avLst/>
          </a:prstGeom>
          <a:noFill/>
          <a:ln w="38100" cap="flat" cmpd="sng">
            <a:solidFill>
              <a:srgbClr val="66FF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Shape 147"/>
          <p:cNvSpPr txBox="1"/>
          <p:nvPr/>
        </p:nvSpPr>
        <p:spPr>
          <a:xfrm>
            <a:off x="273763" y="44624"/>
            <a:ext cx="86907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Проекти</a:t>
            </a:r>
            <a:endParaRPr sz="3600" b="1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8" name="Shape 148"/>
          <p:cNvCxnSpPr/>
          <p:nvPr/>
        </p:nvCxnSpPr>
        <p:spPr>
          <a:xfrm>
            <a:off x="125737" y="620688"/>
            <a:ext cx="8262687" cy="0"/>
          </a:xfrm>
          <a:prstGeom prst="straightConnector1">
            <a:avLst/>
          </a:prstGeom>
          <a:noFill/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49" name="Shape 149"/>
          <p:cNvGrpSpPr/>
          <p:nvPr/>
        </p:nvGrpSpPr>
        <p:grpSpPr>
          <a:xfrm>
            <a:off x="-1462630" y="-1914785"/>
            <a:ext cx="11792468" cy="8569292"/>
            <a:chOff x="-1736392" y="-2823505"/>
            <a:chExt cx="11792468" cy="8569292"/>
          </a:xfrm>
        </p:grpSpPr>
        <p:sp>
          <p:nvSpPr>
            <p:cNvPr id="150" name="Shape 150"/>
            <p:cNvSpPr/>
            <p:nvPr/>
          </p:nvSpPr>
          <p:spPr>
            <a:xfrm>
              <a:off x="3002096" y="4"/>
              <a:ext cx="2406062" cy="1205979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27869E"/>
                </a:gs>
                <a:gs pos="80000">
                  <a:srgbClr val="34B0D0"/>
                </a:gs>
                <a:gs pos="100000">
                  <a:srgbClr val="30B3D4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Shape 151"/>
            <p:cNvSpPr txBox="1"/>
            <p:nvPr/>
          </p:nvSpPr>
          <p:spPr>
            <a:xfrm>
              <a:off x="3060967" y="58875"/>
              <a:ext cx="2288320" cy="10882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«Медіаграмотність і контент-аналіз»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Shape 152"/>
            <p:cNvSpPr/>
            <p:nvPr/>
          </p:nvSpPr>
          <p:spPr>
            <a:xfrm>
              <a:off x="4858962" y="-9104"/>
              <a:ext cx="5197114" cy="51971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887" y="22847"/>
                  </a:moveTo>
                  <a:lnTo>
                    <a:pt x="12887" y="22847"/>
                  </a:lnTo>
                  <a:cubicBezTo>
                    <a:pt x="19773" y="14115"/>
                    <a:pt x="28950" y="7468"/>
                    <a:pt x="39394" y="3649"/>
                  </a:cubicBezTo>
                </a:path>
              </a:pathLst>
            </a:custGeom>
            <a:noFill/>
            <a:ln w="9525" cap="flat" cmpd="sng">
              <a:solidFill>
                <a:srgbClr val="49AC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6050758" y="144021"/>
              <a:ext cx="2207923" cy="1266829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26A48D"/>
                </a:gs>
                <a:gs pos="80000">
                  <a:srgbClr val="31D8BA"/>
                </a:gs>
                <a:gs pos="100000">
                  <a:srgbClr val="2FDCBD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Shape 154"/>
            <p:cNvSpPr txBox="1"/>
            <p:nvPr/>
          </p:nvSpPr>
          <p:spPr>
            <a:xfrm>
              <a:off x="6112599" y="205862"/>
              <a:ext cx="2084241" cy="1143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«Садочок – простір дружній до дитини»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Shape 155"/>
            <p:cNvSpPr/>
            <p:nvPr/>
          </p:nvSpPr>
          <p:spPr>
            <a:xfrm>
              <a:off x="2905083" y="-2823505"/>
              <a:ext cx="5197114" cy="51971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6540" y="97869"/>
                  </a:moveTo>
                  <a:cubicBezTo>
                    <a:pt x="103906" y="101106"/>
                    <a:pt x="100942" y="104059"/>
                    <a:pt x="97696" y="106680"/>
                  </a:cubicBezTo>
                </a:path>
              </a:pathLst>
            </a:custGeom>
            <a:noFill/>
            <a:ln w="9525" cap="flat" cmpd="sng">
              <a:solidFill>
                <a:srgbClr val="48CCB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6242448" y="1800199"/>
              <a:ext cx="2158244" cy="1469464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24AB5D"/>
                </a:gs>
                <a:gs pos="80000">
                  <a:srgbClr val="2FE17A"/>
                </a:gs>
                <a:gs pos="100000">
                  <a:srgbClr val="2DE57B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Shape 157"/>
            <p:cNvSpPr txBox="1"/>
            <p:nvPr/>
          </p:nvSpPr>
          <p:spPr>
            <a:xfrm>
              <a:off x="6314181" y="1871932"/>
              <a:ext cx="2014778" cy="1325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«Навчання через дію. Безмежний світ гри з Lego»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Shape 158"/>
            <p:cNvSpPr/>
            <p:nvPr/>
          </p:nvSpPr>
          <p:spPr>
            <a:xfrm>
              <a:off x="2249940" y="-74276"/>
              <a:ext cx="5197114" cy="51971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439" y="77342"/>
                  </a:moveTo>
                  <a:lnTo>
                    <a:pt x="117439" y="77342"/>
                  </a:lnTo>
                  <a:cubicBezTo>
                    <a:pt x="116137" y="81653"/>
                    <a:pt x="114355" y="85804"/>
                    <a:pt x="112124" y="89716"/>
                  </a:cubicBezTo>
                </a:path>
              </a:pathLst>
            </a:custGeom>
            <a:noFill/>
            <a:ln w="9525" cap="flat" cmpd="sng">
              <a:solidFill>
                <a:srgbClr val="47D4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5839070" y="3816421"/>
              <a:ext cx="2059567" cy="1185333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21B125"/>
                </a:gs>
                <a:gs pos="80000">
                  <a:srgbClr val="2CE831"/>
                </a:gs>
                <a:gs pos="100000">
                  <a:srgbClr val="29ED2D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Shape 160"/>
            <p:cNvSpPr txBox="1"/>
            <p:nvPr/>
          </p:nvSpPr>
          <p:spPr>
            <a:xfrm>
              <a:off x="5896933" y="3874284"/>
              <a:ext cx="1943841" cy="1069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«Освіта сталого розвитку в дії»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Shape 161"/>
            <p:cNvSpPr/>
            <p:nvPr/>
          </p:nvSpPr>
          <p:spPr>
            <a:xfrm>
              <a:off x="4350620" y="-150577"/>
              <a:ext cx="5197114" cy="51971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8686" y="118924"/>
                  </a:moveTo>
                  <a:lnTo>
                    <a:pt x="48686" y="118924"/>
                  </a:lnTo>
                  <a:cubicBezTo>
                    <a:pt x="41329" y="117511"/>
                    <a:pt x="34302" y="114734"/>
                    <a:pt x="27968" y="110734"/>
                  </a:cubicBezTo>
                </a:path>
              </a:pathLst>
            </a:custGeom>
            <a:noFill/>
            <a:ln w="9525" cap="flat" cmpd="sng">
              <a:solidFill>
                <a:srgbClr val="45D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3506148" y="4536496"/>
              <a:ext cx="2047415" cy="1209291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57B820"/>
                </a:gs>
                <a:gs pos="80000">
                  <a:srgbClr val="72F229"/>
                </a:gs>
                <a:gs pos="100000">
                  <a:srgbClr val="72F62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Shape 163"/>
            <p:cNvSpPr txBox="1"/>
            <p:nvPr/>
          </p:nvSpPr>
          <p:spPr>
            <a:xfrm>
              <a:off x="3565181" y="4595529"/>
              <a:ext cx="1929349" cy="1091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«Європейська мережа шкіл сприяння здоров’ю»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Shape 164"/>
            <p:cNvSpPr/>
            <p:nvPr/>
          </p:nvSpPr>
          <p:spPr>
            <a:xfrm>
              <a:off x="-798384" y="541766"/>
              <a:ext cx="5197114" cy="51971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9243" y="105387"/>
                  </a:moveTo>
                  <a:cubicBezTo>
                    <a:pt x="94383" y="109589"/>
                    <a:pt x="88881" y="112983"/>
                    <a:pt x="82945" y="115439"/>
                  </a:cubicBezTo>
                </a:path>
              </a:pathLst>
            </a:custGeom>
            <a:noFill/>
            <a:ln w="9525" cap="flat" cmpd="sng">
              <a:solidFill>
                <a:srgbClr val="7EE3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368972" y="3206156"/>
              <a:ext cx="2417095" cy="2338458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7BD1F"/>
                </a:gs>
                <a:gs pos="80000">
                  <a:srgbClr val="C7F82A"/>
                </a:gs>
                <a:gs pos="100000">
                  <a:srgbClr val="CAFD2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Shape 166"/>
            <p:cNvSpPr txBox="1"/>
            <p:nvPr/>
          </p:nvSpPr>
          <p:spPr>
            <a:xfrm>
              <a:off x="483126" y="3320310"/>
              <a:ext cx="2188787" cy="2110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«Посилення соціальної згуртованості та інтеграції внутрішньо переміщених осіб на Сході України »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>
              <a:off x="-4400" y="-1600422"/>
              <a:ext cx="5197114" cy="51971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8272" y="110925"/>
                  </a:moveTo>
                  <a:lnTo>
                    <a:pt x="28272" y="110925"/>
                  </a:lnTo>
                  <a:cubicBezTo>
                    <a:pt x="25216" y="109021"/>
                    <a:pt x="22337" y="106845"/>
                    <a:pt x="19671" y="104425"/>
                  </a:cubicBezTo>
                </a:path>
              </a:pathLst>
            </a:custGeom>
            <a:noFill/>
            <a:ln w="9525" cap="flat" cmpd="sng">
              <a:solidFill>
                <a:srgbClr val="C2E94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0" y="2016222"/>
              <a:ext cx="1766129" cy="902685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C1AA1F"/>
                </a:gs>
                <a:gs pos="80000">
                  <a:srgbClr val="FFE028"/>
                </a:gs>
                <a:gs pos="100000">
                  <a:srgbClr val="FFE424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Shape 169"/>
            <p:cNvSpPr txBox="1"/>
            <p:nvPr/>
          </p:nvSpPr>
          <p:spPr>
            <a:xfrm>
              <a:off x="44065" y="2060287"/>
              <a:ext cx="1677999" cy="8145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«GoCamp»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Shape 170"/>
            <p:cNvSpPr/>
            <p:nvPr/>
          </p:nvSpPr>
          <p:spPr>
            <a:xfrm>
              <a:off x="987281" y="-565480"/>
              <a:ext cx="5197114" cy="51971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" y="59500"/>
                  </a:moveTo>
                  <a:lnTo>
                    <a:pt x="2" y="59500"/>
                  </a:lnTo>
                  <a:cubicBezTo>
                    <a:pt x="32" y="55888"/>
                    <a:pt x="388" y="52286"/>
                    <a:pt x="1066" y="48738"/>
                  </a:cubicBezTo>
                </a:path>
              </a:pathLst>
            </a:custGeom>
            <a:noFill/>
            <a:ln w="9525" cap="flat" cmpd="sng">
              <a:solidFill>
                <a:srgbClr val="EFD6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337788" y="144013"/>
              <a:ext cx="2266376" cy="1396661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C8691E"/>
                </a:gs>
                <a:gs pos="80000">
                  <a:srgbClr val="FF8C27"/>
                </a:gs>
                <a:gs pos="100000">
                  <a:srgbClr val="FF8B23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Shape 172"/>
            <p:cNvSpPr txBox="1"/>
            <p:nvPr/>
          </p:nvSpPr>
          <p:spPr>
            <a:xfrm>
              <a:off x="405967" y="212192"/>
              <a:ext cx="2130018" cy="12603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«Культура добросусідства»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>
              <a:off x="-1736392" y="-252582"/>
              <a:ext cx="5197114" cy="51971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2065" y="9287"/>
                  </a:moveTo>
                  <a:lnTo>
                    <a:pt x="92065" y="9287"/>
                  </a:lnTo>
                  <a:cubicBezTo>
                    <a:pt x="98844" y="13573"/>
                    <a:pt x="104695" y="19176"/>
                    <a:pt x="109272" y="25762"/>
                  </a:cubicBezTo>
                </a:path>
              </a:pathLst>
            </a:custGeom>
            <a:noFill/>
            <a:ln w="9525" cap="flat" cmpd="sng">
              <a:solidFill>
                <a:srgbClr val="F694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0" name="Shape 820"/>
          <p:cNvCxnSpPr/>
          <p:nvPr/>
        </p:nvCxnSpPr>
        <p:spPr>
          <a:xfrm>
            <a:off x="485777" y="980728"/>
            <a:ext cx="8262687" cy="0"/>
          </a:xfrm>
          <a:prstGeom prst="straightConnector1">
            <a:avLst/>
          </a:prstGeom>
          <a:noFill/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21" name="Shape 821"/>
          <p:cNvSpPr txBox="1"/>
          <p:nvPr/>
        </p:nvSpPr>
        <p:spPr>
          <a:xfrm>
            <a:off x="520348" y="116631"/>
            <a:ext cx="90202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Україно-американський проект міжнародної допомоги «Медіаграмотність і контент-аналіз»</a:t>
            </a:r>
            <a:endParaRPr sz="2200" b="1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2" name="Shape 82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294" y="1268760"/>
            <a:ext cx="5487542" cy="3658361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823" name="Shape 82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4088" y="1124744"/>
            <a:ext cx="3598368" cy="2398912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824" name="Shape 824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8116" y="3789040"/>
            <a:ext cx="4481495" cy="2987663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office\Desktop\Рисунок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488" y="979488"/>
            <a:ext cx="8707437" cy="489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office\Desktop\Рисунок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2581" cy="653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5" name="Shape 835"/>
          <p:cNvSpPr/>
          <p:nvPr/>
        </p:nvSpPr>
        <p:spPr>
          <a:xfrm>
            <a:off x="2451652" y="2612813"/>
            <a:ext cx="4465983" cy="2254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Corsiva"/>
                <a:ea typeface="Corsiva"/>
                <a:cs typeface="Corsiva"/>
                <a:sym typeface="Corsiva"/>
              </a:rPr>
              <a:t>Миру всім нам, впевненості! 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Corsiva"/>
                <a:ea typeface="Corsiva"/>
                <a:cs typeface="Corsiva"/>
                <a:sym typeface="Corsiva"/>
              </a:rPr>
              <a:t>Разом будуватимемо європейське суспільство, суспільство освіченого загалу, високої культури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Corsiva"/>
                <a:ea typeface="Corsiva"/>
                <a:cs typeface="Corsiva"/>
                <a:sym typeface="Corsiva"/>
              </a:rPr>
              <a:t>і рівних можливостей</a:t>
            </a:r>
            <a:endParaRPr lang="uk-UA" sz="2400" b="1" dirty="0">
              <a:solidFill>
                <a:schemeClr val="accent3">
                  <a:lumMod val="50000"/>
                </a:schemeClr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/>
        </p:nvSpPr>
        <p:spPr>
          <a:xfrm>
            <a:off x="323528" y="908720"/>
            <a:ext cx="8352928" cy="5632311"/>
          </a:xfrm>
          <a:prstGeom prst="rect">
            <a:avLst/>
          </a:prstGeom>
          <a:solidFill>
            <a:schemeClr val="lt1">
              <a:alpha val="5882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«Учитель»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«Дошкільна освіта»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«Обдаровані діти»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«Шкільний автобус»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«Інформаційні та комунікаційні технології в навчальних закладах району»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«Модернізація матеріально-технічної бази навчальних закладів»</a:t>
            </a:r>
            <a:endParaRPr/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«Організація харчування в ЗНЗ та дошкільних підрозділах НВК»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323528" y="116632"/>
            <a:ext cx="43924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РАЙОННІ ПРОГРАМИ</a:t>
            </a:r>
            <a:endParaRPr sz="28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0" name="Shape 180"/>
          <p:cNvCxnSpPr/>
          <p:nvPr/>
        </p:nvCxnSpPr>
        <p:spPr>
          <a:xfrm>
            <a:off x="197745" y="620688"/>
            <a:ext cx="8262687" cy="0"/>
          </a:xfrm>
          <a:prstGeom prst="straightConnector1">
            <a:avLst/>
          </a:prstGeom>
          <a:noFill/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81" name="Shape 181" descr="Картинки по запросу папки с бумагами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6989" y="764704"/>
            <a:ext cx="2602260" cy="2301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Shape 186" descr="D:\Презентации\ХАНО апрель 2018\Донецька ЗОШ №1\Вікна-двері\IMG_4784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4" y="1566330"/>
            <a:ext cx="6768751" cy="50768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7" name="Shape 187"/>
          <p:cNvCxnSpPr/>
          <p:nvPr/>
        </p:nvCxnSpPr>
        <p:spPr>
          <a:xfrm>
            <a:off x="125737" y="836712"/>
            <a:ext cx="8262687" cy="0"/>
          </a:xfrm>
          <a:prstGeom prst="straightConnector1">
            <a:avLst/>
          </a:prstGeom>
          <a:noFill/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8" name="Shape 188"/>
          <p:cNvSpPr txBox="1"/>
          <p:nvPr/>
        </p:nvSpPr>
        <p:spPr>
          <a:xfrm>
            <a:off x="125737" y="6413266"/>
            <a:ext cx="6678511" cy="400110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Донецька ЗОШ І-ІІІ ступенів №1</a:t>
            </a:r>
            <a:endParaRPr sz="20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Shape 189" descr="D:\Презентации\ХАНО апрель 2018\Донецька ЗОШ №1\Вікна-двері\IMG_4819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9131" y="1566330"/>
            <a:ext cx="3713138" cy="278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/>
          <p:nvPr/>
        </p:nvSpPr>
        <p:spPr>
          <a:xfrm>
            <a:off x="125737" y="87315"/>
            <a:ext cx="869072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Міжнародний проект «Сприяння соціальної згуртованості та інтеграції внутрішньо переміщених осіб на Сході України»</a:t>
            </a:r>
            <a:endParaRPr sz="2000" b="1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Shape 191"/>
          <p:cNvSpPr txBox="1"/>
          <p:nvPr/>
        </p:nvSpPr>
        <p:spPr>
          <a:xfrm>
            <a:off x="125736" y="973676"/>
            <a:ext cx="86907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ЗАМІНА ВІКОН НА ПЛАСТИКОВІ ЕНЕРГОЗБЕРІГАЮЧІ </a:t>
            </a:r>
            <a:endParaRPr sz="20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1249</Words>
  <Application>Microsoft Office PowerPoint</Application>
  <PresentationFormat>Экран (4:3)</PresentationFormat>
  <Paragraphs>207</Paragraphs>
  <Slides>72</Slides>
  <Notes>72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72</vt:i4>
      </vt:variant>
    </vt:vector>
  </HeadingPairs>
  <TitlesOfParts>
    <vt:vector size="7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office</dc:creator>
  <cp:lastModifiedBy>office</cp:lastModifiedBy>
  <cp:revision>4</cp:revision>
  <dcterms:modified xsi:type="dcterms:W3CDTF">2018-04-25T14:43:25Z</dcterms:modified>
</cp:coreProperties>
</file>