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272" r:id="rId3"/>
    <p:sldId id="315" r:id="rId4"/>
    <p:sldId id="316" r:id="rId5"/>
    <p:sldId id="317" r:id="rId6"/>
    <p:sldId id="320" r:id="rId7"/>
    <p:sldId id="321" r:id="rId8"/>
    <p:sldId id="297" r:id="rId9"/>
    <p:sldId id="323" r:id="rId10"/>
    <p:sldId id="295" r:id="rId11"/>
    <p:sldId id="298" r:id="rId12"/>
    <p:sldId id="301" r:id="rId13"/>
    <p:sldId id="326" r:id="rId14"/>
    <p:sldId id="303" r:id="rId15"/>
    <p:sldId id="327" r:id="rId16"/>
    <p:sldId id="305" r:id="rId17"/>
    <p:sldId id="306" r:id="rId18"/>
    <p:sldId id="330" r:id="rId19"/>
    <p:sldId id="308" r:id="rId20"/>
    <p:sldId id="329" r:id="rId21"/>
    <p:sldId id="311" r:id="rId22"/>
    <p:sldId id="312" r:id="rId23"/>
    <p:sldId id="313" r:id="rId24"/>
    <p:sldId id="331" r:id="rId25"/>
    <p:sldId id="332" r:id="rId26"/>
    <p:sldId id="333" r:id="rId27"/>
    <p:sldId id="334" r:id="rId28"/>
    <p:sldId id="335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Ира" initials="И" lastIdx="1" clrIdx="0">
    <p:extLst>
      <p:ext uri="{19B8F6BF-5375-455C-9EA6-DF929625EA0E}">
        <p15:presenceInfo xmlns="" xmlns:p15="http://schemas.microsoft.com/office/powerpoint/2012/main" userId="Ир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7" d="100"/>
          <a:sy n="57" d="100"/>
        </p:scale>
        <p:origin x="-998" y="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0477A1-6C87-471D-9997-F85DD3BD5D57}" type="datetimeFigureOut">
              <a:rPr lang="ru-RU" smtClean="0"/>
              <a:pPr/>
              <a:t>25.04.2018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ADE444-605E-4625-A74E-102A84C166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710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25.04.2018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25.04.2018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25.04.2018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5"/>
          <p:cNvSpPr>
            <a:spLocks noGrp="1" noChangeArrowheads="1"/>
          </p:cNvSpPr>
          <p:nvPr>
            <p:ph type="ctrTitle"/>
          </p:nvPr>
        </p:nvSpPr>
        <p:spPr bwMode="auto">
          <a:xfrm>
            <a:off x="457200" y="623037"/>
            <a:ext cx="8458200" cy="307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Про виконання статті 30 Закону України «Про освіту» та ефективності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обміну інформацією електронними засобами зв’язку</a:t>
            </a:r>
            <a:endParaRPr kumimoji="0" lang="ru-RU" sz="36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5900" algn="l"/>
                <a:tab pos="293688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03848" y="4437112"/>
            <a:ext cx="5544616" cy="2088232"/>
          </a:xfrm>
        </p:spPr>
        <p:txBody>
          <a:bodyPr>
            <a:normAutofit/>
          </a:bodyPr>
          <a:lstStyle/>
          <a:p>
            <a:r>
              <a:rPr lang="uk-UA" b="1" dirty="0" err="1"/>
              <a:t>Счастна</a:t>
            </a:r>
            <a:r>
              <a:rPr lang="uk-UA" b="1" dirty="0"/>
              <a:t> І.О.</a:t>
            </a:r>
          </a:p>
          <a:p>
            <a:r>
              <a:rPr lang="uk-UA" dirty="0"/>
              <a:t>Головний спеціаліст відділу дошкільної, загальної середньої, </a:t>
            </a:r>
            <a:r>
              <a:rPr lang="uk-UA" dirty="0" err="1"/>
              <a:t>корекційної</a:t>
            </a:r>
            <a:r>
              <a:rPr lang="uk-UA" dirty="0"/>
              <a:t> та позашкільної освіти</a:t>
            </a:r>
            <a:endParaRPr lang="ru-RU"/>
          </a:p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440160"/>
          </a:xfrm>
        </p:spPr>
        <p:txBody>
          <a:bodyPr>
            <a:noAutofit/>
          </a:bodyPr>
          <a:lstStyle/>
          <a:p>
            <a:pPr algn="ctr"/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К З «Харківська спеціальна загальноосвітня школа-інтернат І-ІІІ ступенів №12»</a:t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Харківської обласної ради 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6256" y="2249488"/>
            <a:ext cx="7691487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152128"/>
          </a:xfrm>
        </p:spPr>
        <p:txBody>
          <a:bodyPr>
            <a:normAutofit/>
          </a:bodyPr>
          <a:lstStyle/>
          <a:p>
            <a:pPr algn="just"/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КЗ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«Харківський спеціальний навчально-виховний комплекс № 7» Харківської обласної ради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822606"/>
            <a:ext cx="8362950" cy="4701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1152128"/>
          </a:xfrm>
        </p:spPr>
        <p:txBody>
          <a:bodyPr>
            <a:normAutofit/>
          </a:bodyPr>
          <a:lstStyle/>
          <a:p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КЗ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«Харківський спеціальний навчально-виховний комплекс №8» Харківської обласної ради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878407"/>
            <a:ext cx="8291512" cy="4661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52128"/>
          </a:xfrm>
        </p:spPr>
        <p:txBody>
          <a:bodyPr>
            <a:normAutofit/>
          </a:bodyPr>
          <a:lstStyle/>
          <a:p>
            <a:pPr algn="ctr"/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КЗ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«Спеціальний навчально-виховний комплекс І-ІІ ступенів № 2» Харківської обласної ради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00808"/>
            <a:ext cx="8640960" cy="4873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864096"/>
          </a:xfrm>
        </p:spPr>
        <p:txBody>
          <a:bodyPr>
            <a:normAutofit/>
          </a:bodyPr>
          <a:lstStyle/>
          <a:p>
            <a:pPr algn="ctr"/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КЗ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«Харківська спеціальна загальноосвітня школа-інтернат № 3» Харківської обласної ради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822606"/>
            <a:ext cx="8362950" cy="4701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936104"/>
          </a:xfrm>
        </p:spPr>
        <p:txBody>
          <a:bodyPr>
            <a:normAutofit/>
          </a:bodyPr>
          <a:lstStyle/>
          <a:p>
            <a:pPr algn="ctr"/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КЗ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Балаклійська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спеціальна школа – інтернат І-ІІ ступенів Харківської обласної ради»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786093"/>
            <a:ext cx="8362950" cy="4701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296144"/>
          </a:xfrm>
        </p:spPr>
        <p:txBody>
          <a:bodyPr>
            <a:normAutofit/>
          </a:bodyPr>
          <a:lstStyle/>
          <a:p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КЗ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«Спеціальна загальноосвітня школа-інтернат І-ІІ ступенів № 55 Харківської обласної ради»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802078"/>
            <a:ext cx="8435975" cy="4742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936104"/>
          </a:xfrm>
        </p:spPr>
        <p:txBody>
          <a:bodyPr>
            <a:normAutofit/>
          </a:bodyPr>
          <a:lstStyle/>
          <a:p>
            <a:pPr algn="ctr"/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КЗ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«Обласна спеціалізована школа-інтернат ІІ-ІІІ ступенів «Обдарованість» Харківської обласної ради»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755266"/>
            <a:ext cx="8218487" cy="4620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КЗ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«Харківська спеціалізована школа-інтернат «Ліцей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Правоохоронець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» Харківської обласної ради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709764"/>
            <a:ext cx="8507412" cy="4783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52128"/>
          </a:xfrm>
        </p:spPr>
        <p:txBody>
          <a:bodyPr>
            <a:normAutofit fontScale="90000"/>
          </a:bodyPr>
          <a:lstStyle/>
          <a:p>
            <a:r>
              <a:rPr lang="uk-UA" sz="3100" dirty="0" err="1" smtClean="0">
                <a:latin typeface="Times New Roman" pitchFamily="18" charset="0"/>
                <a:cs typeface="Times New Roman" pitchFamily="18" charset="0"/>
              </a:rPr>
              <a:t>КЗ</a:t>
            </a:r>
            <a:r>
              <a:rPr lang="uk-UA" sz="31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uk-UA" sz="3100" dirty="0" err="1" smtClean="0">
                <a:latin typeface="Times New Roman" pitchFamily="18" charset="0"/>
                <a:cs typeface="Times New Roman" pitchFamily="18" charset="0"/>
              </a:rPr>
              <a:t>Люботинська</a:t>
            </a:r>
            <a:r>
              <a:rPr lang="uk-UA" sz="3100" dirty="0" smtClean="0">
                <a:latin typeface="Times New Roman" pitchFamily="18" charset="0"/>
                <a:cs typeface="Times New Roman" pitchFamily="18" charset="0"/>
              </a:rPr>
              <a:t> спеціалізована школа-інтернат І-ІІІ ступенів </a:t>
            </a:r>
            <a:r>
              <a:rPr lang="uk-UA" sz="3100" dirty="0" err="1" smtClean="0">
                <a:latin typeface="Times New Roman" pitchFamily="18" charset="0"/>
                <a:cs typeface="Times New Roman" pitchFamily="18" charset="0"/>
              </a:rPr>
              <a:t>„Дивосвіт”</a:t>
            </a:r>
            <a:r>
              <a:rPr lang="uk-UA" sz="3100" dirty="0" smtClean="0">
                <a:latin typeface="Times New Roman" pitchFamily="18" charset="0"/>
                <a:cs typeface="Times New Roman" pitchFamily="18" charset="0"/>
              </a:rPr>
              <a:t>» Харківської обласної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ради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6256" y="2249488"/>
            <a:ext cx="7691487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224136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Закон України </a:t>
            </a:r>
            <a:r>
              <a:rPr lang="uk-UA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“Про</a:t>
            </a:r>
            <a:r>
              <a:rPr lang="uk-UA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освіту”</a:t>
            </a:r>
            <a:r>
              <a:rPr lang="uk-UA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Стаття 30. Прозорість та інформаційна </a:t>
            </a:r>
            <a:b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відкритість закладу освіти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968552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80000"/>
              </a:lnSpc>
            </a:pPr>
            <a:r>
              <a:rPr lang="uk-UA" sz="4400" dirty="0" smtClean="0"/>
              <a:t>статут закладу освіти;</a:t>
            </a:r>
          </a:p>
          <a:p>
            <a:pPr>
              <a:lnSpc>
                <a:spcPct val="80000"/>
              </a:lnSpc>
            </a:pPr>
            <a:r>
              <a:rPr lang="uk-UA" sz="4400" dirty="0" smtClean="0"/>
              <a:t>структура та органи управління закладу освіти;</a:t>
            </a:r>
          </a:p>
          <a:p>
            <a:pPr>
              <a:lnSpc>
                <a:spcPct val="80000"/>
              </a:lnSpc>
            </a:pPr>
            <a:r>
              <a:rPr lang="uk-UA" sz="4400" dirty="0" smtClean="0"/>
              <a:t>кадровий склад закладу освіти згідно з ліцензійними умовами;</a:t>
            </a:r>
          </a:p>
          <a:p>
            <a:pPr>
              <a:lnSpc>
                <a:spcPct val="80000"/>
              </a:lnSpc>
            </a:pPr>
            <a:r>
              <a:rPr lang="uk-UA" sz="4400" dirty="0" smtClean="0"/>
              <a:t>освітні програми, що реалізуються в закладі освіти, та перелік освітніх компонентів, що передбачені відповідною освітньою програмою;</a:t>
            </a:r>
          </a:p>
          <a:p>
            <a:pPr>
              <a:lnSpc>
                <a:spcPct val="80000"/>
              </a:lnSpc>
            </a:pPr>
            <a:r>
              <a:rPr lang="uk-UA" sz="4400" dirty="0" smtClean="0"/>
              <a:t>мова (мови) освітнього процесу;</a:t>
            </a:r>
          </a:p>
          <a:p>
            <a:pPr>
              <a:lnSpc>
                <a:spcPct val="80000"/>
              </a:lnSpc>
            </a:pPr>
            <a:r>
              <a:rPr lang="uk-UA" sz="4400" dirty="0" smtClean="0"/>
              <a:t>наявність вакантних посад;</a:t>
            </a:r>
          </a:p>
          <a:p>
            <a:pPr>
              <a:lnSpc>
                <a:spcPct val="80000"/>
              </a:lnSpc>
            </a:pPr>
            <a:r>
              <a:rPr lang="uk-UA" sz="4400" dirty="0" smtClean="0"/>
              <a:t>напрями наукової та/або мистецької діяльності (для закладів вищої освіти);</a:t>
            </a:r>
          </a:p>
          <a:p>
            <a:pPr>
              <a:lnSpc>
                <a:spcPct val="80000"/>
              </a:lnSpc>
            </a:pPr>
            <a:r>
              <a:rPr lang="uk-UA" sz="4400" dirty="0" smtClean="0"/>
              <a:t>наявність гуртожитків та вільних місць у них, розмір плати за проживання;</a:t>
            </a:r>
          </a:p>
          <a:p>
            <a:pPr>
              <a:lnSpc>
                <a:spcPct val="80000"/>
              </a:lnSpc>
            </a:pPr>
            <a:r>
              <a:rPr lang="uk-UA" sz="4400" dirty="0" smtClean="0"/>
              <a:t>результати моніторингу якості освіти;</a:t>
            </a:r>
          </a:p>
          <a:p>
            <a:pPr>
              <a:lnSpc>
                <a:spcPct val="80000"/>
              </a:lnSpc>
            </a:pPr>
            <a:r>
              <a:rPr lang="uk-UA" sz="4400" dirty="0" smtClean="0"/>
              <a:t>річний звіт про діяльність закладу освіти;</a:t>
            </a:r>
          </a:p>
          <a:p>
            <a:pPr>
              <a:lnSpc>
                <a:spcPct val="80000"/>
              </a:lnSpc>
            </a:pPr>
            <a:r>
              <a:rPr lang="uk-UA" sz="4400" dirty="0" smtClean="0"/>
              <a:t>правила прийому до закладу освіти;</a:t>
            </a:r>
          </a:p>
          <a:p>
            <a:pPr>
              <a:lnSpc>
                <a:spcPct val="80000"/>
              </a:lnSpc>
            </a:pPr>
            <a:r>
              <a:rPr lang="uk-UA" sz="4400" dirty="0" smtClean="0"/>
              <a:t>умови доступності закладу освіти для навчання осіб з особливими освітніми потребами;</a:t>
            </a:r>
          </a:p>
          <a:p>
            <a:pPr>
              <a:lnSpc>
                <a:spcPct val="80000"/>
              </a:lnSpc>
            </a:pPr>
            <a:r>
              <a:rPr lang="uk-UA" sz="4400" dirty="0" smtClean="0"/>
              <a:t>кошторис та фінансовий звіт про надходження та використання всіх отриманих коштів;</a:t>
            </a:r>
          </a:p>
          <a:p>
            <a:pPr>
              <a:lnSpc>
                <a:spcPct val="80000"/>
              </a:lnSpc>
            </a:pPr>
            <a:r>
              <a:rPr lang="uk-UA" sz="4400" dirty="0" smtClean="0"/>
              <a:t>інша інформація, що оприлюднюється за рішенням закладу освіти або на вимогу законодавства.</a:t>
            </a:r>
            <a:endParaRPr lang="ru-RU" sz="4400" dirty="0" smtClean="0"/>
          </a:p>
          <a:p>
            <a:endParaRPr lang="uk-UA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080120"/>
          </a:xfrm>
        </p:spPr>
        <p:txBody>
          <a:bodyPr>
            <a:normAutofit/>
          </a:bodyPr>
          <a:lstStyle/>
          <a:p>
            <a:pPr algn="ctr"/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КЗ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Кочетоцька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загальноосвітня санаторна школа-інтернат І–ІІІ ступенів» Харківської обласної ради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858324"/>
            <a:ext cx="8362950" cy="4701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80120"/>
          </a:xfrm>
        </p:spPr>
        <p:txBody>
          <a:bodyPr>
            <a:normAutofit/>
          </a:bodyPr>
          <a:lstStyle/>
          <a:p>
            <a:pPr algn="ctr"/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КЗ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Нововодолазький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санаторний навчально-виховний комплекс» Харківської обласної ради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750374"/>
            <a:ext cx="8362950" cy="4701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936104"/>
          </a:xfrm>
        </p:spPr>
        <p:txBody>
          <a:bodyPr>
            <a:normAutofit/>
          </a:bodyPr>
          <a:lstStyle/>
          <a:p>
            <a:pPr algn="ctr"/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КЗ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«Богодухівський спеціальний навчально-виховний комплекс» Харківської обласної ради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806176"/>
            <a:ext cx="8291512" cy="4661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КЗ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«Зеленогайський спеціальний загальноосвітній навчально-виховний комплекс (дошкільний навчальний заклад - школа-інтернат І-ІІ ступенів)» Харківської обласної ради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732" y="2060848"/>
            <a:ext cx="8027011" cy="451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08112"/>
          </a:xfrm>
        </p:spPr>
        <p:txBody>
          <a:bodyPr>
            <a:normAutofit/>
          </a:bodyPr>
          <a:lstStyle/>
          <a:p>
            <a:pPr algn="ctr"/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КЗ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«Куп’янський спеціальний навчально-виховний комплекс» Харківської обласної ради»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806176"/>
            <a:ext cx="8291512" cy="4661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08112"/>
          </a:xfrm>
        </p:spPr>
        <p:txBody>
          <a:bodyPr>
            <a:normAutofit/>
          </a:bodyPr>
          <a:lstStyle/>
          <a:p>
            <a:pPr algn="ctr"/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КЗ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Сахновщинський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навчально-реабілітаційний центр» Харківської обласної ради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790985"/>
            <a:ext cx="8218487" cy="4620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008112"/>
          </a:xfrm>
        </p:spPr>
        <p:txBody>
          <a:bodyPr>
            <a:normAutofit/>
          </a:bodyPr>
          <a:lstStyle/>
          <a:p>
            <a:pPr algn="ctr"/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КЗ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«Ліцей з посиленою військово-фізичною підготовкою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Патріот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» Харківської обласної ради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846786"/>
            <a:ext cx="8147050" cy="4580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936104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Каталог електронним обміном інформацією з закладами освіти інтернатного типу 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95536" y="1700807"/>
          <a:ext cx="8352928" cy="49979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2"/>
                <a:gridCol w="3312368"/>
                <a:gridCol w="4032448"/>
              </a:tblGrid>
              <a:tr h="432049">
                <a:tc>
                  <a:txBody>
                    <a:bodyPr/>
                    <a:lstStyle/>
                    <a:p>
                      <a:pPr algn="ctr"/>
                      <a:r>
                        <a:rPr kumimoji="0" lang="uk-UA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№ з/п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uk-UA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Назва каталогу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uk-UA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Розділи каталогу</a:t>
                      </a:r>
                      <a:endParaRPr lang="ru-RU" dirty="0"/>
                    </a:p>
                  </a:txBody>
                  <a:tcPr/>
                </a:tc>
              </a:tr>
              <a:tr h="792088">
                <a:tc>
                  <a:txBody>
                    <a:bodyPr/>
                    <a:lstStyle/>
                    <a:p>
                      <a:r>
                        <a:rPr lang="uk-UA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uk-UA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Нормативно-правові документи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uk-UA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Укази Президента України, Розпорядження КМУ Розпорядження, доручення ХОДА, Накази, листи МОНУ</a:t>
                      </a:r>
                      <a:endParaRPr lang="ru-RU" sz="1600" dirty="0"/>
                    </a:p>
                  </a:txBody>
                  <a:tcPr/>
                </a:tc>
              </a:tr>
              <a:tr h="792088">
                <a:tc>
                  <a:txBody>
                    <a:bodyPr/>
                    <a:lstStyle/>
                    <a:p>
                      <a:r>
                        <a:rPr lang="uk-UA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/>
                          <a:ea typeface="Calibri"/>
                          <a:cs typeface="Times New Roman"/>
                        </a:rPr>
                        <a:t>Накази (з кадрових питань), листи, телефонограми, інформаційні запити Департаменту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kumimoji="0" lang="uk-UA" sz="16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Листи ДНО. Телефонограми. Інформаційні запити. Інші повідомлення. Накази (з кадрових питань) </a:t>
                      </a:r>
                      <a:r>
                        <a:rPr kumimoji="0" lang="uk-UA" sz="1600" i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(кадри</a:t>
                      </a:r>
                      <a:r>
                        <a:rPr kumimoji="0" lang="uk-UA" sz="16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 Дошкільна освіта </a:t>
                      </a:r>
                      <a:r>
                        <a:rPr kumimoji="0" lang="uk-UA" sz="1600" i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(Руднєва С.М.)</a:t>
                      </a:r>
                      <a:endParaRPr lang="ru-RU" sz="1600" dirty="0"/>
                    </a:p>
                  </a:txBody>
                  <a:tcPr/>
                </a:tc>
              </a:tr>
              <a:tr h="792088">
                <a:tc>
                  <a:txBody>
                    <a:bodyPr/>
                    <a:lstStyle/>
                    <a:p>
                      <a:r>
                        <a:rPr lang="uk-UA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Листи, телефонограми, інформаційні запити </a:t>
                      </a:r>
                      <a:r>
                        <a:rPr lang="uk-UA" sz="16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управління ресурсного забезпечення </a:t>
                      </a:r>
                      <a:r>
                        <a:rPr lang="uk-UA" sz="160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Департаменту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kumimoji="0" lang="uk-UA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Листи ДНО. Телефонограми. Інформаційні запити. Інші повідомлення</a:t>
                      </a:r>
                      <a:endParaRPr lang="ru-RU" sz="1600" dirty="0"/>
                    </a:p>
                  </a:txBody>
                  <a:tcPr/>
                </a:tc>
              </a:tr>
              <a:tr h="792088">
                <a:tc>
                  <a:txBody>
                    <a:bodyPr/>
                    <a:lstStyle/>
                    <a:p>
                      <a:r>
                        <a:rPr lang="uk-UA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Наради та семінари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kumimoji="0" lang="uk-UA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Наради директорів. Наради заступників директора. Семінари директорів, заступників директора.</a:t>
                      </a:r>
                      <a:r>
                        <a:rPr kumimoji="0" lang="uk-UA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Наради (семінари) для головних бухгалтерів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936104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Каталог електронним обміном інформацією з закладами освіти інтернатного типу (звіти від закладів) 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39552" y="1556792"/>
          <a:ext cx="8280920" cy="51764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1656"/>
                <a:gridCol w="7219264"/>
              </a:tblGrid>
              <a:tr h="342582">
                <a:tc>
                  <a:txBody>
                    <a:bodyPr/>
                    <a:lstStyle/>
                    <a:p>
                      <a:pPr algn="ctr"/>
                      <a:r>
                        <a:rPr kumimoji="0" lang="uk-UA" sz="18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№ з/п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uk-UA" sz="18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Назва каталогу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56616"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uk-UA" sz="2000" b="1" kern="12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Фінансово-господарська діяльність</a:t>
                      </a:r>
                    </a:p>
                    <a:p>
                      <a:pPr algn="just"/>
                      <a:endParaRPr lang="ru-RU" sz="20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30269"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uk-UA" sz="2000" b="1" kern="12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Дошкільна освіта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30269"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uk-UA" sz="20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Щоквартальні звіти згідно з планом роботи Департаменту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30269"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uk-UA" sz="20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Щомісячні звіти згідно з планом роботи Департаменту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97554"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uk-UA" sz="20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Оперативна інформація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06200"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uk-UA" sz="20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Звітна інформація про виконання контрольних документів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02785"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Звіти </a:t>
                      </a:r>
                      <a:r>
                        <a:rPr lang="uk-UA" sz="2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 кадрових питань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4096"/>
          </a:xfrm>
        </p:spPr>
        <p:txBody>
          <a:bodyPr>
            <a:normAutofit/>
          </a:bodyPr>
          <a:lstStyle/>
          <a:p>
            <a:pPr algn="ctr"/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КЗ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«Харківська загальноосвітня санаторна школа-інтернат I–III ступенів № 9» Харківської обласної ради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87861"/>
            <a:ext cx="8229600" cy="462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80120"/>
          </a:xfrm>
        </p:spPr>
        <p:txBody>
          <a:bodyPr>
            <a:normAutofit/>
          </a:bodyPr>
          <a:lstStyle/>
          <a:p>
            <a:pPr algn="ctr"/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КЗ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«Харківський санаторний навчально-виховний комплекс № 13» Харківської обласної ради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895811"/>
            <a:ext cx="8229600" cy="462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008112"/>
          </a:xfrm>
        </p:spPr>
        <p:txBody>
          <a:bodyPr>
            <a:normAutofit/>
          </a:bodyPr>
          <a:lstStyle/>
          <a:p>
            <a:pPr algn="ctr"/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КЗ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«Харківський санаторний навчально-виховний комплекс № 1» Харківської обласної ради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765565"/>
            <a:ext cx="8435975" cy="4742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296144"/>
          </a:xfrm>
        </p:spPr>
        <p:txBody>
          <a:bodyPr>
            <a:normAutofit/>
          </a:bodyPr>
          <a:lstStyle/>
          <a:p>
            <a:pPr algn="ctr"/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КЗ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«Харківська загальноосвітня санаторна школа-інтернат I–II ступенів № 11» Харківської обласної ради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6256" y="1844824"/>
            <a:ext cx="7691487" cy="4729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080120"/>
          </a:xfrm>
        </p:spPr>
        <p:txBody>
          <a:bodyPr>
            <a:normAutofit/>
          </a:bodyPr>
          <a:lstStyle/>
          <a:p>
            <a:pPr algn="ctr"/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КЗ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«Харківський спеціальний навчально-виховний комплекс» Харківської обласної ради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6256" y="1916832"/>
            <a:ext cx="7691487" cy="4657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80120"/>
          </a:xfrm>
        </p:spPr>
        <p:txBody>
          <a:bodyPr>
            <a:noAutofit/>
          </a:bodyPr>
          <a:lstStyle/>
          <a:p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КЗ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«Харківська спеціальна загальноосвітня школа-інтернат І-ІІІ ступенів № 6» Харківської обласної ради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578" y="1916832"/>
            <a:ext cx="8613886" cy="4657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152128"/>
          </a:xfrm>
        </p:spPr>
        <p:txBody>
          <a:bodyPr>
            <a:normAutofit/>
          </a:bodyPr>
          <a:lstStyle/>
          <a:p>
            <a:pPr algn="ctr"/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КЗ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«Харківський спеціальний навчально-виховний комплекс ім. В.Г. Короленка» Харківської обласної ради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6256" y="2249488"/>
            <a:ext cx="7691487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3526</TotalTime>
  <Words>646</Words>
  <Application>Microsoft Office PowerPoint</Application>
  <PresentationFormat>Экран (4:3)</PresentationFormat>
  <Paragraphs>75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Городская</vt:lpstr>
      <vt:lpstr>Про виконання статті 30 Закону України «Про освіту» та ефективності обміну інформацією електронними засобами зв’язку </vt:lpstr>
      <vt:lpstr>Закон України “Про освіту” Стаття 30. Прозорість та інформаційна  відкритість закладу освіти</vt:lpstr>
      <vt:lpstr>КЗ «Харківська загальноосвітня санаторна школа-інтернат I–III ступенів № 9» Харківської обласної ради</vt:lpstr>
      <vt:lpstr>КЗ «Харківський санаторний навчально-виховний комплекс № 13» Харківської обласної ради</vt:lpstr>
      <vt:lpstr>КЗ «Харківський санаторний навчально-виховний комплекс № 1» Харківської обласної ради</vt:lpstr>
      <vt:lpstr>КЗ «Харківська загальноосвітня санаторна школа-інтернат I–II ступенів № 11» Харківської обласної ради</vt:lpstr>
      <vt:lpstr>КЗ «Харківський спеціальний навчально-виховний комплекс» Харківської обласної ради</vt:lpstr>
      <vt:lpstr>КЗ «Харківська спеціальна загальноосвітня школа-інтернат І-ІІІ ступенів № 6» Харківської обласної ради</vt:lpstr>
      <vt:lpstr>КЗ «Харківський спеціальний навчально-виховний комплекс ім. В.Г. Короленка» Харківської обласної ради</vt:lpstr>
      <vt:lpstr>К З «Харківська спеціальна загальноосвітня школа-інтернат І-ІІІ ступенів №12» Харківської обласної ради </vt:lpstr>
      <vt:lpstr>КЗ «Харківський спеціальний навчально-виховний комплекс № 7» Харківської обласної ради </vt:lpstr>
      <vt:lpstr>КЗ «Харківський спеціальний навчально-виховний комплекс №8» Харківської обласної ради </vt:lpstr>
      <vt:lpstr>КЗ «Спеціальний навчально-виховний комплекс І-ІІ ступенів № 2» Харківської обласної ради</vt:lpstr>
      <vt:lpstr>КЗ «Харківська спеціальна загальноосвітня школа-інтернат № 3» Харківської обласної ради</vt:lpstr>
      <vt:lpstr>КЗ «Балаклійська спеціальна школа – інтернат І-ІІ ступенів Харківської обласної ради»</vt:lpstr>
      <vt:lpstr>КЗ «Спеціальна загальноосвітня школа-інтернат І-ІІ ступенів № 55 Харківської обласної ради»</vt:lpstr>
      <vt:lpstr>КЗ «Обласна спеціалізована школа-інтернат ІІ-ІІІ ступенів «Обдарованість» Харківської обласної ради»</vt:lpstr>
      <vt:lpstr>КЗ «Харківська спеціалізована школа-інтернат «Ліцей “Правоохоронець”» Харківської обласної ради</vt:lpstr>
      <vt:lpstr>КЗ «Люботинська спеціалізована школа-інтернат І-ІІІ ступенів „Дивосвіт”» Харківської обласної ради</vt:lpstr>
      <vt:lpstr>КЗ «Кочетоцька загальноосвітня санаторна школа-інтернат І–ІІІ ступенів» Харківської обласної ради</vt:lpstr>
      <vt:lpstr>КЗ «Нововодолазький санаторний навчально-виховний комплекс» Харківської обласної ради</vt:lpstr>
      <vt:lpstr>КЗ «Богодухівський спеціальний навчально-виховний комплекс» Харківської обласної ради</vt:lpstr>
      <vt:lpstr>КЗ «Зеленогайський спеціальний загальноосвітній навчально-виховний комплекс (дошкільний навчальний заклад - школа-інтернат І-ІІ ступенів)» Харківської обласної ради</vt:lpstr>
      <vt:lpstr>КЗ «Куп’янський спеціальний навчально-виховний комплекс» Харківської обласної ради»</vt:lpstr>
      <vt:lpstr>КЗ «Сахновщинський навчально-реабілітаційний центр» Харківської обласної ради</vt:lpstr>
      <vt:lpstr>КЗ «Ліцей з посиленою військово-фізичною підготовкою “Патріот”» Харківської обласної ради</vt:lpstr>
      <vt:lpstr>Каталог електронним обміном інформацією з закладами освіти інтернатного типу </vt:lpstr>
      <vt:lpstr>Каталог електронним обміном інформацією з закладами освіти інтернатного типу (звіти від закладів)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 підсумки працевлаштування випускників навчальних закладів інтернатного типу обласного підпорядкування.</dc:title>
  <dc:creator>Irina</dc:creator>
  <cp:lastModifiedBy>Медиа</cp:lastModifiedBy>
  <cp:revision>307</cp:revision>
  <dcterms:created xsi:type="dcterms:W3CDTF">2016-11-21T11:49:04Z</dcterms:created>
  <dcterms:modified xsi:type="dcterms:W3CDTF">2018-04-25T06:55:53Z</dcterms:modified>
</cp:coreProperties>
</file>