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notesMasterIdLst>
    <p:notesMasterId r:id="rId48"/>
  </p:notesMasterIdLst>
  <p:handoutMasterIdLst>
    <p:handoutMasterId r:id="rId49"/>
  </p:handoutMasterIdLst>
  <p:sldIdLst>
    <p:sldId id="314" r:id="rId12"/>
    <p:sldId id="315" r:id="rId13"/>
    <p:sldId id="316" r:id="rId14"/>
    <p:sldId id="317" r:id="rId15"/>
    <p:sldId id="318" r:id="rId16"/>
    <p:sldId id="319" r:id="rId17"/>
    <p:sldId id="321" r:id="rId18"/>
    <p:sldId id="322" r:id="rId19"/>
    <p:sldId id="323" r:id="rId20"/>
    <p:sldId id="325" r:id="rId21"/>
    <p:sldId id="326" r:id="rId22"/>
    <p:sldId id="324" r:id="rId23"/>
    <p:sldId id="327" r:id="rId24"/>
    <p:sldId id="328" r:id="rId25"/>
    <p:sldId id="329" r:id="rId26"/>
    <p:sldId id="330" r:id="rId27"/>
    <p:sldId id="331" r:id="rId28"/>
    <p:sldId id="332" r:id="rId29"/>
    <p:sldId id="256" r:id="rId30"/>
    <p:sldId id="258" r:id="rId31"/>
    <p:sldId id="267" r:id="rId32"/>
    <p:sldId id="268" r:id="rId33"/>
    <p:sldId id="333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272" r:id="rId43"/>
    <p:sldId id="343" r:id="rId44"/>
    <p:sldId id="344" r:id="rId45"/>
    <p:sldId id="299" r:id="rId46"/>
    <p:sldId id="345" r:id="rId4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F66A1-D3DD-4EAB-ACDE-74BDB887D7B6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F435-87B9-4B67-B69C-5B15E33A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7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D185-40AA-411A-9B74-E890CAB99714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1CD45-A2FA-419E-8713-3394E142F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6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1CD45-A2FA-419E-8713-3394E142F7B6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82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1CD45-A2FA-419E-8713-3394E142F7B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1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1CD45-A2FA-419E-8713-3394E142F7B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2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2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3570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1663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6197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1261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0724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208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314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3726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8613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1176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27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936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32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9862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3313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1727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8453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32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29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935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9577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8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F81F0-5CC2-4C3F-BC78-F7EA176FD09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413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677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88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CDFAA-E64A-4BFA-8B88-17B438D1226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4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26A61-A577-4820-89ED-157178913B2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55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7BFBA-995A-4AA5-BE4A-4D17E8693B0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3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E3274-A880-49AD-AC8A-69A413AE385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43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54E26-0C20-4A9B-BB03-B29C6BD8853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25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4E4D-1E49-42DA-A7EA-965D7DB7A65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68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B4A6-55CC-43E8-94FE-71E4896FFE3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35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BC5A1-EA46-4F84-85A9-EA377AD7FD2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1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241C6-DD8D-4927-8628-E8A11192A1E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6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DF154-02DA-469C-9BA0-BDFF6B7B2BC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06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724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73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6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90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6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6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7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26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809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147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692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82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649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79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0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348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26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8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6711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58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774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115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098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869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8414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739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034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7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5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0991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775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903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957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034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808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44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3236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53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908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5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860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3980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2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514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736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817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312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490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364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709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3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53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373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642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974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664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522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149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819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3453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678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5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96844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79503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657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884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4505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811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8784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513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6338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994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5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820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9381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100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82094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441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024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136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9609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0325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4711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9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5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35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681B4-DCE0-4C6E-AE6F-DEDD3A6C8E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8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7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4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10CD-C7C1-467C-BB42-DA76CAFA6A1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F2D2E-3CC3-4FC3-8001-56D8F81D027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67240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Про </a:t>
            </a:r>
            <a:r>
              <a:rPr lang="ru-RU" sz="4800" b="1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оновлені</a:t>
            </a: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навчальні</a:t>
            </a: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програми</a:t>
            </a: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для </a:t>
            </a:r>
            <a:r>
              <a:rPr lang="ru-RU" sz="4800" b="1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учнів</a:t>
            </a: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10-х </a:t>
            </a:r>
            <a:r>
              <a:rPr lang="ru-RU" sz="4800" b="1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класів</a:t>
            </a:r>
            <a:r>
              <a:rPr lang="ru-RU" sz="4800" b="1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закладів</a:t>
            </a:r>
            <a:r>
              <a:rPr lang="ru-RU" sz="48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загальної</a:t>
            </a:r>
            <a:r>
              <a:rPr lang="ru-RU" sz="48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середньої</a:t>
            </a:r>
            <a:r>
              <a:rPr lang="ru-RU" sz="48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освіти</a:t>
            </a:r>
            <a:endParaRPr lang="ru-RU" sz="4800" b="1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4509120"/>
            <a:ext cx="5040560" cy="180020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Кротова І.В., завідувач Центру методичної та аналітичної роботи КВНЗ «Харківська академія неперервної освіти»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08525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7"/>
            <a:ext cx="7776864" cy="576064"/>
          </a:xfrm>
        </p:spPr>
        <p:txBody>
          <a:bodyPr>
            <a:noAutofit/>
          </a:bodyPr>
          <a:lstStyle/>
          <a:p>
            <a:r>
              <a:rPr lang="uk-UA" altLang="en-US" sz="3600" b="1" dirty="0">
                <a:solidFill>
                  <a:schemeClr val="tx2"/>
                </a:solidFill>
              </a:rPr>
              <a:t>Українська </a:t>
            </a:r>
            <a:r>
              <a:rPr lang="uk-UA" altLang="en-US" sz="3600" b="1" dirty="0" smtClean="0">
                <a:solidFill>
                  <a:schemeClr val="tx2"/>
                </a:solidFill>
              </a:rPr>
              <a:t>література</a:t>
            </a:r>
            <a:endParaRPr lang="ru-RU" altLang="en-US" sz="3600" b="1" dirty="0">
              <a:solidFill>
                <a:schemeClr val="tx2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785101" cy="52565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uk-UA" altLang="en-US" dirty="0" smtClean="0"/>
              <a:t>	1. Запропонована </a:t>
            </a:r>
            <a:r>
              <a:rPr lang="uk-UA" altLang="en-US" b="1" dirty="0"/>
              <a:t>кількість годин</a:t>
            </a:r>
            <a:r>
              <a:rPr lang="uk-UA" altLang="en-US" dirty="0"/>
              <a:t> на вивчення кожного розділу чи підрозділу </a:t>
            </a:r>
            <a:r>
              <a:rPr lang="uk-UA" altLang="en-US" b="1" dirty="0"/>
              <a:t>є орієнтовною</a:t>
            </a:r>
            <a:r>
              <a:rPr lang="uk-UA" altLang="en-US" dirty="0"/>
              <a:t>, учитель може її </a:t>
            </a:r>
            <a:r>
              <a:rPr lang="uk-UA" altLang="en-US" u="sng" dirty="0"/>
              <a:t>перерозподіляти</a:t>
            </a:r>
            <a:r>
              <a:rPr lang="uk-UA" altLang="en-US" dirty="0"/>
              <a:t> </a:t>
            </a:r>
            <a:r>
              <a:rPr lang="uk-UA" altLang="en-US" u="sng" dirty="0"/>
              <a:t>на власний розсуд</a:t>
            </a:r>
            <a:r>
              <a:rPr lang="uk-UA" altLang="en-US" dirty="0"/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uk-UA" altLang="en-US" b="1" dirty="0"/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uk-UA" altLang="en-US" b="1" dirty="0"/>
              <a:t>	</a:t>
            </a:r>
            <a:r>
              <a:rPr lang="uk-UA" altLang="en-US" b="1" dirty="0" smtClean="0"/>
              <a:t>	</a:t>
            </a:r>
            <a:r>
              <a:rPr lang="uk-UA" altLang="en-US" dirty="0" smtClean="0"/>
              <a:t>2.</a:t>
            </a:r>
            <a:r>
              <a:rPr lang="uk-UA" altLang="en-US" b="1" dirty="0" smtClean="0"/>
              <a:t> Резервний </a:t>
            </a:r>
            <a:r>
              <a:rPr lang="uk-UA" altLang="en-US" b="1" dirty="0"/>
              <a:t>час</a:t>
            </a:r>
            <a:r>
              <a:rPr lang="uk-UA" altLang="en-US" dirty="0"/>
              <a:t> учитель може використовувати довільно, зокрема для збільшення кількості годин на вивчення окремого твору, для уроків розвитку </a:t>
            </a:r>
            <a:r>
              <a:rPr lang="uk-UA" altLang="en-US" dirty="0" smtClean="0"/>
              <a:t>мовлення</a:t>
            </a:r>
            <a:r>
              <a:rPr lang="uk-UA" altLang="en-US" dirty="0"/>
              <a:t>, контрольного оцінювання, творчих та інших робіт (екскурсій, диспутів, семінарів тощо). </a:t>
            </a:r>
          </a:p>
        </p:txBody>
      </p:sp>
    </p:spTree>
    <p:extLst>
      <p:ext uri="{BB962C8B-B14F-4D97-AF65-F5344CB8AC3E}">
        <p14:creationId xmlns:p14="http://schemas.microsoft.com/office/powerpoint/2010/main" val="230267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062912" cy="863600"/>
          </a:xfrm>
        </p:spPr>
        <p:txBody>
          <a:bodyPr>
            <a:normAutofit/>
          </a:bodyPr>
          <a:lstStyle/>
          <a:p>
            <a:r>
              <a:rPr lang="uk-UA" altLang="en-US" sz="3600" b="1" dirty="0">
                <a:solidFill>
                  <a:schemeClr val="tx2"/>
                </a:solidFill>
              </a:rPr>
              <a:t>Українська </a:t>
            </a:r>
            <a:r>
              <a:rPr lang="uk-UA" altLang="en-US" sz="3600" b="1" dirty="0" smtClean="0">
                <a:solidFill>
                  <a:schemeClr val="tx2"/>
                </a:solidFill>
              </a:rPr>
              <a:t>література</a:t>
            </a:r>
            <a:endParaRPr lang="ru-RU" altLang="en-US" sz="3600" b="1" dirty="0">
              <a:solidFill>
                <a:schemeClr val="tx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uk-UA" altLang="en-US" sz="2600" b="1" u="sng" dirty="0"/>
              <a:t>Нові твори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 err="1"/>
              <a:t>О.Кобилянська</a:t>
            </a:r>
            <a:r>
              <a:rPr lang="uk-UA" altLang="en-US" sz="2600" dirty="0"/>
              <a:t>. «І</a:t>
            </a:r>
            <a:r>
              <a:rPr lang="en-US" altLang="en-US" sz="2600" dirty="0" err="1"/>
              <a:t>mpromtu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phantasie</a:t>
            </a:r>
            <a:r>
              <a:rPr lang="uk-UA" altLang="en-US" sz="2600" dirty="0"/>
              <a:t>» («Фантазія-експромт»), «</a:t>
            </a:r>
            <a:r>
              <a:rPr lang="en-US" altLang="en-US" sz="2600" dirty="0" err="1"/>
              <a:t>Valse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melancolique</a:t>
            </a:r>
            <a:r>
              <a:rPr lang="uk-UA" altLang="en-US" sz="2600" dirty="0"/>
              <a:t>»</a:t>
            </a:r>
            <a:r>
              <a:rPr lang="uk-UA" altLang="en-US" sz="2600" b="1" dirty="0"/>
              <a:t> </a:t>
            </a:r>
            <a:r>
              <a:rPr lang="uk-UA" altLang="en-US" sz="2600" dirty="0"/>
              <a:t>(«Меланхолійний вальс»).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/>
              <a:t> Леся Українка</a:t>
            </a:r>
            <a:r>
              <a:rPr lang="uk-UA" altLang="en-US" sz="2600" dirty="0"/>
              <a:t>. «Слово, чому ти не </a:t>
            </a:r>
            <a:r>
              <a:rPr lang="uk-UA" altLang="en-US" sz="2600" dirty="0" err="1"/>
              <a:t>твердая</a:t>
            </a:r>
            <a:r>
              <a:rPr lang="uk-UA" altLang="en-US" sz="2600" dirty="0"/>
              <a:t> криця…», «Мріє, не зрадь».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uk-UA" altLang="en-US" sz="2600" b="1" u="sng" dirty="0"/>
              <a:t>Твори, що виключені з програми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 err="1"/>
              <a:t>І.Франко</a:t>
            </a:r>
            <a:r>
              <a:rPr lang="uk-UA" altLang="en-US" sz="2600" b="1" dirty="0"/>
              <a:t> </a:t>
            </a:r>
            <a:r>
              <a:rPr lang="uk-UA" altLang="en-US" sz="2600" dirty="0"/>
              <a:t>«Декадент ».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 err="1"/>
              <a:t>О.Кобилянська</a:t>
            </a:r>
            <a:r>
              <a:rPr lang="uk-UA" altLang="en-US" sz="2600" b="1" dirty="0"/>
              <a:t> </a:t>
            </a:r>
            <a:r>
              <a:rPr lang="uk-UA" altLang="en-US" sz="2600" dirty="0"/>
              <a:t>«Земля ».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/>
              <a:t>Б. Грінченко</a:t>
            </a:r>
            <a:r>
              <a:rPr lang="uk-UA" altLang="en-US" sz="2600" dirty="0"/>
              <a:t> «Каторжна ».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/>
              <a:t>М. Старицький</a:t>
            </a:r>
            <a:r>
              <a:rPr lang="uk-UA" altLang="en-US" sz="2600" dirty="0"/>
              <a:t> «Облога Буші » 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/>
              <a:t>Леся Українка</a:t>
            </a:r>
            <a:r>
              <a:rPr lang="uk-UA" altLang="en-US" sz="2600" dirty="0"/>
              <a:t> «І все-таки до тебе думка лине... », «Хвиля», «Уста говорять: «Він навіки згинув!.. »</a:t>
            </a:r>
          </a:p>
          <a:p>
            <a:pPr marL="609600" indent="-609600">
              <a:lnSpc>
                <a:spcPct val="90000"/>
              </a:lnSpc>
            </a:pPr>
            <a:r>
              <a:rPr lang="uk-UA" altLang="en-US" sz="2600" b="1" dirty="0"/>
              <a:t>М. Вороний</a:t>
            </a:r>
            <a:r>
              <a:rPr lang="uk-UA" altLang="en-US" sz="2600" dirty="0"/>
              <a:t> «Іванові Франкові»</a:t>
            </a:r>
          </a:p>
        </p:txBody>
      </p:sp>
    </p:spTree>
    <p:extLst>
      <p:ext uri="{BB962C8B-B14F-4D97-AF65-F5344CB8AC3E}">
        <p14:creationId xmlns:p14="http://schemas.microsoft.com/office/powerpoint/2010/main" val="353035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2"/>
                </a:solidFill>
              </a:rPr>
              <a:t>Зарубіжна література</a:t>
            </a:r>
            <a:endParaRPr lang="uk-UA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Окрім закладів освіти з українською мовою навчання, предмет вивчатиметься також у закладах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освіти з навчанням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мовою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корінного народу, національної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меншини.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Введено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рубрику «Україна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світ», у якій  акцентується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українознавчий зміст предмета, необхідність засвоєння корисного «чужого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різних культур і народів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перетворення на «своє», власний духовний досвід.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Замінено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близько 30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% творів.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7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2"/>
                </a:solidFill>
              </a:rPr>
              <a:t>Російська мова та література</a:t>
            </a:r>
            <a:endParaRPr lang="uk-UA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Autofit/>
          </a:bodyPr>
          <a:lstStyle/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У закладах ЗСО з навчанням мовою корінного народу, національної меншини предмет 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«Мова і література корінного народу, національної меншини»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може вивчатися як інтегрований курс або як окремі предмети: </a:t>
            </a:r>
            <a:r>
              <a:rPr lang="uk-UA" sz="2600" b="1" i="1" dirty="0">
                <a:latin typeface="Times New Roman" pitchFamily="18" charset="0"/>
                <a:cs typeface="Times New Roman" pitchFamily="18" charset="0"/>
              </a:rPr>
              <a:t>«Мова корінного народу, національної меншини», «Література корінного народу, національної меншини»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Інтеграція здійснюється не механічним поєднанням двох предметів, а </a:t>
            </a:r>
            <a:r>
              <a:rPr lang="uk-UA" sz="2600" b="1" dirty="0">
                <a:latin typeface="Times New Roman" pitchFamily="18" charset="0"/>
                <a:cs typeface="Times New Roman" pitchFamily="18" charset="0"/>
              </a:rPr>
              <a:t>шляхом взаємодії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основою якого є формування спільних для філологічної галузі ключових </a:t>
            </a:r>
            <a:r>
              <a:rPr lang="uk-UA" sz="2600" dirty="0" err="1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, що дозволяє сформувати в учнів цілісне уявлення про світ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10 – 11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включені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твори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російської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ХIХ – ХХ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31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Іноземні мови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9766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/>
              <a:t>Визначено</a:t>
            </a:r>
            <a:r>
              <a:rPr lang="ru-RU" sz="2400" dirty="0"/>
              <a:t> </a:t>
            </a:r>
            <a:r>
              <a:rPr lang="ru-RU" sz="2400" dirty="0" err="1"/>
              <a:t>очікувані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навчально-пізнавальної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комунікативна</a:t>
            </a:r>
            <a:r>
              <a:rPr lang="ru-RU" sz="2400" dirty="0" smtClean="0"/>
              <a:t> </a:t>
            </a:r>
            <a:r>
              <a:rPr lang="ru-RU" sz="2400" dirty="0" err="1"/>
              <a:t>компетентність</a:t>
            </a:r>
            <a:r>
              <a:rPr lang="ru-RU" sz="2400" dirty="0" smtClean="0"/>
              <a:t>) на </a:t>
            </a:r>
            <a:r>
              <a:rPr lang="ru-RU" sz="2400" dirty="0" err="1" smtClean="0"/>
              <a:t>кінець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11-го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. </a:t>
            </a:r>
            <a:r>
              <a:rPr lang="ru-RU" sz="2400" b="1" dirty="0" err="1" smtClean="0"/>
              <a:t>Проміжні</a:t>
            </a:r>
            <a:r>
              <a:rPr lang="ru-RU" sz="2400" b="1" dirty="0" smtClean="0"/>
              <a:t> </a:t>
            </a:r>
            <a:r>
              <a:rPr lang="ru-RU" sz="2400" b="1" dirty="0" err="1"/>
              <a:t>результати</a:t>
            </a:r>
            <a:r>
              <a:rPr lang="ru-RU" sz="2400" b="1" dirty="0"/>
              <a:t> за </a:t>
            </a:r>
            <a:r>
              <a:rPr lang="ru-RU" sz="2400" b="1" dirty="0" err="1"/>
              <a:t>класами</a:t>
            </a:r>
            <a:r>
              <a:rPr lang="ru-RU" sz="2400" b="1" dirty="0"/>
              <a:t> </a:t>
            </a:r>
            <a:r>
              <a:rPr lang="ru-RU" sz="2400" b="1" dirty="0" err="1"/>
              <a:t>визначають</a:t>
            </a:r>
            <a:r>
              <a:rPr lang="ru-RU" sz="2400" b="1" dirty="0"/>
              <a:t> </a:t>
            </a:r>
            <a:r>
              <a:rPr lang="ru-RU" sz="2400" b="1" dirty="0" err="1" smtClean="0"/>
              <a:t>учителі</a:t>
            </a:r>
            <a:r>
              <a:rPr lang="ru-RU" sz="2400" b="1" dirty="0"/>
              <a:t>, </a:t>
            </a:r>
            <a:r>
              <a:rPr lang="ru-RU" sz="2400" b="1" dirty="0" err="1"/>
              <a:t>орієнтуючись</a:t>
            </a:r>
            <a:r>
              <a:rPr lang="ru-RU" sz="2400" b="1" dirty="0"/>
              <a:t> на </a:t>
            </a:r>
            <a:r>
              <a:rPr lang="ru-RU" sz="2400" b="1" dirty="0" err="1"/>
              <a:t>кінцевий</a:t>
            </a:r>
            <a:r>
              <a:rPr lang="ru-RU" sz="2400" b="1" dirty="0"/>
              <a:t> результат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2400" b="1" dirty="0" smtClean="0"/>
          </a:p>
          <a:p>
            <a:pPr algn="just"/>
            <a:r>
              <a:rPr lang="ru-RU" sz="2400" dirty="0" err="1" smtClean="0"/>
              <a:t>Навчальна</a:t>
            </a:r>
            <a:r>
              <a:rPr lang="ru-RU" sz="2400" dirty="0" smtClean="0"/>
              <a:t> </a:t>
            </a:r>
            <a:r>
              <a:rPr lang="ru-RU" sz="2400" dirty="0" err="1"/>
              <a:t>програма</a:t>
            </a:r>
            <a:r>
              <a:rPr lang="ru-RU" sz="2400" dirty="0"/>
              <a:t> є </a:t>
            </a:r>
            <a:r>
              <a:rPr lang="ru-RU" sz="2400" b="1" dirty="0" err="1"/>
              <a:t>рамковою</a:t>
            </a:r>
            <a:r>
              <a:rPr lang="ru-RU" sz="2400" dirty="0"/>
              <a:t>, а </a:t>
            </a:r>
            <a:r>
              <a:rPr lang="ru-RU" sz="2400" dirty="0" err="1"/>
              <a:t>відтак</a:t>
            </a:r>
            <a:r>
              <a:rPr lang="ru-RU" sz="2400" dirty="0"/>
              <a:t> </a:t>
            </a:r>
            <a:r>
              <a:rPr lang="ru-RU" sz="2400" b="1" dirty="0"/>
              <a:t>не </a:t>
            </a:r>
            <a:r>
              <a:rPr lang="ru-RU" sz="2400" b="1" dirty="0" err="1"/>
              <a:t>обмежує</a:t>
            </a:r>
            <a:r>
              <a:rPr lang="ru-RU" sz="2400" b="1" dirty="0"/>
              <a:t> </a:t>
            </a:r>
            <a:r>
              <a:rPr lang="ru-RU" sz="2400" b="1" dirty="0" err="1"/>
              <a:t>діяльність</a:t>
            </a:r>
            <a:r>
              <a:rPr lang="ru-RU" sz="2400" b="1" dirty="0"/>
              <a:t> </a:t>
            </a:r>
            <a:r>
              <a:rPr lang="ru-RU" sz="2400" b="1" dirty="0" err="1"/>
              <a:t>учителів</a:t>
            </a:r>
            <a:r>
              <a:rPr lang="ru-RU" sz="2400" b="1" dirty="0"/>
              <a:t> у </a:t>
            </a:r>
            <a:r>
              <a:rPr lang="ru-RU" sz="2400" b="1" dirty="0" err="1"/>
              <a:t>виборі</a:t>
            </a:r>
            <a:r>
              <a:rPr lang="ru-RU" sz="2400" b="1" dirty="0"/>
              <a:t> порядку </a:t>
            </a:r>
            <a:r>
              <a:rPr lang="ru-RU" sz="2400" b="1" dirty="0" err="1"/>
              <a:t>вивчення</a:t>
            </a:r>
            <a:r>
              <a:rPr lang="ru-RU" sz="2400" b="1" dirty="0"/>
              <a:t> та </a:t>
            </a:r>
            <a:r>
              <a:rPr lang="ru-RU" sz="2400" b="1" dirty="0" err="1"/>
              <a:t>змісту</a:t>
            </a:r>
            <a:r>
              <a:rPr lang="ru-RU" sz="2400" b="1" dirty="0"/>
              <a:t> </a:t>
            </a:r>
            <a:r>
              <a:rPr lang="ru-RU" sz="2400" b="1" dirty="0" err="1"/>
              <a:t>кожної</a:t>
            </a:r>
            <a:r>
              <a:rPr lang="ru-RU" sz="2400" b="1" dirty="0"/>
              <a:t> теми</a:t>
            </a:r>
            <a:r>
              <a:rPr lang="ru-RU" sz="2400" dirty="0"/>
              <a:t>. </a:t>
            </a:r>
            <a:r>
              <a:rPr lang="ru-RU" sz="2400" dirty="0" err="1"/>
              <a:t>Деякі</a:t>
            </a:r>
            <a:r>
              <a:rPr lang="ru-RU" sz="2400" dirty="0"/>
              <a:t> теми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вивчатись</a:t>
            </a:r>
            <a:r>
              <a:rPr lang="ru-RU" sz="2400" dirty="0"/>
              <a:t> </a:t>
            </a:r>
            <a:r>
              <a:rPr lang="ru-RU" sz="2400" dirty="0" err="1"/>
              <a:t>інтегровано</a:t>
            </a:r>
            <a:r>
              <a:rPr lang="ru-RU" sz="2400" dirty="0"/>
              <a:t>,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/>
              <a:t>«</a:t>
            </a:r>
            <a:r>
              <a:rPr lang="ru-RU" sz="2400" dirty="0" err="1"/>
              <a:t>Україна</a:t>
            </a:r>
            <a:r>
              <a:rPr lang="ru-RU" sz="2400" dirty="0"/>
              <a:t>» + «</a:t>
            </a:r>
            <a:r>
              <a:rPr lang="ru-RU" sz="2400" dirty="0" err="1"/>
              <a:t>Країни</a:t>
            </a:r>
            <a:r>
              <a:rPr lang="ru-RU" sz="2400" dirty="0"/>
              <a:t> </a:t>
            </a:r>
            <a:r>
              <a:rPr lang="ru-RU" sz="2400" dirty="0" err="1"/>
              <a:t>виучуваної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», «</a:t>
            </a:r>
            <a:r>
              <a:rPr lang="ru-RU" sz="2400" dirty="0" err="1"/>
              <a:t>Шкільне</a:t>
            </a:r>
            <a:r>
              <a:rPr lang="ru-RU" sz="2400" dirty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» </a:t>
            </a:r>
            <a:r>
              <a:rPr lang="ru-RU" sz="2400" dirty="0"/>
              <a:t>+ «Робота і </a:t>
            </a:r>
            <a:r>
              <a:rPr lang="ru-RU" sz="2400" dirty="0" err="1"/>
              <a:t>професії</a:t>
            </a:r>
            <a:r>
              <a:rPr lang="ru-RU" sz="2400" dirty="0"/>
              <a:t>». </a:t>
            </a:r>
            <a:endParaRPr lang="ru-RU" sz="2400" dirty="0" smtClean="0"/>
          </a:p>
          <a:p>
            <a:pPr algn="just"/>
            <a:r>
              <a:rPr lang="ru-RU" sz="2400" b="1" dirty="0" err="1" smtClean="0"/>
              <a:t>Мовний</a:t>
            </a:r>
            <a:r>
              <a:rPr lang="ru-RU" sz="2400" b="1" dirty="0" smtClean="0"/>
              <a:t> </a:t>
            </a:r>
            <a:r>
              <a:rPr lang="ru-RU" sz="2400" b="1" dirty="0" err="1"/>
              <a:t>інвентар</a:t>
            </a:r>
            <a:r>
              <a:rPr lang="ru-RU" sz="2400" b="1" dirty="0"/>
              <a:t> </a:t>
            </a:r>
            <a:r>
              <a:rPr lang="ru-RU" sz="2400" dirty="0" smtClean="0"/>
              <a:t>(лексика та </a:t>
            </a:r>
            <a:r>
              <a:rPr lang="ru-RU" sz="2400" dirty="0" err="1" smtClean="0"/>
              <a:t>граматика</a:t>
            </a:r>
            <a:r>
              <a:rPr lang="ru-RU" sz="2400" dirty="0" smtClean="0"/>
              <a:t>) </a:t>
            </a:r>
            <a:r>
              <a:rPr lang="ru-RU" sz="2400" b="1" dirty="0" err="1" smtClean="0"/>
              <a:t>добирається</a:t>
            </a:r>
            <a:r>
              <a:rPr lang="ru-RU" sz="2400" b="1" dirty="0" smtClean="0"/>
              <a:t> </a:t>
            </a:r>
            <a:r>
              <a:rPr lang="ru-RU" sz="2400" b="1" dirty="0" err="1"/>
              <a:t>вчителями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комунікативної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, потреб </a:t>
            </a:r>
            <a:r>
              <a:rPr lang="ru-RU" sz="2400" dirty="0" err="1"/>
              <a:t>учнів</a:t>
            </a:r>
            <a:r>
              <a:rPr lang="ru-RU" sz="2400" dirty="0"/>
              <a:t> та принципу концентричного </a:t>
            </a:r>
            <a:r>
              <a:rPr lang="ru-RU" sz="2400" dirty="0" err="1"/>
              <a:t>навчання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не є метою </a:t>
            </a:r>
            <a:r>
              <a:rPr lang="ru-RU" sz="2400" dirty="0" err="1"/>
              <a:t>навчання</a:t>
            </a:r>
            <a:r>
              <a:rPr lang="ru-RU" sz="2400" dirty="0"/>
              <a:t>, тому й </a:t>
            </a:r>
            <a:r>
              <a:rPr lang="ru-RU" sz="2400" b="1" dirty="0"/>
              <a:t>не </a:t>
            </a:r>
            <a:r>
              <a:rPr lang="ru-RU" sz="2400" b="1" dirty="0" err="1"/>
              <a:t>розглядається</a:t>
            </a:r>
            <a:r>
              <a:rPr lang="ru-RU" sz="2400" b="1" dirty="0"/>
              <a:t> як </a:t>
            </a:r>
            <a:r>
              <a:rPr lang="ru-RU" sz="2400" b="1" dirty="0" err="1"/>
              <a:t>окремі</a:t>
            </a:r>
            <a:r>
              <a:rPr lang="ru-RU" sz="2400" b="1" dirty="0"/>
              <a:t> </a:t>
            </a:r>
            <a:r>
              <a:rPr lang="ru-RU" sz="2400" b="1" dirty="0" err="1"/>
              <a:t>лексичні</a:t>
            </a:r>
            <a:r>
              <a:rPr lang="ru-RU" sz="2400" b="1" dirty="0"/>
              <a:t> </a:t>
            </a:r>
            <a:r>
              <a:rPr lang="ru-RU" sz="2400" b="1" dirty="0" err="1"/>
              <a:t>або</a:t>
            </a:r>
            <a:r>
              <a:rPr lang="ru-RU" sz="2400" b="1" dirty="0"/>
              <a:t> </a:t>
            </a:r>
            <a:r>
              <a:rPr lang="ru-RU" sz="2400" b="1" dirty="0" err="1"/>
              <a:t>граматичні</a:t>
            </a:r>
            <a:r>
              <a:rPr lang="ru-RU" sz="2400" b="1" dirty="0"/>
              <a:t> теми</a:t>
            </a:r>
            <a:r>
              <a:rPr lang="ru-RU" sz="2400" dirty="0"/>
              <a:t>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6517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29614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Історія: Україна і світ</a:t>
            </a:r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3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2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(експериментальний інтегрований курс)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968552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/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Проблематику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дві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третини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змістового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наповнення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внесено у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насамперед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європейський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контекст і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водночас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показано, як вона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творить </a:t>
            </a:r>
            <a:r>
              <a:rPr lang="ru-R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контекст.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Підходить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профілізації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17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886700" cy="607899"/>
          </a:xfrm>
        </p:spPr>
        <p:txBody>
          <a:bodyPr>
            <a:normAutofit/>
          </a:bodyPr>
          <a:lstStyle/>
          <a:p>
            <a:pPr algn="ctr"/>
            <a:r>
              <a:rPr lang="uk-UA" sz="3200" b="1" kern="5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FreeSans"/>
              </a:rPr>
              <a:t>Історія України. Всесвітня </a:t>
            </a:r>
            <a:r>
              <a:rPr lang="uk-UA" sz="3200" b="1" kern="50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FreeSans"/>
              </a:rPr>
              <a:t>історія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179512" y="811625"/>
            <a:ext cx="885698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історії для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класу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 окремих </a:t>
            </a: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1774" y="1236358"/>
            <a:ext cx="8894722" cy="5585688"/>
          </a:xfrm>
        </p:spPr>
        <p:txBody>
          <a:bodyPr>
            <a:normAutofit fontScale="70000" lnSpcReduction="20000"/>
          </a:bodyPr>
          <a:lstStyle/>
          <a:p>
            <a:pPr marL="0" lvl="0" indent="457200" algn="just">
              <a:lnSpc>
                <a:spcPct val="120000"/>
              </a:lnSpc>
              <a:spcBef>
                <a:spcPts val="0"/>
              </a:spcBef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підвищення результативності навчання 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(через ефективний розподіл навчального часу)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рограма</a:t>
            </a:r>
            <a:r>
              <a:rPr lang="uk-UA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синхронізувати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історії України та всесвітньої історії. 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r>
              <a:rPr lang="ru-RU" sz="3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ru-RU" sz="3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у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10-му </a:t>
            </a:r>
            <a:r>
              <a:rPr lang="ru-RU" sz="3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класі</a:t>
            </a: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 </a:t>
            </a:r>
            <a:r>
              <a:rPr lang="uk-UA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 початку Першої до кінця Другої світової війни,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в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11-му </a:t>
            </a:r>
            <a:r>
              <a:rPr lang="ru-RU" sz="3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класі</a:t>
            </a: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 середини ХХ ст. до сучасності</a:t>
            </a:r>
            <a:r>
              <a:rPr lang="ru-RU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програмах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за </a:t>
            </a:r>
            <a:r>
              <a:rPr lang="ru-RU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400" b="1" kern="50" spc="-1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Вилучено</a:t>
            </a:r>
            <a:r>
              <a:rPr lang="ru-RU" sz="3400" b="1" kern="5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b="1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обов’язкові</a:t>
            </a:r>
            <a:r>
              <a:rPr lang="ru-RU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теми </a:t>
            </a:r>
            <a:r>
              <a:rPr lang="ru-RU" sz="3400" b="1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практичних</a:t>
            </a:r>
            <a:r>
              <a:rPr lang="ru-RU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занять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обмежували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самостійність</a:t>
            </a:r>
            <a:r>
              <a:rPr lang="ru-RU" sz="3400" kern="5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учителя в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доборі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джерельного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матеріалу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методів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прийомів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Натомість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uk-UA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кожного розділу </a:t>
            </a:r>
            <a:r>
              <a:rPr lang="ru-RU" sz="3400" b="1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запропоновані</a:t>
            </a:r>
            <a:r>
              <a:rPr lang="ru-RU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kern="5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орієнтовні</a:t>
            </a:r>
            <a:r>
              <a:rPr lang="ru-RU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теми, які можуть бути розкриті на практичних </a:t>
            </a:r>
            <a:r>
              <a:rPr lang="uk-UA" sz="3400" b="1" kern="50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заняттях/під </a:t>
            </a:r>
            <a:r>
              <a:rPr lang="uk-UA" sz="3400" b="1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час виконання навчальних проектів/ при написанні есе</a:t>
            </a:r>
            <a:r>
              <a:rPr lang="uk-UA" sz="3400" kern="5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3400" kern="50" spc="-15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історичних</a:t>
            </a: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постатей</a:t>
            </a: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</a:t>
            </a:r>
            <a:r>
              <a:rPr lang="ru-RU" sz="3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розширено</a:t>
            </a:r>
            <a:r>
              <a:rPr lang="ru-RU" sz="3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52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06613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Новий предмет «Громадянська освіта»</a:t>
            </a:r>
            <a:b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(10 клас, 2 години на тиждень)</a:t>
            </a: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53136"/>
          </a:xfrm>
        </p:spPr>
        <p:txBody>
          <a:bodyPr>
            <a:normAutofit lnSpcReduction="10000"/>
          </a:bodyPr>
          <a:lstStyle/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1. Особистість та її ідентичність.</a:t>
            </a:r>
          </a:p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2. Права і свободи людини.</a:t>
            </a:r>
          </a:p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3. Людина в соціокультурному просторі.</a:t>
            </a:r>
          </a:p>
          <a:p>
            <a:pPr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4. Демократичне суспільство та його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цінності.</a:t>
            </a:r>
          </a:p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5. Світ інформації та мас-медіа.</a:t>
            </a:r>
          </a:p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6. Взаємодія громадян і держави в 			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досягненні суспільного добробуту.</a:t>
            </a:r>
          </a:p>
          <a:p>
            <a:pPr algn="just">
              <a:buNone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7. Україна, Європа, світ.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994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848872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Новий предмет «Громадянська освіта»</a:t>
            </a:r>
            <a:br>
              <a:rPr lang="uk-UA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472608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Особливості курсу:</a:t>
            </a:r>
          </a:p>
          <a:p>
            <a:pPr marL="0" indent="354013" algn="just">
              <a:buFont typeface="Times New Roman" pitchFamily="18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інтегрований курс (філософські, аксіологічні, політичні, правові, економічні, культурологічні, соціально-психологічні знання);</a:t>
            </a:r>
          </a:p>
          <a:p>
            <a:pPr marL="0" indent="354013" algn="just">
              <a:buFont typeface="Times New Roman" pitchFamily="18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спрямований на формування світогляду учнів старшої школи;</a:t>
            </a:r>
          </a:p>
          <a:p>
            <a:pPr marL="0" indent="354013" algn="just">
              <a:buFont typeface="Times New Roman" pitchFamily="18" charset="0"/>
              <a:buChar char="•"/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завдання:  надання певної суми знань, сприяння формуванню особистісних якостей та ціннісних орієнтацій школярів, формування вмінь громадянської участі та громадянської відповідальності.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099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Діагностичні роботи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403748"/>
              </p:ext>
            </p:extLst>
          </p:nvPr>
        </p:nvGraphicFramePr>
        <p:xfrm>
          <a:off x="457200" y="1916832"/>
          <a:ext cx="8229600" cy="465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3681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Було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16775">
                <a:tc>
                  <a:txBody>
                    <a:bodyPr/>
                    <a:lstStyle/>
                    <a:p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Доцільність проведення діагностичної контрольної роботи </a:t>
                      </a:r>
                      <a:r>
                        <a:rPr lang="uk-UA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початку навчального</a:t>
                      </a:r>
                      <a:r>
                        <a:rPr lang="uk-UA" sz="2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року</a:t>
                      </a:r>
                      <a:r>
                        <a:rPr lang="uk-UA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визначається вчителем.</a:t>
                      </a:r>
                      <a:endParaRPr lang="ru-RU" sz="3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Вивчення кожної теми </a:t>
                      </a:r>
                      <a:r>
                        <a:rPr lang="uk-UA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слід починати з виконання діагностичної роботи</a:t>
                      </a:r>
                      <a:r>
                        <a:rPr lang="uk-UA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що дає змогу встановити рівень володіння матеріалом попередньої теми.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2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8640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 база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00600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Наказ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МОН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України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від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23.10.2017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№1407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надання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грифу МОН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навчальним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програмам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для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учнів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10-11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класів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закладів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загальної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srgbClr val="000000"/>
                </a:solidFill>
                <a:latin typeface="Times New Roman"/>
                <a:ea typeface="Times New Roman"/>
              </a:rPr>
              <a:t>середньої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освіти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	Наказ МОН України від 24.11.2017 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№1539 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 </a:t>
            </a:r>
            <a:r>
              <a:rPr lang="uk-UA" sz="3600" dirty="0">
                <a:solidFill>
                  <a:srgbClr val="000000"/>
                </a:solidFill>
                <a:latin typeface="Times New Roman"/>
                <a:ea typeface="Times New Roman"/>
              </a:rPr>
              <a:t>надання грифу МОН навчальним програмам з фізики і астрономії для учнів 10-11 класів та польської мови для учнів 5-9 та 10-11 класів закладів загальної середньої </a:t>
            </a:r>
            <a:r>
              <a:rPr lang="uk-UA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освіти»</a:t>
            </a: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5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897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en-US" sz="3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онтроль</a:t>
            </a:r>
            <a:r>
              <a:rPr lang="uk-UA" sz="3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навчальних досягнень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38372"/>
              </p:ext>
            </p:extLst>
          </p:nvPr>
        </p:nvGraphicFramePr>
        <p:xfrm>
          <a:off x="457200" y="1697239"/>
          <a:ext cx="8229600" cy="4873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89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354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Було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4067"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Протягом кожної теми проводиться </a:t>
                      </a:r>
                      <a:r>
                        <a:rPr lang="uk-UA" sz="2400" b="1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менше, ніж одна контрольна робота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uk-UA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uk-UA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кожної теми система контролю </a:t>
                      </a:r>
                      <a:r>
                        <a:rPr lang="uk-UA" sz="2400" b="1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може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складатися з контрольної роботи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що, як правило, включає </a:t>
                      </a:r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дві частини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— теоретичну і тестову.</a:t>
                      </a: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Обов’язковим елементом навчання мають стати </a:t>
                      </a:r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індивідуальні завдання 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теми. </a:t>
                      </a:r>
                    </a:p>
                    <a:p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Індивідуальні завдання перевіряються,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оцінюються вчителем та захищаються учнем.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09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навчальної програми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 і навчального часу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орієнтовним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Учителям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коригувати послідовність вивчення тем та змінювати розподіл годин на 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кожного класу вказано значну кількість резервних годин, які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власний розсуд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витрачати на систематизацію та повторення матеріалу на початку та в кінці року, збільшення кількості годин на кожну із вказаних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виділення годин варіативної складової на вивчення математики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додатковий час поповнює години резерву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17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стандарту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з математики складається з двох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 курсів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(алгебра і початки аналізу та геометрія), які вивчаються протягом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навчального року.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Семестрове оцінювання здійснюється на підставі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тематичного: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алгебри і початків аналізу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геометрії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Семестрова оцінка з математики виводиться як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 арифметичне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семестрових оцінок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двох математичних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курсів.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3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«Природничі науки»</a:t>
            </a:r>
            <a:r>
              <a:rPr lang="uk-UA" sz="3300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uk-UA" sz="3300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3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uk-UA" sz="3300" b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експериментальний </a:t>
            </a:r>
            <a:r>
              <a:rPr lang="uk-UA" sz="3300" b="1" dirty="0" smtClean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інтегрований  курс</a:t>
            </a:r>
            <a:r>
              <a:rPr lang="uk-UA" sz="3300" b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uk-UA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lnSpcReduction="10000"/>
          </a:bodyPr>
          <a:lstStyle/>
          <a:p>
            <a:pPr marL="3175" indent="0" algn="just">
              <a:spcAft>
                <a:spcPts val="0"/>
              </a:spcAft>
              <a:buNone/>
              <a:tabLst>
                <a:tab pos="3540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новий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тип навчальної програми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що об’єднує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фізику, хімію, біологію, географію, астрономію, екологію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покликаний дати цілісне наукове бачення світу, розвивати допитливість та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вміння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застосовувати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знання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 повсякденному житті.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Програма розроблена для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шкіл та класів суспільно-гуманітарного профілю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Пропонується 4 проекти програми: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>
              <a:spcAft>
                <a:spcPts val="0"/>
              </a:spcAft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автори: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І.Дьоміна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В.Задояний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С.Костик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>
              <a:spcAft>
                <a:spcPts val="0"/>
              </a:spcAft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проект 2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авторський колектив під керівництвом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Т.Засєкіної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>
              <a:spcAft>
                <a:spcPts val="0"/>
              </a:spcAft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проект 3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автори: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Д.Шабанов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О.Козленко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 algn="just">
              <a:spcAft>
                <a:spcPts val="0"/>
              </a:spcAft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проект 4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авторський колектив під керівництвом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В.Ільченко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ea typeface="Microsoft Sans Serif" panose="020B0604020202020204" pitchFamily="34" charset="0"/>
              <a:cs typeface="Times New Roman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61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80120"/>
          </a:xfrm>
        </p:spPr>
        <p:txBody>
          <a:bodyPr>
            <a:noAutofit/>
          </a:bodyPr>
          <a:lstStyle/>
          <a:p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Погоджений список закладів загальної середньої </a:t>
            </a:r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освіти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Харківської області, на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базі яких здійснюватиметься впровадження </a:t>
            </a:r>
            <a:r>
              <a:rPr lang="uk-UA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експериментального </a:t>
            </a:r>
            <a:r>
              <a:rPr lang="uk-UA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інтегрованого курсу «Природничі науки»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08" y="1340768"/>
            <a:ext cx="8856984" cy="5611762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Зміївський ліцей №1 ім. двічі Героя  Радянського Союзу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З.К.Слюсаренка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Зміївської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районної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Первомайська загальноосвітня школа І-ІІІ ступенів № 2 Первомайської міської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Пісочинська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загальноосвітня школа І-ІІІ ступенів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Мобіль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 Харківської районної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Хрестищенський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заклад загальної середньої освіти І-ІІІ ступенів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Красноградської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районної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Богуславська загальноосвітня школа І-ІІІ ступенів Борівської районної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Комунальний заклад «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Мереф’янська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загальноосвітня школа І-ІІІ ступенів № 3»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Мереф’янської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міської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Харківська гімназія №86 Харківської міської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Шарівська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загальноосвітня школа І-ІІІ ступенів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Валківської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районної ради Харківської області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Люботинська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загальноосвітня школа І-ІІІ ступенів № 3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Люботинської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міської ради Харківської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області.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56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79296" cy="778098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Новий предмет «Фізика і астрономія»</a:t>
            </a:r>
            <a:endParaRPr lang="ru-RU" altLang="en-US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980728"/>
            <a:ext cx="8715436" cy="5448668"/>
          </a:xfrm>
        </p:spPr>
        <p:txBody>
          <a:bodyPr>
            <a:normAutofit fontScale="92500" lnSpcReduction="1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Раніше це були окремі дисципліни - «Фізика», «Астрономія»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Зміст базового предмета «Фізика і астрономія» може бути реалізовано за модульним принципом. У такому разі розподіл годин між модулем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фізики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і модулем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астрономії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здійснюється відповідно до навчальних програм.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стандарту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3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на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профільному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 6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7 годин 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9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720080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іологія</a:t>
            </a:r>
            <a:r>
              <a:rPr lang="uk-U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екологія</a:t>
            </a:r>
            <a:r>
              <a:rPr 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35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Біологія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uk-UA" sz="235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кологія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стандарту</a:t>
            </a:r>
          </a:p>
          <a:p>
            <a:pPr marL="384175" indent="-384175" algn="just">
              <a:lnSpc>
                <a:spcPct val="110000"/>
              </a:lnSpc>
              <a:buFont typeface="+mj-lt"/>
              <a:buAutoNum type="arabicPeriod"/>
            </a:pP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відводиться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140 годин: 10, 11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– 70 годин 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84175" indent="-384175" algn="just">
              <a:lnSpc>
                <a:spcPct val="110000"/>
              </a:lnSpc>
              <a:buFont typeface="+mj-lt"/>
              <a:buAutoNum type="arabicPeriod"/>
            </a:pPr>
            <a:r>
              <a:rPr lang="ru-RU" sz="235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вчителю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добирати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у межах теми. </a:t>
            </a:r>
          </a:p>
          <a:p>
            <a:pPr marL="384175" indent="-384175" algn="just">
              <a:lnSpc>
                <a:spcPct val="110000"/>
              </a:lnSpc>
              <a:buFont typeface="+mj-lt"/>
              <a:buAutoNum type="arabicPeriod"/>
            </a:pPr>
            <a:r>
              <a:rPr lang="ru-RU" sz="235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годин на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теми є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орієнтовною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350" dirty="0" err="1" smtClean="0">
                <a:latin typeface="Times New Roman" pitchFamily="18" charset="0"/>
                <a:cs typeface="Times New Roman" pitchFamily="18" charset="0"/>
              </a:rPr>
              <a:t>змінена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Профільний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lnSpc>
                <a:spcPct val="110000"/>
              </a:lnSpc>
              <a:buFont typeface="+mj-lt"/>
              <a:buAutoNum type="arabicPeriod"/>
            </a:pP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відводиться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350 годин: 10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3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 – 175 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годин </a:t>
            </a:r>
            <a:r>
              <a:rPr lang="ru-RU" sz="2350" dirty="0">
                <a:latin typeface="Times New Roman" pitchFamily="18" charset="0"/>
                <a:cs typeface="Times New Roman" pitchFamily="18" charset="0"/>
              </a:rPr>
              <a:t>(5 годин на </a:t>
            </a:r>
            <a:r>
              <a:rPr lang="ru-RU" sz="2350" dirty="0" err="1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35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35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350" dirty="0"/>
          </a:p>
          <a:p>
            <a:endParaRPr lang="ru-RU" sz="2350" dirty="0"/>
          </a:p>
          <a:p>
            <a:endParaRPr lang="ru-RU" sz="2350" dirty="0"/>
          </a:p>
        </p:txBody>
      </p:sp>
    </p:spTree>
    <p:extLst>
      <p:ext uri="{BB962C8B-B14F-4D97-AF65-F5344CB8AC3E}">
        <p14:creationId xmlns:p14="http://schemas.microsoft.com/office/powerpoint/2010/main" val="2950302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093" y="673124"/>
            <a:ext cx="890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50370" y="389576"/>
            <a:ext cx="8214254" cy="556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50000"/>
              </a:lnSpc>
            </a:pPr>
            <a:r>
              <a:rPr lang="uk-UA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endParaRPr lang="uk-UA" sz="2400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790010"/>
              </p:ext>
            </p:extLst>
          </p:nvPr>
        </p:nvGraphicFramePr>
        <p:xfrm>
          <a:off x="106093" y="1040629"/>
          <a:ext cx="8927415" cy="5555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1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5564"/>
              </a:tblGrid>
              <a:tr h="60549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ТИЖНЕВЕ НАВАНТАЖЕННЯ (РІВЕНЬ СТАНДАРТУ)</a:t>
                      </a:r>
                      <a:endParaRPr lang="uk-UA" sz="2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1611515"/>
                  </a:ext>
                </a:extLst>
              </a:tr>
              <a:tr h="522437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3070">
                <a:tc>
                  <a:txBody>
                    <a:bodyPr/>
                    <a:lstStyle/>
                    <a:p>
                      <a:pPr algn="ctr"/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год</a:t>
                      </a:r>
                      <a:endParaRPr lang="uk-UA" sz="2200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307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200" b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ЗМІСТ НАВЧАЛЬНОГО МАТЕРІАЛУ</a:t>
                      </a:r>
                      <a:endParaRPr lang="uk-UA" sz="2200" b="1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3499876"/>
                  </a:ext>
                </a:extLst>
              </a:tr>
              <a:tr h="443908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50296942"/>
                  </a:ext>
                </a:extLst>
              </a:tr>
              <a:tr h="613070">
                <a:tc>
                  <a:txBody>
                    <a:bodyPr/>
                    <a:lstStyle/>
                    <a:p>
                      <a:pPr algn="ctr"/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Хімія елементів </a:t>
                      </a:r>
                      <a:endParaRPr lang="uk-UA" sz="2200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Органічна хімія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02354984"/>
                  </a:ext>
                </a:extLst>
              </a:tr>
              <a:tr h="61307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200" b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РЕКОМЕНДАЦІЇ ЩОДО РОБОТИ З ПРОГРАМОЮ</a:t>
                      </a:r>
                      <a:endParaRPr lang="uk-UA" sz="2200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01545258"/>
                  </a:ext>
                </a:extLst>
              </a:tr>
              <a:tr h="434348"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uk-UA" sz="22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59534568"/>
                  </a:ext>
                </a:extLst>
              </a:tr>
              <a:tr h="1049288">
                <a:tc>
                  <a:txBody>
                    <a:bodyPr/>
                    <a:lstStyle/>
                    <a:p>
                      <a:pPr algn="l"/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Учитель може </a:t>
                      </a:r>
                      <a:r>
                        <a:rPr lang="uk-UA" sz="2200" b="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аргументовано </a:t>
                      </a:r>
                      <a:r>
                        <a:rPr lang="uk-UA" sz="2200" b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змінювати </a:t>
                      </a:r>
                      <a:r>
                        <a:rPr lang="uk-UA" sz="2200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послідовність вивчення питань у межах </a:t>
                      </a:r>
                      <a:r>
                        <a:rPr lang="uk-UA" sz="2200" b="1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теми.</a:t>
                      </a:r>
                      <a:endParaRPr lang="uk-UA" sz="2200" b="1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noProof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Учитель також може </a:t>
                      </a:r>
                      <a:r>
                        <a:rPr lang="uk-UA" sz="2200" b="0" noProof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обґрунтовано </a:t>
                      </a:r>
                      <a:r>
                        <a:rPr lang="uk-UA" sz="2200" b="1" noProof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змінювати </a:t>
                      </a:r>
                      <a:r>
                        <a:rPr lang="uk-UA" sz="2200" noProof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порядок вивчення тем і окремих питань у межах </a:t>
                      </a:r>
                      <a:r>
                        <a:rPr lang="uk-UA" sz="2200" b="1" noProof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 Unicode MS"/>
                        </a:rPr>
                        <a:t>одного класу. </a:t>
                      </a:r>
                      <a:endParaRPr lang="uk-UA" sz="2200" b="1" kern="1200" noProof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51816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7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Географія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10 класі на вивчення відведено 52 годин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1,5 години на тиждень), 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наступного навчального року 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11 класі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продовжується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вивчення географії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35 годин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1 година на тиждень). Оцінка в атестат виставляється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після 11-го класу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Програмою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передбачено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практичних робіт у 10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Обов’язковими для оцінювання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кожному семестрі є дві практичні роботи на вибір учителя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Повністю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змінено зміст профільних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 з географії.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Курс розрахований на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350 годин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(по 5 годин на тиждень у 10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11 класах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82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348" y="216024"/>
            <a:ext cx="8579296" cy="8367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Вибірково-</a:t>
            </a: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язкові</a:t>
            </a:r>
            <a:r>
              <a:rPr lang="uk-UA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предмети:</a:t>
            </a:r>
            <a:endParaRPr lang="uk-UA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1052736"/>
            <a:ext cx="8856984" cy="29523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Інформатика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Технології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Мистецтво</a:t>
            </a:r>
          </a:p>
          <a:p>
            <a:pPr marL="0" indent="711200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Із запропонованих обираються </a:t>
            </a:r>
            <a:r>
              <a:rPr lang="uk-UA" sz="2800" b="1" i="1" u="sng" dirty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предмети. </a:t>
            </a:r>
            <a:endParaRPr lang="uk-UA" sz="2800" b="1" i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711200" algn="just">
              <a:buFont typeface="Arial" pitchFamily="34" charset="0"/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Розподіл годин між класами серед обраних предметів для рівня стандарту: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123328"/>
              </p:ext>
            </p:extLst>
          </p:nvPr>
        </p:nvGraphicFramePr>
        <p:xfrm>
          <a:off x="266249" y="3861048"/>
          <a:ext cx="8712968" cy="2592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4128457608"/>
                    </a:ext>
                  </a:extLst>
                </a:gridCol>
                <a:gridCol w="1548172">
                  <a:extLst>
                    <a:ext uri="{9D8B030D-6E8A-4147-A177-3AD203B41FA5}">
                      <a16:colId xmlns="" xmlns:a16="http://schemas.microsoft.com/office/drawing/2014/main" val="2813302521"/>
                    </a:ext>
                  </a:extLst>
                </a:gridCol>
                <a:gridCol w="1548172">
                  <a:extLst>
                    <a:ext uri="{9D8B030D-6E8A-4147-A177-3AD203B41FA5}">
                      <a16:colId xmlns="" xmlns:a16="http://schemas.microsoft.com/office/drawing/2014/main" val="72167093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3618606794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3026357341"/>
                    </a:ext>
                  </a:extLst>
                </a:gridCol>
              </a:tblGrid>
              <a:tr h="616479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варіант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варіант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158496"/>
                  </a:ext>
                </a:extLst>
              </a:tr>
              <a:tr h="616479">
                <a:tc vMerge="1">
                  <a:txBody>
                    <a:bodyPr/>
                    <a:lstStyle/>
                    <a:p>
                      <a:pPr algn="ctr"/>
                      <a:endParaRPr lang="uk-U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клас</a:t>
                      </a:r>
                      <a:endParaRPr lang="uk-UA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клас</a:t>
                      </a:r>
                      <a:endParaRPr lang="uk-UA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клас</a:t>
                      </a:r>
                      <a:endParaRPr lang="uk-UA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клас</a:t>
                      </a:r>
                      <a:endParaRPr lang="uk-UA" sz="2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063580"/>
                  </a:ext>
                </a:extLst>
              </a:tr>
              <a:tr h="679664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1-й предмет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години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1,5 години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1,5 години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3080960"/>
                  </a:ext>
                </a:extLst>
              </a:tr>
              <a:tr h="679664"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2-й предмет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години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1,5 години</a:t>
                      </a:r>
                      <a:endParaRPr lang="uk-U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1,5 години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118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83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93610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Єдина мета повної </a:t>
            </a:r>
            <a:b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 середньої освіти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Зміщуються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акценти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меті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Кожна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програма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містить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власну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мету 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і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завдання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Усі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програми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мають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b="1" u="sng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єдину</a:t>
            </a:r>
            <a:r>
              <a:rPr lang="ru-RU" sz="58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мету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а в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кожній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окремо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описано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механізм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її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досягнення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засобами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відповідного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предмета. У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такому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разі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головним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стає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учень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який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навчається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, а не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предмет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якого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навчають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16115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282154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Інформатика. </a:t>
            </a:r>
            <a: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Рівень стандарту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105 годин</a:t>
            </a:r>
            <a:endParaRPr lang="uk-UA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323528" y="1700808"/>
            <a:ext cx="4104456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БАЗОВИЙ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35 годин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ВИБІРКОВІ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МОДУЛІ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годин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Вибіркові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модулі для розширення курсу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вчитель добирає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відповідно до  профілю навчання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закладу освіти, регіональних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особливостей, матеріально-технічної бази та наявного програмного забезпечення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899112" y="1772816"/>
            <a:ext cx="3927512" cy="37444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Кількість годин для вивчення =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години вибірково-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язкового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предмета «Інформатика» (3 год.)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години, передбачені  на профільні предмети (2 год.)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788024" y="274638"/>
            <a:ext cx="40386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Інформатика. </a:t>
            </a:r>
            <a: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Профільне навчання</a:t>
            </a:r>
            <a:b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350 годин</a:t>
            </a:r>
            <a:endParaRPr lang="uk-UA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364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Мистецтво</a:t>
            </a: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uk-UA" sz="4000" dirty="0" smtClean="0">
                <a:latin typeface="Times New Roman"/>
                <a:ea typeface="Calibri"/>
                <a:cs typeface="Times New Roman"/>
              </a:rPr>
              <a:t>Зміст </a:t>
            </a:r>
            <a:r>
              <a:rPr lang="uk-UA" sz="4000" dirty="0">
                <a:latin typeface="Times New Roman"/>
                <a:ea typeface="Calibri"/>
                <a:cs typeface="Times New Roman"/>
              </a:rPr>
              <a:t>програми спрямовано на цілісний художньо-естетичний розвиток особистості учня шляхом ознайомлення з мистецтвом культурних регіонів світу. Продовжує вивчення </a:t>
            </a:r>
            <a:r>
              <a:rPr lang="uk-UA" sz="4000" dirty="0" smtClean="0">
                <a:latin typeface="Times New Roman"/>
                <a:ea typeface="Calibri"/>
                <a:cs typeface="Times New Roman"/>
              </a:rPr>
              <a:t>предмета </a:t>
            </a:r>
            <a:r>
              <a:rPr lang="uk-UA" sz="4000" dirty="0">
                <a:latin typeface="Times New Roman"/>
                <a:ea typeface="Calibri"/>
                <a:cs typeface="Times New Roman"/>
              </a:rPr>
              <a:t>«Мистецтво</a:t>
            </a:r>
            <a:r>
              <a:rPr lang="uk-UA" sz="4000" dirty="0" smtClean="0">
                <a:latin typeface="Times New Roman"/>
                <a:ea typeface="Calibri"/>
                <a:cs typeface="Times New Roman"/>
              </a:rPr>
              <a:t>», який був у 9 класі.</a:t>
            </a:r>
            <a:endParaRPr lang="ru-RU" sz="4000" dirty="0">
              <a:ea typeface="Calibri"/>
              <a:cs typeface="Times New Roman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65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Профільний предмет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«Економіка»</a:t>
            </a:r>
            <a:endParaRPr lang="uk-UA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10–11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предмет «Економіка» вивчається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тільки на профільному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рівні -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години на тиждень.</a:t>
            </a:r>
          </a:p>
          <a:p>
            <a:pPr algn="just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Змінено кількість тем у 1 та 5 розділах.</a:t>
            </a:r>
          </a:p>
          <a:p>
            <a:pPr algn="just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Частково змінено тематику практичних робіт; в 11 класі збільшено їх кількість.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9869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Профільний предмет «Правознавство»</a:t>
            </a: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9 клас: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«Основи правознавства»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1 година на тиждень.</a:t>
            </a:r>
          </a:p>
          <a:p>
            <a:pPr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10 – 11 класи: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«Правознавство» вивчається лише на профільному рівні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3 години на тиждень.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59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Варіативна складова</a:t>
            </a:r>
            <a:endParaRPr lang="ru-RU" sz="3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6085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	До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переліку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програм варіативної складової, які рекомендуватиме Міністерство освіти і науки України у 2018/2019 </a:t>
            </a:r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., будуть включені регіональні програми, що мають гриф МОНУ.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86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7504" y="1412776"/>
            <a:ext cx="8677472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530225" algn="l"/>
              </a:tabLst>
            </a:pPr>
            <a:r>
              <a:rPr lang="en-US" altLang="ru-RU" sz="2900" dirty="0" smtClean="0"/>
              <a:t>	</a:t>
            </a:r>
            <a:r>
              <a:rPr lang="uk-UA" altLang="ru-RU" sz="2900" b="1" dirty="0" smtClean="0"/>
              <a:t>Пропонуємо</a:t>
            </a:r>
            <a:r>
              <a:rPr lang="uk-UA" altLang="ru-RU" sz="2900" dirty="0" smtClean="0"/>
              <a:t> </a:t>
            </a:r>
            <a:r>
              <a:rPr lang="uk-UA" altLang="ru-RU" sz="2900" dirty="0" smtClean="0"/>
              <a:t>із регіонального компоненту </a:t>
            </a:r>
            <a:r>
              <a:rPr lang="uk-UA" altLang="ru-RU" sz="2900" dirty="0" smtClean="0"/>
              <a:t>обирати у </a:t>
            </a:r>
            <a:r>
              <a:rPr lang="uk-UA" altLang="ru-RU" sz="2900" dirty="0"/>
              <a:t>8–9-х класах </a:t>
            </a:r>
            <a:r>
              <a:rPr lang="uk-UA" altLang="ru-RU" sz="2900" dirty="0" smtClean="0"/>
              <a:t>спецкурс </a:t>
            </a:r>
            <a:r>
              <a:rPr lang="uk-UA" altLang="ru-RU" sz="2900" dirty="0"/>
              <a:t>«</a:t>
            </a:r>
            <a:r>
              <a:rPr lang="uk-UA" altLang="ru-RU" sz="2900" dirty="0" err="1"/>
              <a:t>Харківщинознавство</a:t>
            </a:r>
            <a:r>
              <a:rPr lang="uk-UA" altLang="ru-RU" sz="2900" dirty="0" smtClean="0"/>
              <a:t>».</a:t>
            </a:r>
            <a:r>
              <a:rPr lang="uk-UA" altLang="ru-RU" sz="2900" dirty="0" smtClean="0">
                <a:solidFill>
                  <a:srgbClr val="FF0000"/>
                </a:solidFill>
              </a:rPr>
              <a:t> </a:t>
            </a:r>
            <a:r>
              <a:rPr lang="uk-UA" altLang="ru-RU" sz="2900" dirty="0" smtClean="0"/>
              <a:t>Розподіл </a:t>
            </a:r>
            <a:r>
              <a:rPr lang="uk-UA" altLang="ru-RU" sz="2900" dirty="0"/>
              <a:t>годин варіативної складової робочих навчальних планів:</a:t>
            </a:r>
            <a:r>
              <a:rPr lang="ru-RU" altLang="ru-RU" sz="29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900" dirty="0"/>
              <a:t>8-ий клас – 1 година;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900" dirty="0"/>
              <a:t>9-ий клас – 1 година. </a:t>
            </a:r>
          </a:p>
          <a:p>
            <a:pPr algn="just" eaLnBrk="1" hangingPunct="1">
              <a:spcBef>
                <a:spcPct val="0"/>
              </a:spcBef>
              <a:buFontTx/>
              <a:buNone/>
              <a:tabLst>
                <a:tab pos="530225" algn="l"/>
              </a:tabLst>
            </a:pPr>
            <a:r>
              <a:rPr lang="en-US" sz="2900" dirty="0"/>
              <a:t>	</a:t>
            </a:r>
            <a:r>
              <a:rPr lang="uk-UA" sz="2900" dirty="0" smtClean="0"/>
              <a:t>В </a:t>
            </a:r>
            <a:r>
              <a:rPr lang="uk-UA" sz="2900" dirty="0"/>
              <a:t>окремих випадках </a:t>
            </a:r>
            <a:r>
              <a:rPr lang="uk-UA" sz="2900" b="1" dirty="0"/>
              <a:t>можливе</a:t>
            </a:r>
            <a:r>
              <a:rPr lang="uk-UA" sz="2900" dirty="0"/>
              <a:t> використання варіанту Б програми курсу, розрахованого на 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uk-UA" sz="2900" dirty="0" smtClean="0"/>
              <a:t>35 </a:t>
            </a:r>
            <a:r>
              <a:rPr lang="uk-UA" sz="2900" dirty="0"/>
              <a:t>навчальних годин (1 година на тиждень) у 8-му або </a:t>
            </a:r>
            <a:r>
              <a:rPr lang="uk-UA" sz="2900" dirty="0" smtClean="0"/>
              <a:t>9-му </a:t>
            </a:r>
            <a:r>
              <a:rPr lang="uk-UA" sz="2900" dirty="0"/>
              <a:t>класах.</a:t>
            </a:r>
            <a:endParaRPr lang="uk-UA" altLang="ru-RU" sz="29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544" y="260350"/>
            <a:ext cx="8209731" cy="792386"/>
          </a:xfrm>
        </p:spPr>
        <p:txBody>
          <a:bodyPr>
            <a:noAutofit/>
          </a:bodyPr>
          <a:lstStyle/>
          <a:p>
            <a:r>
              <a:rPr lang="uk-UA" alt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Спецкурс «</a:t>
            </a:r>
            <a:r>
              <a:rPr lang="uk-UA" altLang="ru-RU" sz="3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Харківщинознавство</a:t>
            </a:r>
            <a:r>
              <a:rPr lang="uk-UA" alt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388843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uk-UA" sz="7200" b="1" dirty="0" smtClean="0">
                <a:solidFill>
                  <a:srgbClr val="0070C0"/>
                </a:solidFill>
                <a:latin typeface="Times New Roman"/>
              </a:rPr>
              <a:t>ДЯКУЮ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uk-UA" sz="7200" b="1" dirty="0" smtClean="0">
                <a:solidFill>
                  <a:srgbClr val="0070C0"/>
                </a:solidFill>
                <a:latin typeface="Times New Roman"/>
              </a:rPr>
              <a:t>ЗА  УВАГУ!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 змісту програм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90465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uk-UA" sz="5800" dirty="0">
                <a:solidFill>
                  <a:srgbClr val="000000"/>
                </a:solidFill>
                <a:latin typeface="Times New Roman"/>
                <a:ea typeface="Times New Roman"/>
              </a:rPr>
              <a:t>. Н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ацілені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на результат.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2.Формулювання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очікуваних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результатів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навчання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займає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перше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місце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порівнянні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формулюванням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змісту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навчального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матеріалу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5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містить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не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лише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u="sng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знаннєві</a:t>
            </a:r>
            <a:r>
              <a:rPr lang="ru-RU" sz="5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5800" dirty="0" err="1">
                <a:solidFill>
                  <a:srgbClr val="000000"/>
                </a:solidFill>
                <a:latin typeface="Times New Roman"/>
                <a:ea typeface="Times New Roman"/>
              </a:rPr>
              <a:t>компоненти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, а й </a:t>
            </a:r>
            <a:r>
              <a:rPr lang="ru-RU" sz="5800" u="sng" dirty="0" err="1">
                <a:solidFill>
                  <a:srgbClr val="000000"/>
                </a:solidFill>
                <a:latin typeface="Times New Roman"/>
                <a:ea typeface="Times New Roman"/>
              </a:rPr>
              <a:t>компетентнісні</a:t>
            </a:r>
            <a:r>
              <a:rPr lang="ru-RU" sz="5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152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ключових </a:t>
            </a:r>
            <a:r>
              <a:rPr lang="uk-UA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uk-UA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Кожен предмет має формувати не лише предметні компетентності, а й вносити свій вклад у формування </a:t>
            </a:r>
            <a:r>
              <a:rPr lang="uk-UA" sz="2600" b="1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ключових: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 Спілкування державною (і рідною у разі відмінності) мовами.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 Спілкування іноземними мовами.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3. Математична компетентність.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4. Основні компетентності в природничих науках і технологіях 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5. Інформаційно-цифрова компетентність 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6. Уміння вчитися впродовж життя.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7. Ініціативність і підприємливість.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8. Соціальна та громадянська компетентності.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9. Обізнаність та самовираження у сфері культури.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30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10. Екологічна грамотність і здорове життя.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62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784976" cy="568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• </a:t>
            </a: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Екологічна безпека 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 </a:t>
            </a: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сталий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розвиток. </a:t>
            </a:r>
            <a:endParaRPr lang="uk-UA" sz="5800" b="1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• Громадянська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відповідальність. </a:t>
            </a:r>
            <a:endParaRPr lang="uk-UA" sz="5800" b="1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• Здоров'я і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безпека.</a:t>
            </a:r>
            <a:endParaRPr lang="uk-UA" sz="5800" b="1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• Підприємливість 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 </a:t>
            </a:r>
            <a:r>
              <a:rPr lang="uk-UA" sz="5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фінансова </a:t>
            </a:r>
            <a:r>
              <a:rPr lang="uk-UA" sz="58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грамотність. </a:t>
            </a:r>
            <a:endParaRPr lang="uk-UA" sz="5800" b="1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Відбивають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провідні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соціально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й особистісно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значущі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ідеї, що послідовно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розкриваються в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процесі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навчання й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виховання учнів.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Спільні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для всіх навчальних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предметів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, є засобом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інтеграції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навчального змісту,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корелюються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з ключовими </a:t>
            </a:r>
            <a:r>
              <a:rPr lang="uk-UA" sz="51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компетентностями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опанування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яких забезпечує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формування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ціннісних і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світоглядних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орієнтацій учня,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що  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визначають його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поведінку 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в  життєвих </a:t>
            </a:r>
            <a:r>
              <a:rPr lang="uk-UA" sz="5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ситуаціях</a:t>
            </a:r>
            <a:r>
              <a:rPr lang="uk-UA" sz="51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16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672408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6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Оновлені</a:t>
            </a:r>
            <a:r>
              <a:rPr lang="ru-RU" sz="66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6600" b="1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програми</a:t>
            </a:r>
            <a:r>
              <a:rPr lang="ru-RU" sz="6600" b="1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з </a:t>
            </a:r>
            <a:r>
              <a:rPr lang="ru-RU" sz="6600" b="1" u="sng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базових</a:t>
            </a:r>
            <a:r>
              <a:rPr lang="ru-RU" sz="6600" b="1" u="sng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6600" b="1" u="sng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навчальних</a:t>
            </a:r>
            <a:r>
              <a:rPr lang="ru-RU" sz="6600" b="1" u="sng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6600" b="1" u="sng" dirty="0" err="1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предметів</a:t>
            </a:r>
            <a:r>
              <a:rPr lang="ru-RU" sz="6600" b="1" u="sng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endParaRPr lang="ru-RU" sz="6600" b="1" u="sng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4509120"/>
            <a:ext cx="5040560" cy="180020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13685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8003232" cy="1512168"/>
          </a:xfrm>
        </p:spPr>
        <p:txBody>
          <a:bodyPr>
            <a:normAutofit fontScale="90000"/>
          </a:bodyPr>
          <a:lstStyle/>
          <a:p>
            <a:r>
              <a:rPr lang="uk-UA" altLang="en-U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</a:t>
            </a:r>
            <a:br>
              <a:rPr lang="uk-UA" altLang="en-US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3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(заклади ЗСО з українською мовою навчання)</a:t>
            </a:r>
            <a:endParaRPr lang="ru-RU" altLang="en-US" sz="3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496944" cy="4896544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uk-UA" altLang="en-US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1. На рівні стандарту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вдвічі збільшено 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кількість годин на тиждень (від 1 до 2-х).</a:t>
            </a:r>
          </a:p>
          <a:p>
            <a:pPr>
              <a:buFontTx/>
              <a:buNone/>
            </a:pP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		2. Значну увагу приділено вивченню теми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«Практична риторика»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, якої не було в старій програмі для 10 класу. </a:t>
            </a:r>
          </a:p>
          <a:p>
            <a:pPr>
              <a:buFontTx/>
              <a:buNone/>
            </a:pPr>
            <a:r>
              <a:rPr lang="uk-UA" alt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	Раніше тема «Практична риторика» вивчалася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лише в 11 класі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. Зараз у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altLang="en-US" sz="3600" dirty="0" smtClean="0">
                <a:latin typeface="Times New Roman" pitchFamily="18" charset="0"/>
                <a:cs typeface="Times New Roman" pitchFamily="18" charset="0"/>
              </a:rPr>
              <a:t> класах на неї виділено </a:t>
            </a:r>
            <a:r>
              <a:rPr lang="uk-UA" altLang="en-US" sz="3600" b="1" dirty="0" smtClean="0">
                <a:latin typeface="Times New Roman" pitchFamily="18" charset="0"/>
                <a:cs typeface="Times New Roman" pitchFamily="18" charset="0"/>
              </a:rPr>
              <a:t>по 16 годин на рік.</a:t>
            </a:r>
            <a:endParaRPr lang="ru-RU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altLang="en-US" sz="3600" dirty="0" smtClean="0">
                <a:latin typeface="Times New Roman" pitchFamily="18" charset="0"/>
                <a:cs typeface="Times New Roman" pitchFamily="18" charset="0"/>
              </a:rPr>
              <a:t>		3. Як у 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10, так і в 11 </a:t>
            </a:r>
            <a:r>
              <a:rPr lang="ru-RU" altLang="en-US" sz="3600" b="1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600" dirty="0" smtClean="0">
                <a:latin typeface="Times New Roman" pitchFamily="18" charset="0"/>
                <a:cs typeface="Times New Roman" pitchFamily="18" charset="0"/>
              </a:rPr>
              <a:t>додано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 по           19 годин на </a:t>
            </a:r>
            <a:r>
              <a:rPr lang="ru-RU" altLang="en-US" sz="3600" b="1" dirty="0" err="1" smtClean="0">
                <a:latin typeface="Times New Roman" pitchFamily="18" charset="0"/>
                <a:cs typeface="Times New Roman" pitchFamily="18" charset="0"/>
              </a:rPr>
              <a:t>повторення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600" dirty="0" smtClean="0">
                <a:latin typeface="Times New Roman" pitchFamily="18" charset="0"/>
                <a:cs typeface="Times New Roman" pitchFamily="18" charset="0"/>
              </a:rPr>
              <a:t>базового курсу 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6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6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alt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uk-UA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uk-UA" alt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3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48464" cy="1642194"/>
          </a:xfrm>
        </p:spPr>
        <p:txBody>
          <a:bodyPr/>
          <a:lstStyle/>
          <a:p>
            <a:r>
              <a:rPr kumimoji="0" lang="uk-UA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Українська мова</a:t>
            </a:r>
            <a:br>
              <a:rPr kumimoji="0" lang="uk-UA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uk-UA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(заклади ЗСО з російською мовою навчання)</a:t>
            </a:r>
            <a:endParaRPr lang="ru-RU" altLang="ru-RU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8840"/>
            <a:ext cx="8640960" cy="4248472"/>
          </a:xfrm>
        </p:spPr>
        <p:txBody>
          <a:bodyPr/>
          <a:lstStyle/>
          <a:p>
            <a:pPr lvl="0" algn="just" fontAlgn="auto">
              <a:spcAft>
                <a:spcPts val="0"/>
              </a:spcAft>
              <a:buNone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uk-UA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uk-UA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Удвічі збільшено </a:t>
            </a:r>
            <a:r>
              <a:rPr kumimoji="0" lang="uk-UA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кількість годин на тиждень (від 1 до 2-х).</a:t>
            </a:r>
          </a:p>
          <a:p>
            <a:pPr marL="0" indent="0" algn="just">
              <a:buNone/>
            </a:pPr>
            <a:r>
              <a:rPr lang="uk-UA" altLang="ru-RU" sz="3600" dirty="0" smtClean="0">
                <a:latin typeface="Times New Roman" pitchFamily="18" charset="0"/>
                <a:cs typeface="Times New Roman" pitchFamily="18" charset="0"/>
              </a:rPr>
              <a:t>	2. У </a:t>
            </a:r>
            <a:r>
              <a:rPr lang="uk-UA" altLang="ru-RU" sz="3600" b="1" dirty="0">
                <a:latin typeface="Times New Roman" pitchFamily="18" charset="0"/>
                <a:cs typeface="Times New Roman" pitchFamily="18" charset="0"/>
              </a:rPr>
              <a:t>10 класі</a:t>
            </a:r>
            <a:r>
              <a:rPr lang="uk-UA" alt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600" dirty="0" smtClean="0">
                <a:latin typeface="Times New Roman" pitchFamily="18" charset="0"/>
                <a:cs typeface="Times New Roman" pitchFamily="18" charset="0"/>
              </a:rPr>
              <a:t>всі 35 годин додано на </a:t>
            </a:r>
            <a:r>
              <a:rPr lang="uk-UA" altLang="ru-RU" sz="3600" dirty="0">
                <a:latin typeface="Times New Roman" pitchFamily="18" charset="0"/>
                <a:cs typeface="Times New Roman" pitchFamily="18" charset="0"/>
              </a:rPr>
              <a:t>повторення базового курсу </a:t>
            </a:r>
            <a:r>
              <a:rPr lang="uk-UA" altLang="ru-RU" sz="3600" dirty="0" smtClean="0">
                <a:latin typeface="Times New Roman" pitchFamily="18" charset="0"/>
                <a:cs typeface="Times New Roman" pitchFamily="18" charset="0"/>
              </a:rPr>
              <a:t>української </a:t>
            </a:r>
            <a:r>
              <a:rPr lang="uk-UA" altLang="ru-RU" sz="3600" dirty="0">
                <a:latin typeface="Times New Roman" pitchFamily="18" charset="0"/>
                <a:cs typeface="Times New Roman" pitchFamily="18" charset="0"/>
              </a:rPr>
              <a:t>мови, а в </a:t>
            </a:r>
            <a:r>
              <a:rPr lang="uk-UA" altLang="ru-RU" sz="3600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altLang="ru-RU" sz="3600" dirty="0">
                <a:latin typeface="Times New Roman" pitchFamily="18" charset="0"/>
                <a:cs typeface="Times New Roman" pitchFamily="18" charset="0"/>
              </a:rPr>
              <a:t> – на  мовленнєвий компонент.</a:t>
            </a: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47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1303</Words>
  <Application>Microsoft Office PowerPoint</Application>
  <PresentationFormat>Экран (4:3)</PresentationFormat>
  <Paragraphs>223</Paragraphs>
  <Slides>36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36</vt:i4>
      </vt:variant>
    </vt:vector>
  </HeadingPairs>
  <TitlesOfParts>
    <vt:vector size="47" baseType="lpstr">
      <vt:lpstr>Тема Office</vt:lpstr>
      <vt:lpstr>Оформление по умолчанию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Про оновлені навчальні програми для учнів 10-х класів закладів загальної середньої освіти</vt:lpstr>
      <vt:lpstr>Нормативно-правова база</vt:lpstr>
      <vt:lpstr>Єдина мета повної  загальної середньої освіти</vt:lpstr>
      <vt:lpstr>Оновлення змісту програм</vt:lpstr>
      <vt:lpstr>Формування ключових компетентностей </vt:lpstr>
      <vt:lpstr>Наскрізні змістові лінії </vt:lpstr>
      <vt:lpstr>Оновлені програми з базових навчальних предметів </vt:lpstr>
      <vt:lpstr>Українська мова (заклади ЗСО з українською мовою навчання)</vt:lpstr>
      <vt:lpstr>Українська мова (заклади ЗСО з російською мовою навчання)</vt:lpstr>
      <vt:lpstr>Українська література</vt:lpstr>
      <vt:lpstr>Українська література</vt:lpstr>
      <vt:lpstr>Зарубіжна література</vt:lpstr>
      <vt:lpstr>Російська мова та література</vt:lpstr>
      <vt:lpstr>Іноземні мови</vt:lpstr>
      <vt:lpstr> «Історія: Україна і світ» (експериментальний інтегрований курс) </vt:lpstr>
      <vt:lpstr>Історія України. Всесвітня історія</vt:lpstr>
      <vt:lpstr>Новий предмет «Громадянська освіта» (10 клас, 2 години на тиждень)</vt:lpstr>
      <vt:lpstr> Новий предмет «Громадянська освіта» </vt:lpstr>
      <vt:lpstr>Математика Діагностичні роботи</vt:lpstr>
      <vt:lpstr>Математика Контроль навчальних досягнень</vt:lpstr>
      <vt:lpstr>Математика Структура навчальної програми</vt:lpstr>
      <vt:lpstr>Математика Рівень стандарту</vt:lpstr>
      <vt:lpstr>   «Природничі науки»  (експериментальний  інтегрований  курс)   </vt:lpstr>
      <vt:lpstr>Погоджений список закладів загальної середньої освіти  Харківської області, на базі яких здійснюватиметься впровадження експериментального інтегрованого курсу «Природничі науки»</vt:lpstr>
      <vt:lpstr>Новий предмет «Фізика і астрономія»</vt:lpstr>
      <vt:lpstr>Новий предмет «Біологія і екологія»</vt:lpstr>
      <vt:lpstr>Презентация PowerPoint</vt:lpstr>
      <vt:lpstr>Географія</vt:lpstr>
      <vt:lpstr>Вибірково-обов’язкові  предмети:</vt:lpstr>
      <vt:lpstr>Інформатика.  Рівень стандарту  105 годин</vt:lpstr>
      <vt:lpstr>Мистецтво</vt:lpstr>
      <vt:lpstr>Профільний предмет  «Економіка»</vt:lpstr>
      <vt:lpstr>Профільний предмет «Правознавство»</vt:lpstr>
      <vt:lpstr>Варіативна складова</vt:lpstr>
      <vt:lpstr>Спецкурс «Харківщинознавство»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Будет у всех</dc:title>
  <dc:creator>Svetlana</dc:creator>
  <cp:lastModifiedBy>Ирина Березанец</cp:lastModifiedBy>
  <cp:revision>151</cp:revision>
  <cp:lastPrinted>2018-05-15T15:19:35Z</cp:lastPrinted>
  <dcterms:created xsi:type="dcterms:W3CDTF">2018-04-27T08:34:10Z</dcterms:created>
  <dcterms:modified xsi:type="dcterms:W3CDTF">2018-05-16T06:35:39Z</dcterms:modified>
</cp:coreProperties>
</file>