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62" r:id="rId5"/>
    <p:sldId id="264" r:id="rId6"/>
    <p:sldId id="266" r:id="rId7"/>
    <p:sldId id="265" r:id="rId8"/>
    <p:sldId id="267" r:id="rId9"/>
    <p:sldId id="258" r:id="rId10"/>
    <p:sldId id="259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80" autoAdjust="0"/>
  </p:normalViewPr>
  <p:slideViewPr>
    <p:cSldViewPr>
      <p:cViewPr varScale="1">
        <p:scale>
          <a:sx n="41" d="100"/>
          <a:sy n="41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5" d="100"/>
          <a:sy n="35" d="100"/>
        </p:scale>
        <p:origin x="-217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9B79D-D156-4D9D-8BDE-46388402DCC3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814A0-C8C8-4413-B23B-09C2EB6D3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504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svita.ua/legislation/Ser_osv/19403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814A0-C8C8-4413-B23B-09C2EB6D35A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014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800" baseline="0" dirty="0" smtClean="0"/>
              <a:t>Усього 9 освітніх програм проходили експертизу у Державній службі якості освіти. </a:t>
            </a:r>
          </a:p>
          <a:p>
            <a:r>
              <a:rPr lang="uk-UA" sz="1800" baseline="0" dirty="0" smtClean="0"/>
              <a:t>Зокрема, для отримання експертного висновку ДСЯО на відповідність новому Державному стандарту початкової освіти МОН радить звернутися авторам:</a:t>
            </a:r>
          </a:p>
          <a:p>
            <a:r>
              <a:rPr lang="uk-UA" sz="1800" baseline="0" dirty="0" err="1" smtClean="0"/>
              <a:t>•Освітньої</a:t>
            </a:r>
            <a:r>
              <a:rPr lang="uk-UA" sz="1800" baseline="0" dirty="0" smtClean="0"/>
              <a:t> програми для початкової школи за педагогічною технологією  «Росток» (авт. </a:t>
            </a:r>
            <a:r>
              <a:rPr lang="uk-UA" sz="1800" baseline="0" dirty="0" err="1" smtClean="0"/>
              <a:t>Пушкарьова</a:t>
            </a:r>
            <a:r>
              <a:rPr lang="uk-UA" sz="1800" baseline="0" dirty="0" smtClean="0"/>
              <a:t> Т. О.);</a:t>
            </a:r>
          </a:p>
          <a:p>
            <a:r>
              <a:rPr lang="uk-UA" sz="1800" baseline="0" dirty="0" err="1" smtClean="0"/>
              <a:t>•Освітньої</a:t>
            </a:r>
            <a:r>
              <a:rPr lang="uk-UA" sz="1800" baseline="0" dirty="0" smtClean="0"/>
              <a:t> програми для 1-2 класів за системою розвивального навчання у закладах загальної середньої освіти (авт. </a:t>
            </a:r>
            <a:r>
              <a:rPr lang="uk-UA" sz="1800" baseline="0" dirty="0" err="1" smtClean="0"/>
              <a:t>кол</a:t>
            </a:r>
            <a:r>
              <a:rPr lang="uk-UA" sz="1800" baseline="0" dirty="0" smtClean="0"/>
              <a:t>. </a:t>
            </a:r>
            <a:r>
              <a:rPr lang="uk-UA" sz="1800" baseline="0" dirty="0" err="1" smtClean="0"/>
              <a:t>Ломакович</a:t>
            </a:r>
            <a:r>
              <a:rPr lang="uk-UA" sz="1800" baseline="0" dirty="0" smtClean="0"/>
              <a:t> С. В., Тимченко Л.І., Жукова С.О., Кондратюк О. М. та ін.);</a:t>
            </a:r>
          </a:p>
          <a:p>
            <a:r>
              <a:rPr lang="uk-UA" sz="1800" baseline="0" dirty="0" err="1" smtClean="0"/>
              <a:t>•Освітньої</a:t>
            </a:r>
            <a:r>
              <a:rPr lang="uk-UA" sz="1800" baseline="0" dirty="0" smtClean="0"/>
              <a:t> програми для 1-2 класів закладів загальної середньої освіти за системою розвивального навчання (авт. та </a:t>
            </a:r>
            <a:r>
              <a:rPr lang="uk-UA" sz="1800" baseline="0" dirty="0" err="1" smtClean="0"/>
              <a:t>укл</a:t>
            </a:r>
            <a:r>
              <a:rPr lang="uk-UA" sz="1800" baseline="0" dirty="0" smtClean="0"/>
              <a:t>. </a:t>
            </a:r>
            <a:r>
              <a:rPr lang="uk-UA" sz="1800" baseline="0" dirty="0" err="1" smtClean="0"/>
              <a:t>Старагіна</a:t>
            </a:r>
            <a:r>
              <a:rPr lang="uk-UA" sz="1800" baseline="0" dirty="0" smtClean="0"/>
              <a:t> І. П., Захарова Г. М., </a:t>
            </a:r>
            <a:r>
              <a:rPr lang="uk-UA" sz="1800" baseline="0" dirty="0" err="1" smtClean="0"/>
              <a:t>Жемчужкіна</a:t>
            </a:r>
            <a:r>
              <a:rPr lang="uk-UA" sz="1800" baseline="0" dirty="0" smtClean="0"/>
              <a:t> Г. В, </a:t>
            </a:r>
            <a:r>
              <a:rPr lang="uk-UA" sz="1800" baseline="0" dirty="0" err="1" smtClean="0"/>
              <a:t>Пінсон</a:t>
            </a:r>
            <a:r>
              <a:rPr lang="uk-UA" sz="1800" baseline="0" dirty="0" smtClean="0"/>
              <a:t> К. І., </a:t>
            </a:r>
            <a:r>
              <a:rPr lang="uk-UA" sz="1800" baseline="0" dirty="0" err="1" smtClean="0"/>
              <a:t>Перепелицина</a:t>
            </a:r>
            <a:r>
              <a:rPr lang="uk-UA" sz="1800" baseline="0" dirty="0" smtClean="0"/>
              <a:t> О. А., </a:t>
            </a:r>
            <a:r>
              <a:rPr lang="uk-UA" sz="1800" baseline="0" dirty="0" err="1" smtClean="0"/>
              <a:t>Сосницька</a:t>
            </a:r>
            <a:r>
              <a:rPr lang="uk-UA" sz="1800" baseline="0" dirty="0" smtClean="0"/>
              <a:t> Н. П.);</a:t>
            </a:r>
          </a:p>
          <a:p>
            <a:r>
              <a:rPr lang="uk-UA" sz="1800" baseline="0" dirty="0" err="1" smtClean="0"/>
              <a:t>•Освітньої</a:t>
            </a:r>
            <a:r>
              <a:rPr lang="uk-UA" sz="1800" baseline="0" dirty="0" smtClean="0"/>
              <a:t> програми початкової освіти в науково-педагогічному проекті «Інтелект України» цикл І (1-2 класи) (наук. </a:t>
            </a:r>
            <a:r>
              <a:rPr lang="uk-UA" sz="1800" baseline="0" dirty="0" err="1" smtClean="0"/>
              <a:t>кер</a:t>
            </a:r>
            <a:r>
              <a:rPr lang="uk-UA" sz="1800" baseline="0" dirty="0" smtClean="0"/>
              <a:t>. Гавриш І. В.);  </a:t>
            </a:r>
          </a:p>
          <a:p>
            <a:r>
              <a:rPr lang="uk-UA" sz="1800" baseline="0" dirty="0" err="1" smtClean="0"/>
              <a:t>•Освітньої</a:t>
            </a:r>
            <a:r>
              <a:rPr lang="uk-UA" sz="1800" baseline="0" dirty="0" smtClean="0"/>
              <a:t> програми початкової освіти за </a:t>
            </a:r>
            <a:r>
              <a:rPr lang="uk-UA" sz="1800" baseline="0" dirty="0" err="1" smtClean="0"/>
              <a:t>вальдорфською</a:t>
            </a:r>
            <a:r>
              <a:rPr lang="uk-UA" sz="1800" baseline="0" dirty="0" smtClean="0"/>
              <a:t> педагогікою (Асоціація </a:t>
            </a:r>
            <a:r>
              <a:rPr lang="uk-UA" sz="1800" baseline="0" dirty="0" err="1" smtClean="0"/>
              <a:t>вальдорфських</a:t>
            </a:r>
            <a:r>
              <a:rPr lang="uk-UA" sz="1800" baseline="0" dirty="0" smtClean="0"/>
              <a:t> ініціатив в Україні);</a:t>
            </a:r>
          </a:p>
          <a:p>
            <a:r>
              <a:rPr lang="uk-UA" sz="1800" baseline="0" dirty="0" err="1" smtClean="0"/>
              <a:t>•Освітньої</a:t>
            </a:r>
            <a:r>
              <a:rPr lang="uk-UA" sz="1800" baseline="0" dirty="0" smtClean="0"/>
              <a:t> програми «Початкова школа: освіта для життя» (Київський університет імені Б. Грінченка за </a:t>
            </a:r>
            <a:r>
              <a:rPr lang="uk-UA" sz="1800" baseline="0" dirty="0" err="1" smtClean="0"/>
              <a:t>заг</a:t>
            </a:r>
            <a:r>
              <a:rPr lang="uk-UA" sz="1800" baseline="0" dirty="0" smtClean="0"/>
              <a:t>. ред. </a:t>
            </a:r>
            <a:r>
              <a:rPr lang="uk-UA" sz="1800" baseline="0" dirty="0" err="1" smtClean="0"/>
              <a:t>Огнев’юка</a:t>
            </a:r>
            <a:r>
              <a:rPr lang="uk-UA" sz="1800" baseline="0" dirty="0" smtClean="0"/>
              <a:t> В. О.);</a:t>
            </a:r>
          </a:p>
          <a:p>
            <a:r>
              <a:rPr lang="uk-UA" sz="1800" baseline="0" dirty="0" err="1" smtClean="0"/>
              <a:t>•Освітньої</a:t>
            </a:r>
            <a:r>
              <a:rPr lang="uk-UA" sz="1800" baseline="0" dirty="0" smtClean="0"/>
              <a:t> програми «На крилах успіху» для учнів 1-2 класів закладів загальної середньої освіти (наук. </a:t>
            </a:r>
            <a:r>
              <a:rPr lang="uk-UA" sz="1800" baseline="0" dirty="0" err="1" smtClean="0"/>
              <a:t>кер</a:t>
            </a:r>
            <a:r>
              <a:rPr lang="uk-UA" sz="1800" baseline="0" dirty="0" smtClean="0"/>
              <a:t>. творчої групи </a:t>
            </a:r>
            <a:r>
              <a:rPr lang="uk-UA" sz="1800" baseline="0" dirty="0" err="1" smtClean="0"/>
              <a:t>Цимбалару</a:t>
            </a:r>
            <a:r>
              <a:rPr lang="uk-UA" sz="1800" baseline="0" dirty="0" smtClean="0"/>
              <a:t> А. Д.);</a:t>
            </a:r>
          </a:p>
          <a:p>
            <a:r>
              <a:rPr lang="uk-UA" sz="1800" baseline="0" dirty="0" err="1" smtClean="0"/>
              <a:t>•Освітньої</a:t>
            </a:r>
            <a:r>
              <a:rPr lang="uk-UA" sz="1800" baseline="0" dirty="0" smtClean="0"/>
              <a:t> програми початкової освіти «Світ, в якому я живу» (1-2 класи) (авт. </a:t>
            </a:r>
            <a:r>
              <a:rPr lang="uk-UA" sz="1800" baseline="0" dirty="0" err="1" smtClean="0"/>
              <a:t>кол</a:t>
            </a:r>
            <a:r>
              <a:rPr lang="uk-UA" sz="1800" baseline="0" dirty="0" smtClean="0"/>
              <a:t>. Якименко С. І., </a:t>
            </a:r>
            <a:r>
              <a:rPr lang="uk-UA" sz="1800" baseline="0" dirty="0" err="1" smtClean="0"/>
              <a:t>Іванець</a:t>
            </a:r>
            <a:r>
              <a:rPr lang="uk-UA" sz="1800" baseline="0" dirty="0" smtClean="0"/>
              <a:t> Н. В., Тарасюк А. М., </a:t>
            </a:r>
            <a:r>
              <a:rPr lang="uk-UA" sz="1800" baseline="0" dirty="0" err="1" smtClean="0"/>
              <a:t>Філімонова</a:t>
            </a:r>
            <a:r>
              <a:rPr lang="uk-UA" sz="1800" baseline="0" dirty="0" smtClean="0"/>
              <a:t> Т. В.);</a:t>
            </a:r>
          </a:p>
          <a:p>
            <a:r>
              <a:rPr lang="uk-UA" sz="1800" baseline="0" dirty="0" err="1" smtClean="0"/>
              <a:t>•Освітньої</a:t>
            </a:r>
            <a:r>
              <a:rPr lang="uk-UA" sz="1800" baseline="0" dirty="0" smtClean="0"/>
              <a:t> інтегрованої </a:t>
            </a:r>
            <a:r>
              <a:rPr lang="uk-UA" sz="1800" baseline="0" dirty="0" err="1" smtClean="0"/>
              <a:t>корекційно-оздоровчої</a:t>
            </a:r>
            <a:r>
              <a:rPr lang="uk-UA" sz="1800" baseline="0" dirty="0" smtClean="0"/>
              <a:t> програми для учнів 1-2 класів  закладів загальної середньої освіти «Гармонія інтелекту та здоров’я» (авт. </a:t>
            </a:r>
            <a:r>
              <a:rPr lang="uk-UA" sz="1800" baseline="0" dirty="0" err="1" smtClean="0"/>
              <a:t>Яновська</a:t>
            </a:r>
            <a:r>
              <a:rPr lang="uk-UA" sz="1800" baseline="0" dirty="0" smtClean="0"/>
              <a:t> Н. М.).</a:t>
            </a:r>
          </a:p>
          <a:p>
            <a:endParaRPr lang="uk-UA" sz="1800" baseline="0" dirty="0" smtClean="0"/>
          </a:p>
          <a:p>
            <a:r>
              <a:rPr lang="uk-UA" sz="1800" baseline="0" dirty="0" smtClean="0"/>
              <a:t>До 15 травня автори цих програм повинні були внести зміни, відповідно до зауважень експертів. Тому очікуємо остаточного рішення щодо їх застосування у перших класах з 1 вересня 2018 року. 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814A0-C8C8-4413-B23B-09C2EB6D35A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137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ru-RU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Нагадуємо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реформа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загальної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середньої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освіти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«Нова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українська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школа»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передбачає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впровадження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змін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по-річно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протягом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12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років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Цей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процес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розпочнеться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1-го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класу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вересня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2018 року.</a:t>
            </a:r>
          </a:p>
          <a:p>
            <a:pPr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814A0-C8C8-4413-B23B-09C2EB6D35A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861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600" dirty="0" smtClean="0"/>
              <a:t>Перш ніж </a:t>
            </a:r>
            <a:r>
              <a:rPr lang="uk-UA" sz="1600" baseline="0" dirty="0" smtClean="0"/>
              <a:t>розпочати </a:t>
            </a:r>
            <a:r>
              <a:rPr lang="uk-UA" sz="1600" dirty="0" smtClean="0"/>
              <a:t>розмову про освітні програми для закладів освіти</a:t>
            </a:r>
            <a:r>
              <a:rPr lang="uk-UA" sz="1600" baseline="0" dirty="0" smtClean="0"/>
              <a:t> І ступеня, пропоную звернутися до головного освітнього документу – Закону України «Про освіту», а саме до статті 33</a:t>
            </a:r>
          </a:p>
          <a:p>
            <a:endParaRPr lang="uk-UA" sz="1600" baseline="0" dirty="0" smtClean="0"/>
          </a:p>
          <a:p>
            <a:pPr marL="228600" indent="-228600">
              <a:buAutoNum type="arabicPeriod"/>
            </a:pP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Основою для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розроблення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освітньої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програми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є стандарт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освіти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відповідного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</a:rPr>
              <a:t>рівня</a:t>
            </a:r>
            <a:endParaRPr lang="ru-RU" sz="1600" b="0" i="0" kern="1200" dirty="0" smtClean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uk-UA" sz="1600" b="0" i="0" kern="1200" dirty="0" smtClean="0">
                <a:solidFill>
                  <a:schemeClr val="tx1"/>
                </a:solidFill>
                <a:effectLst/>
              </a:rPr>
              <a:t>У цій же статті зазначено, що:</a:t>
            </a:r>
            <a:endParaRPr lang="ru-RU" sz="1600" b="0" i="0" kern="1200" dirty="0" smtClean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ru-RU" sz="1600" dirty="0" smtClean="0"/>
              <a:t>2.</a:t>
            </a:r>
            <a:r>
              <a:rPr lang="ru-RU" sz="1600" baseline="0" dirty="0" smtClean="0"/>
              <a:t> </a:t>
            </a:r>
            <a:r>
              <a:rPr lang="ru-RU" sz="1600" dirty="0" err="1" smtClean="0"/>
              <a:t>Освітня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програма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містить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r>
              <a:rPr lang="ru-RU" sz="1600" dirty="0" err="1" smtClean="0"/>
              <a:t>вимоги</a:t>
            </a:r>
            <a:r>
              <a:rPr lang="ru-RU" sz="1600" dirty="0" smtClean="0"/>
              <a:t> до </a:t>
            </a:r>
            <a:r>
              <a:rPr lang="ru-RU" sz="1600" dirty="0" err="1" smtClean="0"/>
              <a:t>осіб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розпочати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навчання</a:t>
            </a:r>
            <a:r>
              <a:rPr lang="ru-RU" sz="1600" dirty="0" smtClean="0"/>
              <a:t> за </a:t>
            </a:r>
            <a:r>
              <a:rPr lang="ru-RU" sz="1600" dirty="0" err="1" smtClean="0"/>
              <a:t>програмою</a:t>
            </a:r>
            <a:r>
              <a:rPr lang="ru-RU" sz="1600" dirty="0" smtClean="0"/>
              <a:t>;</a:t>
            </a:r>
          </a:p>
          <a:p>
            <a:pPr marL="0" indent="0">
              <a:buNone/>
            </a:pPr>
            <a:r>
              <a:rPr lang="ru-RU" sz="1600" dirty="0" err="1" smtClean="0"/>
              <a:t>перелік</a:t>
            </a:r>
            <a:r>
              <a:rPr lang="ru-RU" sz="1600" dirty="0" smtClean="0"/>
              <a:t> </a:t>
            </a:r>
            <a:r>
              <a:rPr lang="ru-RU" sz="1600" dirty="0" err="1" smtClean="0"/>
              <a:t>освітніх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компонентів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логічну</a:t>
            </a:r>
            <a:r>
              <a:rPr lang="ru-RU" sz="1600" dirty="0" smtClean="0"/>
              <a:t> </a:t>
            </a:r>
            <a:r>
              <a:rPr lang="ru-RU" sz="1600" dirty="0" err="1" smtClean="0"/>
              <a:t>послідовність</a:t>
            </a:r>
            <a:r>
              <a:rPr lang="ru-RU" sz="1600" dirty="0" smtClean="0"/>
              <a:t>;</a:t>
            </a:r>
          </a:p>
          <a:p>
            <a:pPr marL="0" indent="0">
              <a:buNone/>
            </a:pPr>
            <a:r>
              <a:rPr lang="ru-RU" sz="1600" dirty="0" err="1" smtClean="0"/>
              <a:t>загальний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обсяг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навчального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навантаження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очікувані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навчання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здобувачів</a:t>
            </a:r>
            <a:r>
              <a:rPr lang="ru-RU" sz="1600" dirty="0" smtClean="0"/>
              <a:t> </a:t>
            </a:r>
            <a:r>
              <a:rPr lang="ru-RU" sz="1600" dirty="0" err="1" smtClean="0"/>
              <a:t>освіти</a:t>
            </a:r>
            <a:r>
              <a:rPr lang="ru-RU" sz="1600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814A0-C8C8-4413-B23B-09C2EB6D35A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737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Освітні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програми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розробляються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закладами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освіти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науковими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установами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іншими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суб’єктами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освітньої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діяльності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затверджуються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відповідно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цього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Закону та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спеціальних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6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законів</a:t>
            </a:r>
            <a:r>
              <a:rPr lang="ru-RU" sz="16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16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814A0-C8C8-4413-B23B-09C2EB6D35A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155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600" dirty="0" smtClean="0"/>
              <a:t>З 1 вересня ми розпочинаємо працювати за новим державним стандартом. Для 1-2-х класів Міністерством освіти затверджено Типові освітні та навчальні програми.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814A0-C8C8-4413-B23B-09C2EB6D35A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014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800" dirty="0" smtClean="0"/>
              <a:t>Для нас затверджено дві типові освітні програми, які охоплюють повний спектр</a:t>
            </a:r>
            <a:r>
              <a:rPr lang="uk-UA" sz="1800" baseline="0" dirty="0" smtClean="0"/>
              <a:t> освітнього процесу в початковій школі – авторських колективів О.Я. Савченко (Академія педагогічних наук України) та Р.Б. Шияна (Львівського інституту післядипломної освіти).</a:t>
            </a:r>
          </a:p>
          <a:p>
            <a:endParaRPr lang="uk-UA" sz="1800" baseline="0" dirty="0" smtClean="0"/>
          </a:p>
          <a:p>
            <a:r>
              <a:rPr lang="uk-UA" sz="1800" baseline="0" dirty="0" smtClean="0"/>
              <a:t>До нас звертаються за порадою у виборі типової освітньої програми для закладу освіти. Хочу наголосити, що сьогодні школа має широку автономію, зокрема в організації освітнього процесу.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814A0-C8C8-4413-B23B-09C2EB6D35A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429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800" baseline="0" dirty="0" smtClean="0"/>
              <a:t>До нас звертаються за порадою у виборі типової освітньої програми для закладу освіти. Хочу наголосити, що сьогодні школа має широку автономію, зокрема в організації освітнього процесу. Про це зазначено у </a:t>
            </a:r>
            <a:endParaRPr lang="ru-RU" sz="1800" dirty="0" smtClean="0"/>
          </a:p>
          <a:p>
            <a:r>
              <a:rPr lang="ru-RU" sz="1800" b="1" i="0" kern="1200" dirty="0" err="1" smtClean="0">
                <a:solidFill>
                  <a:schemeClr val="tx1"/>
                </a:solidFill>
                <a:effectLst/>
              </a:rPr>
              <a:t>Стаття</a:t>
            </a:r>
            <a:r>
              <a:rPr lang="ru-RU" sz="1800" b="1" i="0" kern="1200" dirty="0" smtClean="0">
                <a:solidFill>
                  <a:schemeClr val="tx1"/>
                </a:solidFill>
                <a:effectLst/>
              </a:rPr>
              <a:t> 23. Закону </a:t>
            </a:r>
            <a:r>
              <a:rPr lang="ru-RU" sz="1800" b="1" i="0" kern="1200" dirty="0" err="1" smtClean="0">
                <a:solidFill>
                  <a:schemeClr val="tx1"/>
                </a:solidFill>
                <a:effectLst/>
              </a:rPr>
              <a:t>України</a:t>
            </a:r>
            <a:r>
              <a:rPr lang="ru-RU" sz="1800" b="1" i="0" kern="1200" dirty="0" smtClean="0">
                <a:solidFill>
                  <a:schemeClr val="tx1"/>
                </a:solidFill>
                <a:effectLst/>
              </a:rPr>
              <a:t> «Про </a:t>
            </a:r>
            <a:r>
              <a:rPr lang="ru-RU" sz="1800" b="1" i="0" kern="1200" dirty="0" err="1" smtClean="0">
                <a:solidFill>
                  <a:schemeClr val="tx1"/>
                </a:solidFill>
                <a:effectLst/>
              </a:rPr>
              <a:t>освіту</a:t>
            </a:r>
            <a:r>
              <a:rPr lang="ru-RU" sz="1800" b="1" i="0" kern="1200" dirty="0" smtClean="0">
                <a:solidFill>
                  <a:schemeClr val="tx1"/>
                </a:solidFill>
                <a:effectLst/>
              </a:rPr>
              <a:t>» 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Автономія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 закладу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освіти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, у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якій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 говориться,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що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 держава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гарантує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академічну</a:t>
            </a:r>
            <a:r>
              <a:rPr lang="ru-RU" sz="1800" b="0" i="0" kern="1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автономію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закладів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освіти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.</a:t>
            </a:r>
          </a:p>
          <a:p>
            <a:r>
              <a:rPr lang="uk-UA" sz="1800" b="0" i="0" kern="1200" dirty="0" smtClean="0">
                <a:solidFill>
                  <a:schemeClr val="tx1"/>
                </a:solidFill>
                <a:effectLst/>
              </a:rPr>
              <a:t>Це означає, що радити</a:t>
            </a:r>
            <a:r>
              <a:rPr lang="uk-UA" sz="1800" b="0" i="0" kern="1200" baseline="0" dirty="0" smtClean="0">
                <a:solidFill>
                  <a:schemeClr val="tx1"/>
                </a:solidFill>
                <a:effectLst/>
              </a:rPr>
              <a:t> або </a:t>
            </a:r>
            <a:r>
              <a:rPr lang="uk-UA" sz="1800" b="0" i="0" kern="1200" dirty="0" smtClean="0">
                <a:solidFill>
                  <a:schemeClr val="tx1"/>
                </a:solidFill>
                <a:effectLst/>
              </a:rPr>
              <a:t>впливати на заклад у виборі програм і підручників ми не маємо право. </a:t>
            </a:r>
          </a:p>
          <a:p>
            <a:r>
              <a:rPr lang="uk-UA" sz="1800" b="0" i="0" kern="1200" dirty="0" smtClean="0">
                <a:solidFill>
                  <a:schemeClr val="tx1"/>
                </a:solidFill>
                <a:effectLst/>
              </a:rPr>
              <a:t>Для того,</a:t>
            </a:r>
            <a:r>
              <a:rPr lang="uk-UA" sz="1800" b="0" i="0" kern="1200" baseline="0" dirty="0" smtClean="0">
                <a:solidFill>
                  <a:schemeClr val="tx1"/>
                </a:solidFill>
                <a:effectLst/>
              </a:rPr>
              <a:t> щоб сьогодні впевнено робити вибір, треба було дати можливість педагогам опрацювати обидві програми і, або  зупинитися на одній з типових, або самостійно сформувати освітню програму на основі затверджених</a:t>
            </a:r>
            <a:endParaRPr lang="ru-RU" sz="1800" b="0" i="0" kern="1200" dirty="0" smtClean="0">
              <a:solidFill>
                <a:schemeClr val="tx1"/>
              </a:solidFill>
              <a:effectLst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814A0-C8C8-4413-B23B-09C2EB6D35A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54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800" dirty="0" smtClean="0"/>
              <a:t>Наказом </a:t>
            </a:r>
            <a:r>
              <a:rPr lang="ru-RU" sz="1800" dirty="0" err="1" smtClean="0"/>
              <a:t>Міністерства</a:t>
            </a:r>
            <a:r>
              <a:rPr lang="ru-RU" sz="1800" dirty="0" smtClean="0"/>
              <a:t> </a:t>
            </a:r>
            <a:r>
              <a:rPr lang="ru-RU" sz="1800" dirty="0" err="1" smtClean="0"/>
              <a:t>освіти</a:t>
            </a:r>
            <a:r>
              <a:rPr lang="ru-RU" sz="1800" dirty="0" smtClean="0"/>
              <a:t> і науки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 21.03.2018 № 268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uk-UA" sz="1800" dirty="0" smtClean="0"/>
              <a:t>затверджені </a:t>
            </a:r>
            <a:r>
              <a:rPr lang="uk-UA" sz="1800" dirty="0" smtClean="0"/>
              <a:t>навчальні програми для закладів загальної</a:t>
            </a:r>
            <a:r>
              <a:rPr lang="uk-UA" sz="1800" baseline="0" dirty="0" smtClean="0"/>
              <a:t> середньої освіти з навчанням мовою відповідного корінного народу або національної </a:t>
            </a:r>
            <a:r>
              <a:rPr lang="uk-UA" sz="1800" baseline="0" dirty="0" smtClean="0"/>
              <a:t>меншини, наприклад, російська мова та читання для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 загальної середньої освіти з навчанням українською та російською мовами.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814A0-C8C8-4413-B23B-09C2EB6D35A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597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800" dirty="0" smtClean="0"/>
              <a:t>Якщо заклад освіти з українською мовою навчання бажає навчати дітей і російській мові, то години для її вивчення він може взяти</a:t>
            </a:r>
            <a:r>
              <a:rPr lang="uk-UA" sz="1800" baseline="0" dirty="0" smtClean="0"/>
              <a:t> з варіативного складника. В Інваріантний складник навчального плану ми не маємо право вносити </a:t>
            </a:r>
            <a:r>
              <a:rPr lang="uk-UA" sz="1800" baseline="0" dirty="0" err="1" smtClean="0"/>
              <a:t>зиіни</a:t>
            </a:r>
            <a:r>
              <a:rPr lang="uk-UA" sz="1800" baseline="0" dirty="0" smtClean="0"/>
              <a:t>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814A0-C8C8-4413-B23B-09C2EB6D35A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790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800" dirty="0" smtClean="0"/>
              <a:t>Для 2-4-х класів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800" b="0" i="0" kern="1200" dirty="0" smtClean="0">
                <a:solidFill>
                  <a:schemeClr val="tx1"/>
                </a:solidFill>
                <a:effectLst/>
              </a:rPr>
              <a:t>Цим наказом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втрачаєтьтся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чинність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, 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наказу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Міністерства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освіти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 і науки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України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від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 10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червня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 2011 року </a:t>
            </a:r>
            <a:r>
              <a:rPr lang="ru-RU" sz="1800" b="0" i="0" u="none" strike="noStrike" kern="1200" dirty="0" smtClean="0">
                <a:solidFill>
                  <a:schemeClr val="tx1"/>
                </a:solidFill>
                <a:effectLst/>
                <a:hlinkClick r:id="rId3"/>
              </a:rPr>
              <a:t>№ 572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 “Про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Типові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навчальні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плани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початкової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школи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“. А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також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пропонуються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навчальні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плани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 для 2-4-х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класів</a:t>
            </a:r>
            <a:r>
              <a:rPr lang="ru-RU" sz="1800" b="0" i="0" kern="1200" dirty="0" smtClean="0">
                <a:solidFill>
                  <a:schemeClr val="tx1"/>
                </a:solidFill>
                <a:effectLst/>
              </a:rPr>
              <a:t>. Вони </a:t>
            </a:r>
            <a:r>
              <a:rPr lang="ru-RU" sz="1800" b="0" i="0" kern="1200" dirty="0" err="1" smtClean="0">
                <a:solidFill>
                  <a:schemeClr val="tx1"/>
                </a:solidFill>
                <a:effectLst/>
              </a:rPr>
              <a:t>повністю</a:t>
            </a:r>
            <a:r>
              <a:rPr lang="ru-RU" sz="1800" b="0" i="0" kern="1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b="0" i="0" kern="1200" baseline="0" dirty="0" err="1" smtClean="0">
                <a:solidFill>
                  <a:schemeClr val="tx1"/>
                </a:solidFill>
                <a:effectLst/>
              </a:rPr>
              <a:t>співпадають</a:t>
            </a:r>
            <a:r>
              <a:rPr lang="ru-RU" sz="1800" b="0" i="0" kern="1200" baseline="0" dirty="0" smtClean="0">
                <a:solidFill>
                  <a:schemeClr val="tx1"/>
                </a:solidFill>
                <a:effectLst/>
              </a:rPr>
              <a:t> з </a:t>
            </a:r>
            <a:r>
              <a:rPr lang="ru-RU" sz="1800" b="0" i="0" kern="1200" baseline="0" dirty="0" err="1" smtClean="0">
                <a:solidFill>
                  <a:schemeClr val="tx1"/>
                </a:solidFill>
                <a:effectLst/>
              </a:rPr>
              <a:t>тими</a:t>
            </a:r>
            <a:r>
              <a:rPr lang="ru-RU" sz="1800" b="0" i="0" kern="1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b="0" i="0" kern="1200" baseline="0" dirty="0" err="1" smtClean="0">
                <a:solidFill>
                  <a:schemeClr val="tx1"/>
                </a:solidFill>
                <a:effectLst/>
              </a:rPr>
              <a:t>що</a:t>
            </a:r>
            <a:r>
              <a:rPr lang="ru-RU" sz="1800" b="0" i="0" kern="1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b="0" i="0" kern="1200" baseline="0" dirty="0" err="1" smtClean="0">
                <a:solidFill>
                  <a:schemeClr val="tx1"/>
                </a:solidFill>
                <a:effectLst/>
              </a:rPr>
              <a:t>були</a:t>
            </a:r>
            <a:r>
              <a:rPr lang="ru-RU" sz="1800" b="0" i="0" kern="1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b="0" i="0" kern="1200" baseline="0" dirty="0" err="1" smtClean="0">
                <a:solidFill>
                  <a:schemeClr val="tx1"/>
                </a:solidFill>
                <a:effectLst/>
              </a:rPr>
              <a:t>чинні</a:t>
            </a:r>
            <a:r>
              <a:rPr lang="ru-RU" sz="1800" b="0" i="0" kern="1200" baseline="0" dirty="0" smtClean="0">
                <a:solidFill>
                  <a:schemeClr val="tx1"/>
                </a:solidFill>
                <a:effectLst/>
              </a:rPr>
              <a:t> у </a:t>
            </a:r>
            <a:r>
              <a:rPr lang="ru-RU" sz="1800" b="0" i="0" kern="1200" baseline="0" dirty="0" err="1" smtClean="0">
                <a:solidFill>
                  <a:schemeClr val="tx1"/>
                </a:solidFill>
                <a:effectLst/>
              </a:rPr>
              <a:t>цьому</a:t>
            </a:r>
            <a:r>
              <a:rPr lang="ru-RU" sz="1800" b="0" i="0" kern="1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b="0" i="0" kern="1200" baseline="0" dirty="0" err="1" smtClean="0">
                <a:solidFill>
                  <a:schemeClr val="tx1"/>
                </a:solidFill>
                <a:effectLst/>
              </a:rPr>
              <a:t>році</a:t>
            </a:r>
            <a:r>
              <a:rPr lang="ru-RU" sz="1800" b="0" i="0" kern="1200" baseline="0" dirty="0" smtClean="0">
                <a:solidFill>
                  <a:schemeClr val="tx1"/>
                </a:solidFill>
                <a:effectLst/>
              </a:rPr>
              <a:t>, але </a:t>
            </a:r>
            <a:r>
              <a:rPr lang="ru-RU" sz="1800" b="0" i="0" kern="1200" baseline="0" dirty="0" err="1" smtClean="0">
                <a:solidFill>
                  <a:schemeClr val="tx1"/>
                </a:solidFill>
                <a:effectLst/>
              </a:rPr>
              <a:t>дія</a:t>
            </a:r>
            <a:r>
              <a:rPr lang="ru-RU" sz="1800" b="0" i="0" kern="1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b="0" i="0" kern="1200" baseline="0" dirty="0" err="1" smtClean="0">
                <a:solidFill>
                  <a:schemeClr val="tx1"/>
                </a:solidFill>
                <a:effectLst/>
              </a:rPr>
              <a:t>їїх</a:t>
            </a:r>
            <a:r>
              <a:rPr lang="ru-RU" sz="1800" b="0" i="0" kern="1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b="0" i="0" kern="1200" baseline="0" dirty="0" err="1" smtClean="0">
                <a:solidFill>
                  <a:schemeClr val="tx1"/>
                </a:solidFill>
                <a:effectLst/>
              </a:rPr>
              <a:t>обмежилася</a:t>
            </a:r>
            <a:r>
              <a:rPr lang="ru-RU" sz="1800" b="0" i="0" kern="1200" baseline="0" dirty="0" smtClean="0">
                <a:solidFill>
                  <a:schemeClr val="tx1"/>
                </a:solidFill>
                <a:effectLst/>
              </a:rPr>
              <a:t> – </a:t>
            </a:r>
            <a:r>
              <a:rPr lang="ru-RU" sz="1800" b="0" i="0" kern="1200" baseline="0" dirty="0" err="1" smtClean="0">
                <a:solidFill>
                  <a:schemeClr val="tx1"/>
                </a:solidFill>
                <a:effectLst/>
              </a:rPr>
              <a:t>тільки</a:t>
            </a:r>
            <a:r>
              <a:rPr lang="ru-RU" sz="1800" b="0" i="0" kern="1200" baseline="0" dirty="0" smtClean="0">
                <a:solidFill>
                  <a:schemeClr val="tx1"/>
                </a:solidFill>
                <a:effectLst/>
              </a:rPr>
              <a:t> з 2 по 4 </a:t>
            </a:r>
            <a:r>
              <a:rPr lang="ru-RU" sz="1800" b="0" i="0" kern="1200" baseline="0" dirty="0" err="1" smtClean="0">
                <a:solidFill>
                  <a:schemeClr val="tx1"/>
                </a:solidFill>
                <a:effectLst/>
              </a:rPr>
              <a:t>класи</a:t>
            </a:r>
            <a:r>
              <a:rPr lang="ru-RU" sz="1800" b="0" i="0" kern="1200" baseline="0" dirty="0" smtClean="0">
                <a:solidFill>
                  <a:schemeClr val="tx1"/>
                </a:solidFill>
                <a:effectLst/>
              </a:rPr>
              <a:t>.</a:t>
            </a:r>
            <a:endParaRPr lang="ru-RU" sz="1800" b="0" i="0" kern="12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814A0-C8C8-4413-B23B-09C2EB6D35A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553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717B-90AC-4644-8FF1-CE456D9DBCD1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9990-B0E8-44EE-A334-F90094167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04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717B-90AC-4644-8FF1-CE456D9DBCD1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9990-B0E8-44EE-A334-F90094167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67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717B-90AC-4644-8FF1-CE456D9DBCD1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9990-B0E8-44EE-A334-F90094167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7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717B-90AC-4644-8FF1-CE456D9DBCD1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9990-B0E8-44EE-A334-F90094167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5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717B-90AC-4644-8FF1-CE456D9DBCD1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9990-B0E8-44EE-A334-F90094167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4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717B-90AC-4644-8FF1-CE456D9DBCD1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9990-B0E8-44EE-A334-F90094167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21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717B-90AC-4644-8FF1-CE456D9DBCD1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9990-B0E8-44EE-A334-F90094167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63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717B-90AC-4644-8FF1-CE456D9DBCD1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9990-B0E8-44EE-A334-F90094167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42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717B-90AC-4644-8FF1-CE456D9DBCD1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9990-B0E8-44EE-A334-F90094167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71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717B-90AC-4644-8FF1-CE456D9DBCD1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9990-B0E8-44EE-A334-F90094167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896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717B-90AC-4644-8FF1-CE456D9DBCD1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9990-B0E8-44EE-A334-F90094167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66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4717B-90AC-4644-8FF1-CE456D9DBCD1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9990-B0E8-44EE-A334-F90094167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22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Освітні програми </a:t>
            </a:r>
            <a:r>
              <a:rPr lang="uk-UA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/>
            </a:r>
            <a:br>
              <a:rPr lang="uk-UA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uk-UA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закладів </a:t>
            </a:r>
            <a:r>
              <a:rPr lang="uk-UA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освіти І ступеня</a:t>
            </a:r>
            <a:endParaRPr lang="ru-RU" sz="48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877272"/>
            <a:ext cx="9144000" cy="980728"/>
          </a:xfrm>
        </p:spPr>
        <p:txBody>
          <a:bodyPr>
            <a:normAutofit fontScale="85000" lnSpcReduction="10000"/>
          </a:bodyPr>
          <a:lstStyle/>
          <a:p>
            <a:r>
              <a:rPr lang="uk-UA" dirty="0" err="1" smtClean="0">
                <a:solidFill>
                  <a:srgbClr val="002060"/>
                </a:solidFill>
              </a:rPr>
              <a:t>Ротфорт</a:t>
            </a:r>
            <a:r>
              <a:rPr lang="uk-UA" dirty="0" smtClean="0">
                <a:solidFill>
                  <a:srgbClr val="002060"/>
                </a:solidFill>
              </a:rPr>
              <a:t> Д.В., </a:t>
            </a:r>
            <a:r>
              <a:rPr lang="uk-UA" dirty="0" err="1" smtClean="0">
                <a:solidFill>
                  <a:srgbClr val="002060"/>
                </a:solidFill>
              </a:rPr>
              <a:t>к.пед.н</a:t>
            </a:r>
            <a:r>
              <a:rPr lang="uk-UA" dirty="0" smtClean="0">
                <a:solidFill>
                  <a:srgbClr val="002060"/>
                </a:solidFill>
              </a:rPr>
              <a:t>., методист Центру громадянського виховання КВН)З «Харківська академія неперервної освіти»</a:t>
            </a:r>
            <a:endParaRPr lang="uk-U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1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Лист МОН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від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27.03.18 № 1/9-181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Роз'яснення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є </a:t>
            </a:r>
            <a:r>
              <a:rPr lang="ru-RU" sz="40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типовими</a:t>
            </a:r>
            <a:endParaRPr lang="ru-RU" sz="4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52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школярів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продовжують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старим стандартом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 авторам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отримувати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жодного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додаткового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експертного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10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uk-UA" sz="4900" b="1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Закон України «Про освіту»</a:t>
            </a:r>
            <a:r>
              <a:rPr lang="uk-UA" b="1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uk-UA" b="1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(прийняти  Верховною радою 05.09.2017) 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204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33.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Основою для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стандарт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uk-UA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uk-UA" sz="36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Державний стандарт початкової освіти </a:t>
            </a:r>
            <a:endParaRPr lang="uk-UA" b="1" dirty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(Постанова 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КМУ від 21.02.2018 №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87)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86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Стаття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 33. 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Освітня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програма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типові</a:t>
            </a:r>
            <a:r>
              <a:rPr lang="ru-RU" sz="4800" b="1" dirty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або</a:t>
            </a:r>
            <a:r>
              <a:rPr lang="ru-RU" sz="4800" b="1" dirty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інші</a:t>
            </a:r>
            <a:r>
              <a:rPr lang="ru-RU" sz="4800" b="1" dirty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освітні</a:t>
            </a:r>
            <a:r>
              <a:rPr lang="ru-RU" sz="4800" b="1" dirty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програми</a:t>
            </a:r>
            <a:r>
              <a:rPr lang="ru-RU" sz="4800" b="1" dirty="0">
                <a:latin typeface="Monotype Corsiva" panose="03010101010201010101" pitchFamily="66" charset="0"/>
                <a:cs typeface="Times New Roman" panose="02020603050405020304" pitchFamily="18" charset="0"/>
              </a:rPr>
              <a:t>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розробляються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затверджуються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46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Наказ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 err="1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Міністерство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освіти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 і науки </a:t>
            </a:r>
            <a:r>
              <a:rPr lang="ru-RU" sz="3600" b="1" dirty="0" err="1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України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21.03.2018 № 268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ЗАТВЕРДЖЕННЯ ТИПОВИХ ОСВІТНІХ ТА НАВЧАЛЬНИХ ПРОГРАМ ДЛЯ 1-2-Х КЛАСІВ ЗАКЛАДІВ ЗАГАЛЬНОЇ СЕРЕДНЬОЇ ОСВІТИ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86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Перелік типових освітніх програм для закладів загальної середньої освіти</a:t>
            </a:r>
            <a:endParaRPr lang="ru-RU" sz="4000" b="1" dirty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Типова освітня програма розроблена під керівництвом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О.Я.Савченко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1-2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</a:t>
            </a:r>
          </a:p>
          <a:p>
            <a:pPr marL="514350" indent="-514350" algn="just">
              <a:buAutoNum type="arabicPeriod"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Типова освітня програма розроблена під керівництвом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Р.Б.Шияна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1-2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3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Заклади освіти можуть самостійно формувати освітні програми, складати навчальні плани, обирати підручники, методики тощо</a:t>
            </a:r>
            <a:endParaRPr lang="ru-RU" sz="4800" b="1" dirty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98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Перелік навчальних програм для закладів загальної</a:t>
            </a:r>
            <a:r>
              <a:rPr lang="uk-UA" sz="3200" b="1" baseline="0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 середньої освіти з навчанням мовою відповідного корінного народу або національної меншини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Типова навчальна програма з російської мови та читання для 1-2 класів закладів загальної середньої освіти з навчанням  російською мовою 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Типова навчальна програма з російської мови та читання для 1-2 класів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 загальної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39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Autofit/>
          </a:bodyPr>
          <a:lstStyle/>
          <a:p>
            <a:r>
              <a:rPr lang="uk-UA" sz="2800" dirty="0"/>
              <a:t>Базовий навчальний план початкової освіти для закладів загальної середньої освіти з українською мовою </a:t>
            </a:r>
            <a:r>
              <a:rPr lang="uk-UA" sz="2800" dirty="0" smtClean="0"/>
              <a:t>навчання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265418"/>
              </p:ext>
            </p:extLst>
          </p:nvPr>
        </p:nvGraphicFramePr>
        <p:xfrm>
          <a:off x="179512" y="1412776"/>
          <a:ext cx="8712968" cy="5058616"/>
        </p:xfrm>
        <a:graphic>
          <a:graphicData uri="http://schemas.openxmlformats.org/drawingml/2006/table">
            <a:tbl>
              <a:tblPr firstRow="1" firstCol="1" bandRow="1"/>
              <a:tblGrid>
                <a:gridCol w="6391485"/>
                <a:gridCol w="1327901"/>
                <a:gridCol w="993582"/>
              </a:tblGrid>
              <a:tr h="1440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 освітньої галузі</a:t>
                      </a:r>
                      <a:endParaRPr lang="ru-RU" sz="1600" dirty="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Кількість годин на рік</a:t>
                      </a:r>
                      <a:endParaRPr lang="ru-RU" sz="1000" dirty="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клас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клас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87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Інваріантний 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складник</a:t>
                      </a:r>
                      <a:endParaRPr lang="ru-RU" sz="1600" dirty="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Мовно-літературна, у тому числі: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315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315</a:t>
                      </a:r>
                      <a:endParaRPr lang="ru-RU" sz="1600" dirty="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9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українська мова і література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245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245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3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іншомовна освіта</a:t>
                      </a:r>
                      <a:endParaRPr lang="ru-RU" sz="1600" dirty="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9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Математична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Природнича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175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1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Соціальна і здоров’язбережувальна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1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Громадянська та історична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7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Технологічна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1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Інформатична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3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Мистецька</a:t>
                      </a:r>
                      <a:endParaRPr lang="ru-RU" sz="1600" dirty="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9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Фізкультурна*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65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Варіативний складник</a:t>
                      </a:r>
                      <a:endParaRPr lang="ru-RU" sz="160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Додаткові години для вивчення предметів освітніх галузей, курси за вибором, проведення індивідуальних консультацій та групових занять</a:t>
                      </a:r>
                      <a:endParaRPr lang="ru-RU" sz="1600" dirty="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 dirty="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 dirty="0">
                        <a:effectLst/>
                        <a:latin typeface="Antiqua"/>
                        <a:ea typeface="Times New Roman"/>
                        <a:cs typeface="Times New Roman"/>
                      </a:endParaRPr>
                    </a:p>
                  </a:txBody>
                  <a:tcPr marL="37824" marR="37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6732240" y="5805264"/>
            <a:ext cx="108012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3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Для 2-4-х класів</a:t>
            </a:r>
            <a:endParaRPr lang="ru-RU" sz="4800" b="1" dirty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b="1" i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Наказ МОН № 407 </a:t>
            </a:r>
            <a:r>
              <a:rPr lang="ru-RU" sz="3600" b="1" i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від</a:t>
            </a:r>
            <a:r>
              <a:rPr lang="ru-RU" sz="3600" b="1" i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 20.04.2018 року</a:t>
            </a:r>
          </a:p>
          <a:p>
            <a:pPr marL="0" indent="0" algn="ctr">
              <a:buNone/>
            </a:pPr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marL="0" indent="0" algn="ctr">
              <a:buNone/>
            </a:pPr>
            <a:r>
              <a:rPr lang="ru-RU" sz="4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4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типової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endParaRPr lang="ru-RU" sz="4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22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750</Words>
  <Application>Microsoft Office PowerPoint</Application>
  <PresentationFormat>Экран (4:3)</PresentationFormat>
  <Paragraphs>114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Освітні програми  закладів освіти І ступеня</vt:lpstr>
      <vt:lpstr>Закон України «Про освіту» (прийняти  Верховною радою 05.09.2017) </vt:lpstr>
      <vt:lpstr>Стаття 33. Освітня програма</vt:lpstr>
      <vt:lpstr>Презентация PowerPoint</vt:lpstr>
      <vt:lpstr>Перелік типових освітніх програм для закладів загальної середньої освіти</vt:lpstr>
      <vt:lpstr>Презентация PowerPoint</vt:lpstr>
      <vt:lpstr>Перелік навчальних програм для закладів загальної середньої освіти з навчанням мовою відповідного корінного народу або національної меншини</vt:lpstr>
      <vt:lpstr>Базовий навчальний план початкової освіти для закладів загальної середньої освіти з українською мовою навчання</vt:lpstr>
      <vt:lpstr>Для 2-4-х класів</vt:lpstr>
      <vt:lpstr>Лист МОН від 27.03.18 № 1/9-181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Освітні програми закладів освіти І ступеня</dc:title>
  <dc:creator>Диана</dc:creator>
  <cp:lastModifiedBy>Diana</cp:lastModifiedBy>
  <cp:revision>19</cp:revision>
  <dcterms:created xsi:type="dcterms:W3CDTF">2018-05-13T15:47:58Z</dcterms:created>
  <dcterms:modified xsi:type="dcterms:W3CDTF">2018-05-15T14:43:11Z</dcterms:modified>
</cp:coreProperties>
</file>