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3" r:id="rId1"/>
  </p:sldMasterIdLst>
  <p:notesMasterIdLst>
    <p:notesMasterId r:id="rId19"/>
  </p:notesMasterIdLst>
  <p:sldIdLst>
    <p:sldId id="311" r:id="rId2"/>
    <p:sldId id="367" r:id="rId3"/>
    <p:sldId id="371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79" r:id="rId12"/>
    <p:sldId id="361" r:id="rId13"/>
    <p:sldId id="368" r:id="rId14"/>
    <p:sldId id="370" r:id="rId15"/>
    <p:sldId id="369" r:id="rId16"/>
    <p:sldId id="363" r:id="rId17"/>
    <p:sldId id="353" r:id="rId18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66"/>
    <a:srgbClr val="0000CC"/>
    <a:srgbClr val="6B1A74"/>
    <a:srgbClr val="7D952F"/>
    <a:srgbClr val="00A87C"/>
    <a:srgbClr val="99FF99"/>
    <a:srgbClr val="00FFFF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4435" autoAdjust="0"/>
  </p:normalViewPr>
  <p:slideViewPr>
    <p:cSldViewPr>
      <p:cViewPr varScale="1">
        <p:scale>
          <a:sx n="94" d="100"/>
          <a:sy n="94" d="100"/>
        </p:scale>
        <p:origin x="-4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 smtClean="0"/>
              <a:t>Динаміка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/>
              <a:t>спалахів</a:t>
            </a:r>
            <a:r>
              <a:rPr lang="ru-RU" dirty="0"/>
              <a:t> ГКІ в </a:t>
            </a:r>
            <a:r>
              <a:rPr lang="ru-RU" dirty="0" err="1"/>
              <a:t>Україні</a:t>
            </a:r>
            <a:endParaRPr lang="ru-RU" dirty="0"/>
          </a:p>
        </c:rich>
      </c:tx>
      <c:layout/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спалахів ГКІ в Україні</c:v>
                </c:pt>
              </c:strCache>
            </c:strRef>
          </c:tx>
          <c:spPr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path path="rect">
                <a:fillToRect l="100000" t="100000"/>
              </a:path>
              <a:tileRect r="-100000" b="-100000"/>
            </a:gradFill>
          </c:spPr>
          <c:dLbls>
            <c:dLbl>
              <c:idx val="0"/>
              <c:layout>
                <c:manualLayout>
                  <c:x val="4.6296296296296337E-3"/>
                  <c:y val="-4.892952222440540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1.5432098765432117E-3"/>
                  <c:y val="-4.281333194635483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4.6296296296296337E-3"/>
                  <c:y val="-5.198761736343081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0"/>
                  <c:y val="-3.975523680732944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4"/>
              <c:layout>
                <c:manualLayout>
                  <c:x val="8.7431693989071038E-3"/>
                  <c:y val="-3.6781520423518468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2013 рік </c:v>
                </c:pt>
                <c:pt idx="1">
                  <c:v>2014 рік</c:v>
                </c:pt>
                <c:pt idx="2">
                  <c:v>2015 рік</c:v>
                </c:pt>
                <c:pt idx="3">
                  <c:v>2016 рік</c:v>
                </c:pt>
                <c:pt idx="4">
                  <c:v>2017 рік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</c:v>
                </c:pt>
                <c:pt idx="1">
                  <c:v>67</c:v>
                </c:pt>
                <c:pt idx="2">
                  <c:v>101</c:v>
                </c:pt>
                <c:pt idx="3">
                  <c:v>142</c:v>
                </c:pt>
                <c:pt idx="4">
                  <c:v>163</c:v>
                </c:pt>
              </c:numCache>
            </c:numRef>
          </c:val>
          <c:shape val="cylinder"/>
        </c:ser>
        <c:shape val="box"/>
        <c:axId val="76887168"/>
        <c:axId val="76973568"/>
        <c:axId val="0"/>
      </c:bar3DChart>
      <c:catAx>
        <c:axId val="76887168"/>
        <c:scaling>
          <c:orientation val="minMax"/>
        </c:scaling>
        <c:axPos val="b"/>
        <c:numFmt formatCode="General" sourceLinked="1"/>
        <c:tickLblPos val="nextTo"/>
        <c:crossAx val="76973568"/>
        <c:crosses val="autoZero"/>
        <c:auto val="1"/>
        <c:lblAlgn val="ctr"/>
        <c:lblOffset val="100"/>
      </c:catAx>
      <c:valAx>
        <c:axId val="76973568"/>
        <c:scaling>
          <c:orientation val="minMax"/>
        </c:scaling>
        <c:axPos val="l"/>
        <c:majorGridlines/>
        <c:numFmt formatCode="General" sourceLinked="1"/>
        <c:tickLblPos val="nextTo"/>
        <c:crossAx val="76887168"/>
        <c:crosses val="autoZero"/>
        <c:crossBetween val="between"/>
      </c:valAx>
      <c:spPr>
        <a:noFill/>
        <a:ln w="22654">
          <a:noFill/>
        </a:ln>
      </c:spPr>
    </c:plotArea>
    <c:plotVisOnly val="1"/>
    <c:dispBlanksAs val="gap"/>
  </c:chart>
  <c:txPr>
    <a:bodyPr/>
    <a:lstStyle/>
    <a:p>
      <a:pPr>
        <a:defRPr sz="1605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4343025818941558E-2"/>
          <c:y val="3.1316606633830187E-2"/>
          <c:w val="0.94729186015916189"/>
          <c:h val="0.9686833933661698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закладів</c:v>
                </c:pt>
              </c:strCache>
            </c:strRef>
          </c:tx>
          <c:explosion val="25"/>
          <c:dPt>
            <c:idx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c:spPr>
          </c:dPt>
          <c:dPt>
            <c:idx val="1"/>
            <c:spPr>
              <a:solidFill>
                <a:schemeClr val="accent2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2.6730666673950257E-2"/>
                  <c:y val="-0.38253650518131604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2.6520580584175897E-2"/>
                  <c:y val="0.48356616926565693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000" b="1" i="0" baseline="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перевірено</c:v>
                </c:pt>
                <c:pt idx="1">
                  <c:v>не перевірено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391</c:v>
                </c:pt>
                <c:pt idx="1">
                  <c:v>345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7.2192112917517648E-2"/>
          <c:y val="4.1516830123251316E-2"/>
          <c:w val="0.92718689851268588"/>
          <c:h val="0.62090738567963577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dLbls>
            <c:dLbl>
              <c:idx val="0"/>
              <c:layout>
                <c:manualLayout>
                  <c:x val="9.876509195041171E-3"/>
                  <c:y val="-6.2377731051781867E-3"/>
                </c:manualLayout>
              </c:layout>
              <c:showVal val="1"/>
            </c:dLbl>
            <c:dLbl>
              <c:idx val="1"/>
              <c:layout>
                <c:manualLayout>
                  <c:x val="1.1287439080047052E-2"/>
                  <c:y val="6.2377731051781867E-3"/>
                </c:manualLayout>
              </c:layout>
              <c:showVal val="1"/>
            </c:dLbl>
            <c:dLbl>
              <c:idx val="2"/>
              <c:layout>
                <c:manualLayout>
                  <c:x val="1.2698368965052933E-2"/>
                  <c:y val="5.7178926261631269E-17"/>
                </c:manualLayout>
              </c:layout>
              <c:showVal val="1"/>
            </c:dLbl>
            <c:dLbl>
              <c:idx val="3"/>
              <c:layout>
                <c:manualLayout>
                  <c:x val="1.5520228735064799E-2"/>
                  <c:y val="1.2475546210356431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0" baseline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наявність результатів дослідження питної води</c:v>
                </c:pt>
                <c:pt idx="1">
                  <c:v>погоджено примірне двотижневе меню</c:v>
                </c:pt>
                <c:pt idx="2">
                  <c:v>погоджено перелік постачальників</c:v>
                </c:pt>
                <c:pt idx="3">
                  <c:v>наявність даних про медогляд і гігієнічне навчання персоналу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297</c:v>
                </c:pt>
                <c:pt idx="1">
                  <c:v>454</c:v>
                </c:pt>
                <c:pt idx="2">
                  <c:v>367</c:v>
                </c:pt>
                <c:pt idx="3">
                  <c:v>306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B8FFB8">
                  <a:lumMod val="25000"/>
                </a:srgbClr>
              </a:solidFill>
            </a:ln>
          </c:spPr>
          <c:cat>
            <c:strRef>
              <c:f>Лист1!$A$2:$A$5</c:f>
              <c:strCache>
                <c:ptCount val="4"/>
                <c:pt idx="0">
                  <c:v>наявність результатів дослідження питної води</c:v>
                </c:pt>
                <c:pt idx="1">
                  <c:v>погоджено примірне двотижневе меню</c:v>
                </c:pt>
                <c:pt idx="2">
                  <c:v>погоджено перелік постачальників</c:v>
                </c:pt>
                <c:pt idx="3">
                  <c:v>наявність даних про медогляд і гігієнічне навчання персоналу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439</c:v>
                </c:pt>
                <c:pt idx="1">
                  <c:v>282</c:v>
                </c:pt>
                <c:pt idx="2">
                  <c:v>369</c:v>
                </c:pt>
                <c:pt idx="3">
                  <c:v>430</c:v>
                </c:pt>
              </c:numCache>
            </c:numRef>
          </c:val>
        </c:ser>
        <c:shape val="cylinder"/>
        <c:axId val="50189440"/>
        <c:axId val="50369280"/>
        <c:axId val="0"/>
      </c:bar3DChart>
      <c:catAx>
        <c:axId val="501894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50369280"/>
        <c:crosses val="autoZero"/>
        <c:auto val="1"/>
        <c:lblAlgn val="ctr"/>
        <c:lblOffset val="100"/>
      </c:catAx>
      <c:valAx>
        <c:axId val="50369280"/>
        <c:scaling>
          <c:orientation val="minMax"/>
          <c:max val="1"/>
          <c:min val="0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50189440"/>
        <c:crosses val="autoZero"/>
        <c:crossBetween val="between"/>
        <c:majorUnit val="0.2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r">
              <a:defRPr sz="1200"/>
            </a:lvl1pPr>
          </a:lstStyle>
          <a:p>
            <a:pPr>
              <a:defRPr/>
            </a:pPr>
            <a:fld id="{56DFC5EF-CBC3-4E40-A9DB-35FB23F2BA68}" type="datetimeFigureOut">
              <a:rPr lang="uk-UA"/>
              <a:pPr>
                <a:defRPr/>
              </a:pPr>
              <a:t>17.05.2018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10150" cy="3757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34" tIns="46017" rIns="92034" bIns="46017" rtlCol="0" anchor="ctr"/>
          <a:lstStyle/>
          <a:p>
            <a:pPr lvl="0"/>
            <a:endParaRPr lang="uk-UA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60913"/>
            <a:ext cx="5511800" cy="4506912"/>
          </a:xfrm>
          <a:prstGeom prst="rect">
            <a:avLst/>
          </a:prstGeom>
        </p:spPr>
        <p:txBody>
          <a:bodyPr vert="horz" lIns="92034" tIns="46017" rIns="92034" bIns="4601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r">
              <a:defRPr sz="1200"/>
            </a:lvl1pPr>
          </a:lstStyle>
          <a:p>
            <a:pPr>
              <a:defRPr/>
            </a:pPr>
            <a:fld id="{CF1C9BAD-292F-42E9-AF81-D37F7602486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6FE12-C760-4687-BE7E-5577C5CB26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52ABE-66CF-488A-B490-22141A0240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15D0B4-4C80-4A6A-866C-DF5FF7FB16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0BBEC-4BB3-41EE-80E2-2A6341BB3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DD48B-DC82-4D84-B73D-8F889E498C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E35D9-151F-4352-8C7A-491144DB37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632B12-1D30-46B1-9FC4-453CF24313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45A5A-4466-45EF-9A30-D5D7E2B113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5CAC57-8297-4F2D-9983-D61006DB08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2C209-F74E-4AE9-8429-AF106E6998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67B88-8F9B-4390-BA72-D94B5E9303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28398B6D-45D9-4850-BFEA-BB080EC881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B5E462F-50EC-466A-ADF8-77DEA34497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  <p:sldLayoutId id="2147484065" r:id="rId12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395288" y="2924175"/>
            <a:ext cx="792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uk-UA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00034" y="1643050"/>
            <a:ext cx="8143932" cy="1828800"/>
          </a:xfrm>
        </p:spPr>
        <p:txBody>
          <a:bodyPr>
            <a:no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uk-UA" sz="3100" b="1" i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+mn-ea"/>
                <a:cs typeface="+mn-cs"/>
              </a:rPr>
              <a:t>ВИМОГИ САНІТАРНОГО ЗАКОНОДАВСТВА ПРИ ОРГАНІЗАЦІЇ ОЗДОРОВЛЕННЯ ТА ВІДПОЧИНКУ ДІТЕЙ ВЛІТКУ</a:t>
            </a:r>
            <a:endParaRPr lang="ru-RU" sz="3100" b="1" i="1" dirty="0" smtClean="0">
              <a:solidFill>
                <a:schemeClr val="tx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13316" name="Rectangle 0"/>
          <p:cNvSpPr txBox="1">
            <a:spLocks noChangeArrowheads="1"/>
          </p:cNvSpPr>
          <p:nvPr/>
        </p:nvSpPr>
        <p:spPr bwMode="auto">
          <a:xfrm>
            <a:off x="142875" y="6286500"/>
            <a:ext cx="23479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">
              <a:spcBef>
                <a:spcPts val="300"/>
              </a:spcBef>
              <a:buClr>
                <a:srgbClr val="0BD0D9"/>
              </a:buClr>
              <a:buFont typeface="Georgia" pitchFamily="18" charset="0"/>
              <a:buNone/>
            </a:pPr>
            <a:r>
              <a:rPr lang="ru-RU" sz="23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18.05.2018</a:t>
            </a:r>
            <a:endParaRPr lang="ru-RU" sz="2300" b="1" dirty="0">
              <a:solidFill>
                <a:schemeClr val="tx2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3317" name="Rectangle 0"/>
          <p:cNvSpPr>
            <a:spLocks noChangeArrowheads="1"/>
          </p:cNvSpPr>
          <p:nvPr/>
        </p:nvSpPr>
        <p:spPr bwMode="auto">
          <a:xfrm>
            <a:off x="0" y="4143375"/>
            <a:ext cx="91440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" algn="r">
              <a:spcBef>
                <a:spcPts val="300"/>
              </a:spcBef>
              <a:buClr>
                <a:srgbClr val="0BD0D9"/>
              </a:buClr>
              <a:buFont typeface="Georgia" pitchFamily="18" charset="0"/>
              <a:buNone/>
            </a:pPr>
            <a:r>
              <a:rPr lang="uk-UA" sz="2500" b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Єфімова Тетяна Борисівна </a:t>
            </a:r>
          </a:p>
          <a:p>
            <a:pPr marL="63500" algn="r">
              <a:spcBef>
                <a:spcPts val="300"/>
              </a:spcBef>
              <a:buClr>
                <a:srgbClr val="0BD0D9"/>
              </a:buClr>
              <a:buFont typeface="Georgia" pitchFamily="18" charset="0"/>
              <a:buNone/>
            </a:pPr>
            <a:r>
              <a:rPr lang="uk-UA" sz="2100" b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головний спеціаліст </a:t>
            </a:r>
          </a:p>
          <a:p>
            <a:pPr marL="63500" algn="r">
              <a:spcBef>
                <a:spcPts val="300"/>
              </a:spcBef>
              <a:buClr>
                <a:srgbClr val="0BD0D9"/>
              </a:buClr>
              <a:buFont typeface="Georgia" pitchFamily="18" charset="0"/>
              <a:buNone/>
            </a:pPr>
            <a:r>
              <a:rPr lang="uk-UA" sz="2100" b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відділу безпеки середовища життєдіяльності </a:t>
            </a:r>
          </a:p>
          <a:p>
            <a:pPr marL="63500" algn="r">
              <a:spcBef>
                <a:spcPts val="300"/>
              </a:spcBef>
              <a:buClr>
                <a:srgbClr val="0BD0D9"/>
              </a:buClr>
              <a:buFont typeface="Georgia" pitchFamily="18" charset="0"/>
              <a:buNone/>
            </a:pPr>
            <a:r>
              <a:rPr lang="uk-UA" sz="2100" b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Управління державного нагляду за дотриманням санітарного законодавства Головного управління Держпродспоживслужби в Харківській області</a:t>
            </a:r>
            <a:endParaRPr lang="ru-RU" sz="2100" b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714356"/>
            <a:ext cx="8786813" cy="428646"/>
          </a:xfrm>
        </p:spPr>
        <p:txBody>
          <a:bodyPr>
            <a:noAutofit/>
          </a:bodyPr>
          <a:lstStyle/>
          <a:p>
            <a:pPr algn="ctr" eaLnBrk="1" hangingPunct="1"/>
            <a:r>
              <a:rPr lang="uk-UA" sz="24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ГІГІЄНІЧНІ ВИМОГИ ДО </a:t>
            </a:r>
            <a:br>
              <a:rPr lang="uk-UA" sz="24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</a:br>
            <a:r>
              <a:rPr lang="uk-UA" sz="24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ДИТЯЧИХ НАМЕТОВИХ МІСТЕЧОК</a:t>
            </a:r>
            <a:endParaRPr lang="ru-RU" sz="2400" b="1" dirty="0" smtClean="0">
              <a:solidFill>
                <a:schemeClr val="tx2">
                  <a:lumMod val="25000"/>
                </a:schemeClr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2875" y="1071563"/>
            <a:ext cx="9001125" cy="5786437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uk-UA" sz="100" dirty="0" smtClean="0">
              <a:latin typeface="Bookman Old Style" pitchFamily="18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uk-UA" sz="24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uk-UA" sz="2200" b="1" dirty="0" err="1" smtClean="0">
                <a:solidFill>
                  <a:srgbClr val="C00000"/>
                </a:solidFill>
                <a:latin typeface="Bookman Old Style" pitchFamily="18" charset="0"/>
              </a:rPr>
              <a:t>Не дозволяється </a:t>
            </a:r>
            <a:r>
              <a:rPr lang="uk-UA" sz="2200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використання для розміщення приміщень і споруд функціонуючих закладів оздоровлення та відпочинку.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uk-UA" sz="600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uk-UA" sz="2200" b="1" dirty="0" err="1" smtClean="0">
                <a:solidFill>
                  <a:srgbClr val="C00000"/>
                </a:solidFill>
                <a:latin typeface="Bookman Old Style" pitchFamily="18" charset="0"/>
              </a:rPr>
              <a:t>Обов</a:t>
            </a:r>
            <a:r>
              <a:rPr lang="en-US" sz="2200" b="1" dirty="0" err="1" smtClean="0">
                <a:solidFill>
                  <a:srgbClr val="C00000"/>
                </a:solidFill>
                <a:latin typeface="Bookman Old Style" pitchFamily="18" charset="0"/>
              </a:rPr>
              <a:t>’</a:t>
            </a:r>
            <a:r>
              <a:rPr lang="uk-UA" sz="2200" b="1" dirty="0" err="1" smtClean="0">
                <a:solidFill>
                  <a:srgbClr val="C00000"/>
                </a:solidFill>
                <a:latin typeface="Bookman Old Style" pitchFamily="18" charset="0"/>
              </a:rPr>
              <a:t>язкове</a:t>
            </a:r>
            <a:r>
              <a:rPr lang="uk-UA" sz="2200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повідомлення Держпродспоживслужби:</a:t>
            </a:r>
          </a:p>
          <a:p>
            <a:pPr marL="887413" lvl="3" indent="-25558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BD0D9"/>
              </a:buClr>
              <a:buFont typeface="Wingdings" pitchFamily="2" charset="2"/>
              <a:buChar char="q"/>
              <a:defRPr/>
            </a:pP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про терміни відкриття за 2 місяці та перед заїздом дітей</a:t>
            </a:r>
          </a:p>
          <a:p>
            <a:pPr marL="887413" lvl="3" indent="-25558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BD0D9"/>
              </a:buClr>
              <a:buFont typeface="Wingdings" pitchFamily="2" charset="2"/>
              <a:buChar char="q"/>
              <a:defRPr/>
            </a:pP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місце розміщення наметового містечка. 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33CC"/>
              </a:buClr>
              <a:buFont typeface="Wingdings" pitchFamily="2" charset="2"/>
              <a:buNone/>
              <a:defRPr/>
            </a:pPr>
            <a:endParaRPr lang="uk-UA" sz="600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uk-UA" sz="2200" b="1" dirty="0" smtClean="0">
                <a:solidFill>
                  <a:srgbClr val="C00000"/>
                </a:solidFill>
                <a:latin typeface="Bookman Old Style" pitchFamily="18" charset="0"/>
              </a:rPr>
              <a:t> Забороняється </a:t>
            </a:r>
            <a:r>
              <a:rPr lang="ru-RU" sz="2200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приготування їжі на вогнищі, цеглі, саморобних пічах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uk-UA" sz="2200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uk-UA" sz="2200" b="1" dirty="0" err="1" smtClean="0">
                <a:solidFill>
                  <a:srgbClr val="C00000"/>
                </a:solidFill>
                <a:latin typeface="Bookman Old Style" pitchFamily="18" charset="0"/>
              </a:rPr>
              <a:t>Обов</a:t>
            </a:r>
            <a:r>
              <a:rPr lang="en-US" sz="2200" b="1" dirty="0" err="1" smtClean="0">
                <a:solidFill>
                  <a:srgbClr val="C00000"/>
                </a:solidFill>
                <a:latin typeface="Bookman Old Style" pitchFamily="18" charset="0"/>
              </a:rPr>
              <a:t>’</a:t>
            </a:r>
            <a:r>
              <a:rPr lang="uk-UA" sz="2200" b="1" dirty="0" err="1" smtClean="0">
                <a:solidFill>
                  <a:srgbClr val="C00000"/>
                </a:solidFill>
                <a:latin typeface="Bookman Old Style" pitchFamily="18" charset="0"/>
              </a:rPr>
              <a:t>язкове </a:t>
            </a:r>
            <a:r>
              <a:rPr lang="ru-RU" sz="2200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погодження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Держпродспоживслужби :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marL="822960" lvl="2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перспективного меню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переліку постачальників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угоди про організацію харчування підприємством громадського харчування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571480"/>
            <a:ext cx="9144000" cy="107157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300" b="1" dirty="0" smtClean="0">
                <a:solidFill>
                  <a:srgbClr val="FF0066"/>
                </a:solidFill>
                <a:latin typeface="Bookman Old Style" pitchFamily="18" charset="0"/>
                <a:ea typeface="+mn-ea"/>
                <a:cs typeface="+mn-cs"/>
              </a:rPr>
              <a:t>НЕВИКОНАННЯ ЗАХОДІВ, НЕСВОЄЧАСНА ПІДГОТОВКА ЗАКЛАДІВ МОЖЕ ОБУМОВИТИ ЗАГРОЗУ САНІТАРНО-ЕПІДЕМІОЛОГІЧНОМУ </a:t>
            </a:r>
            <a:r>
              <a:rPr lang="uk-UA" sz="2300" b="1" dirty="0" smtClean="0">
                <a:solidFill>
                  <a:srgbClr val="FF0066"/>
                </a:solidFill>
                <a:latin typeface="Bookman Old Style" pitchFamily="18" charset="0"/>
                <a:ea typeface="+mn-ea"/>
                <a:cs typeface="+mn-cs"/>
              </a:rPr>
              <a:t>БЛАГОПОЛУЧЧЮ</a:t>
            </a:r>
            <a:endParaRPr lang="ru-RU" sz="2300" b="1" dirty="0" smtClean="0">
              <a:solidFill>
                <a:srgbClr val="FF0066"/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4" name="Диаграмма 4"/>
          <p:cNvGraphicFramePr>
            <a:graphicFrameLocks noGrp="1"/>
          </p:cNvGraphicFramePr>
          <p:nvPr>
            <p:ph type="chart" idx="1"/>
          </p:nvPr>
        </p:nvGraphicFramePr>
        <p:xfrm>
          <a:off x="214282" y="1643050"/>
          <a:ext cx="8715375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0"/>
          <p:cNvSpPr txBox="1">
            <a:spLocks noChangeArrowheads="1"/>
          </p:cNvSpPr>
          <p:nvPr/>
        </p:nvSpPr>
        <p:spPr bwMode="auto">
          <a:xfrm>
            <a:off x="142844" y="4857760"/>
            <a:ext cx="885831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" algn="ctr">
              <a:spcBef>
                <a:spcPts val="300"/>
              </a:spcBef>
              <a:buClr>
                <a:srgbClr val="0BD0D9"/>
              </a:buClr>
              <a:buFont typeface="Georgia" pitchFamily="18" charset="0"/>
              <a:buNone/>
            </a:pPr>
            <a:r>
              <a:rPr lang="ru-RU" sz="2300" b="1" dirty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Станом </a:t>
            </a:r>
            <a:r>
              <a:rPr lang="ru-RU" sz="2300" b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на </a:t>
            </a:r>
            <a:r>
              <a:rPr lang="ru-RU" sz="23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11травня </a:t>
            </a:r>
            <a:r>
              <a:rPr lang="ru-RU" sz="23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в </a:t>
            </a:r>
            <a:r>
              <a:rPr lang="ru-RU" sz="2300" b="1" dirty="0" err="1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Україні</a:t>
            </a:r>
            <a:r>
              <a:rPr lang="ru-RU" sz="23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300" b="1" dirty="0" err="1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зареєстровано</a:t>
            </a:r>
            <a:r>
              <a:rPr lang="ru-RU" sz="23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300" b="1" dirty="0" err="1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спалахів</a:t>
            </a:r>
            <a:r>
              <a:rPr lang="ru-RU" sz="23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300" b="1" dirty="0" err="1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інфекційних</a:t>
            </a:r>
            <a:r>
              <a:rPr lang="ru-RU" sz="23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300" b="1" dirty="0" err="1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захворювань</a:t>
            </a:r>
            <a:r>
              <a:rPr lang="ru-RU" sz="23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 </a:t>
            </a:r>
            <a:endParaRPr lang="ru-RU" sz="2300" b="1" dirty="0" smtClean="0">
              <a:solidFill>
                <a:schemeClr val="tx2">
                  <a:lumMod val="25000"/>
                </a:schemeClr>
              </a:solidFill>
              <a:latin typeface="Bookman Old Style" pitchFamily="18" charset="0"/>
            </a:endParaRPr>
          </a:p>
          <a:p>
            <a:pPr marL="63500">
              <a:spcBef>
                <a:spcPts val="300"/>
              </a:spcBef>
              <a:buClr>
                <a:srgbClr val="0BD0D9"/>
              </a:buClr>
              <a:buFont typeface="Georgia" pitchFamily="18" charset="0"/>
              <a:buNone/>
            </a:pPr>
            <a:r>
              <a:rPr lang="ru-RU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2018 р. </a:t>
            </a:r>
            <a:r>
              <a:rPr lang="ru-RU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– </a:t>
            </a:r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346 </a:t>
            </a:r>
            <a:r>
              <a:rPr lang="ru-RU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(80,6% - </a:t>
            </a:r>
            <a:r>
              <a:rPr lang="ru-RU" sz="2800" b="1" dirty="0" err="1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кір</a:t>
            </a:r>
            <a:r>
              <a:rPr lang="ru-RU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)</a:t>
            </a:r>
          </a:p>
          <a:p>
            <a:pPr marL="63500">
              <a:spcBef>
                <a:spcPts val="300"/>
              </a:spcBef>
              <a:buClr>
                <a:srgbClr val="0BD0D9"/>
              </a:buClr>
              <a:buFont typeface="Georgia" pitchFamily="18" charset="0"/>
              <a:buNone/>
            </a:pPr>
            <a:r>
              <a:rPr lang="ru-RU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2017 р. – </a:t>
            </a:r>
            <a:r>
              <a:rPr lang="ru-RU" sz="2800" b="1" dirty="0">
                <a:solidFill>
                  <a:srgbClr val="C00000"/>
                </a:solidFill>
                <a:latin typeface="Bookman Old Style" pitchFamily="18" charset="0"/>
              </a:rPr>
              <a:t>63</a:t>
            </a:r>
            <a:r>
              <a:rPr lang="ru-RU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 	(</a:t>
            </a:r>
            <a:r>
              <a:rPr lang="ru-RU" sz="2800" b="1" dirty="0" err="1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збільшення</a:t>
            </a:r>
            <a:r>
              <a:rPr lang="ru-RU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 у </a:t>
            </a:r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5,5</a:t>
            </a:r>
            <a:r>
              <a:rPr lang="ru-RU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</a:rPr>
              <a:t> рази) </a:t>
            </a:r>
            <a:endParaRPr lang="ru-RU" sz="2800" b="1" dirty="0">
              <a:solidFill>
                <a:schemeClr val="tx2">
                  <a:lumMod val="2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785794"/>
            <a:ext cx="8858250" cy="78581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ОБМЕЖЕННЯ, </a:t>
            </a: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/>
            </a:r>
            <a:b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</a:b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ВСТАНОВЛЕНІ </a:t>
            </a: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ЗАКОНОДАВСТВОМ УКРАЇНИ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42875" y="2428868"/>
            <a:ext cx="8858281" cy="421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pPr marL="179388" indent="-179388" algn="just">
              <a:spcBef>
                <a:spcPts val="300"/>
              </a:spcBef>
              <a:spcAft>
                <a:spcPts val="10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defRPr/>
            </a:pP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Закон України «Про </a:t>
            </a:r>
            <a:r>
              <a:rPr lang="uk-UA" sz="2400" b="1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основні засади державного нагляду (контролю) у сфері господарської діяльності» </a:t>
            </a:r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від </a:t>
            </a:r>
            <a:r>
              <a:rPr lang="uk-UA" sz="24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05.04.2007 №877-</a:t>
            </a: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V (</a:t>
            </a:r>
            <a:r>
              <a:rPr lang="ru-RU" sz="2400" b="1" dirty="0" err="1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із</a:t>
            </a: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змінами</a:t>
            </a: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)</a:t>
            </a:r>
          </a:p>
          <a:p>
            <a:pPr marL="179388" indent="-179388" algn="just">
              <a:spcBef>
                <a:spcPts val="300"/>
              </a:spcBef>
              <a:spcAft>
                <a:spcPts val="10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defRPr/>
            </a:pPr>
            <a:endParaRPr lang="uk-UA" sz="2400" b="1" dirty="0">
              <a:solidFill>
                <a:srgbClr val="C00000"/>
              </a:solidFill>
              <a:latin typeface="Bookman Old Style" pitchFamily="18" charset="0"/>
              <a:ea typeface="+mj-ea"/>
              <a:cs typeface="+mj-cs"/>
            </a:endParaRPr>
          </a:p>
          <a:p>
            <a:pPr marL="179388" indent="-179388" algn="just">
              <a:spcBef>
                <a:spcPts val="300"/>
              </a:spcBef>
              <a:spcAft>
                <a:spcPts val="10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defRPr/>
            </a:pPr>
            <a:r>
              <a:rPr lang="uk-UA" sz="2200" b="1" dirty="0">
                <a:latin typeface="Bookman Old Style" pitchFamily="18" charset="0"/>
                <a:ea typeface="+mj-ea"/>
                <a:cs typeface="+mj-cs"/>
              </a:rPr>
              <a:t>проведення заходів державного нагляду (контролю) у сфері забезпечення санітарного та епідемічного благополуччя </a:t>
            </a:r>
            <a:r>
              <a:rPr lang="uk-UA" sz="24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не вбачається за можливе </a:t>
            </a:r>
            <a:r>
              <a:rPr lang="uk-UA" sz="2200" b="1" dirty="0">
                <a:latin typeface="Bookman Old Style" pitchFamily="18" charset="0"/>
                <a:ea typeface="+mj-ea"/>
                <a:cs typeface="+mj-cs"/>
              </a:rPr>
              <a:t>– на сьогодні відсутня затверджена форма уніфікованого акта</a:t>
            </a:r>
          </a:p>
          <a:p>
            <a:pPr marL="179388" indent="-179388" algn="just">
              <a:spcBef>
                <a:spcPts val="300"/>
              </a:spcBef>
              <a:spcAft>
                <a:spcPts val="10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defRPr/>
            </a:pPr>
            <a:endParaRPr lang="uk-UA" sz="2400" b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85794"/>
            <a:ext cx="9144000" cy="57150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ВИЗНАЧЕННЯ ГОТОВНОСТІ ДО </a:t>
            </a: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ВІДКРИТТЯ</a:t>
            </a:r>
            <a:endParaRPr lang="ru-RU" sz="2800" b="1" dirty="0" smtClean="0">
              <a:solidFill>
                <a:schemeClr val="tx2">
                  <a:lumMod val="25000"/>
                </a:schemeClr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1500174"/>
          <a:ext cx="8786874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0"/>
          <p:cNvSpPr txBox="1">
            <a:spLocks noChangeArrowheads="1"/>
          </p:cNvSpPr>
          <p:nvPr/>
        </p:nvSpPr>
        <p:spPr bwMode="auto">
          <a:xfrm>
            <a:off x="1" y="4929198"/>
            <a:ext cx="9144000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" algn="ctr">
              <a:spcBef>
                <a:spcPts val="300"/>
              </a:spcBef>
              <a:buClr>
                <a:srgbClr val="0BD0D9"/>
              </a:buClr>
              <a:buFont typeface="Georgia" pitchFamily="18" charset="0"/>
              <a:buNone/>
            </a:pPr>
            <a:r>
              <a:rPr lang="ru-RU" sz="2300" b="1" dirty="0" smtClean="0">
                <a:solidFill>
                  <a:srgbClr val="C00000"/>
                </a:solidFill>
                <a:latin typeface="Bookman Old Style" pitchFamily="18" charset="0"/>
              </a:rPr>
              <a:t>Не </a:t>
            </a:r>
            <a:r>
              <a:rPr lang="ru-RU" sz="2300" b="1" dirty="0" err="1" smtClean="0">
                <a:solidFill>
                  <a:srgbClr val="C00000"/>
                </a:solidFill>
                <a:latin typeface="Bookman Old Style" pitchFamily="18" charset="0"/>
              </a:rPr>
              <a:t>розпочаті</a:t>
            </a:r>
            <a:r>
              <a:rPr lang="ru-RU" sz="2300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300" b="1" dirty="0" err="1" smtClean="0">
                <a:solidFill>
                  <a:srgbClr val="C00000"/>
                </a:solidFill>
                <a:latin typeface="Bookman Old Style" pitchFamily="18" charset="0"/>
              </a:rPr>
              <a:t>перевірки</a:t>
            </a:r>
            <a:endParaRPr lang="ru-RU" sz="2300" b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marL="63500">
              <a:spcBef>
                <a:spcPts val="300"/>
              </a:spcBef>
              <a:buClr>
                <a:srgbClr val="0BD0D9"/>
              </a:buClr>
              <a:buFont typeface="Georgia" pitchFamily="18" charset="0"/>
              <a:buNone/>
            </a:pPr>
            <a:r>
              <a:rPr lang="ru-RU" sz="2400" b="1" dirty="0" err="1">
                <a:latin typeface="Bookman Old Style" pitchFamily="18" charset="0"/>
                <a:ea typeface="+mj-ea"/>
                <a:cs typeface="+mj-cs"/>
              </a:rPr>
              <a:t>Вовчанський</a:t>
            </a:r>
            <a:r>
              <a:rPr lang="ru-RU" sz="2400" b="1" dirty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400" b="1" dirty="0" smtClean="0">
                <a:latin typeface="Bookman Old Style" pitchFamily="18" charset="0"/>
                <a:ea typeface="+mj-ea"/>
                <a:cs typeface="+mj-cs"/>
              </a:rPr>
              <a:t>	</a:t>
            </a:r>
            <a:r>
              <a:rPr lang="ru-RU" sz="2400" b="1" dirty="0" err="1" smtClean="0">
                <a:latin typeface="Bookman Old Style" pitchFamily="18" charset="0"/>
                <a:ea typeface="+mj-ea"/>
                <a:cs typeface="+mj-cs"/>
              </a:rPr>
              <a:t>Зачепилівський</a:t>
            </a:r>
            <a:r>
              <a:rPr lang="ru-RU" sz="2400" b="1" dirty="0" smtClean="0">
                <a:latin typeface="Bookman Old Style" pitchFamily="18" charset="0"/>
                <a:ea typeface="+mj-ea"/>
                <a:cs typeface="+mj-cs"/>
              </a:rPr>
              <a:t> 	</a:t>
            </a:r>
            <a:r>
              <a:rPr lang="ru-RU" sz="2400" b="1" dirty="0" err="1" smtClean="0">
                <a:latin typeface="Bookman Old Style" pitchFamily="18" charset="0"/>
                <a:ea typeface="+mj-ea"/>
                <a:cs typeface="+mj-cs"/>
              </a:rPr>
              <a:t>Зміївський</a:t>
            </a:r>
            <a:r>
              <a:rPr lang="ru-RU" sz="24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400" b="1" dirty="0" err="1">
                <a:latin typeface="Bookman Old Style" pitchFamily="18" charset="0"/>
                <a:ea typeface="+mj-ea"/>
                <a:cs typeface="+mj-cs"/>
              </a:rPr>
              <a:t>Золочівський</a:t>
            </a:r>
            <a:r>
              <a:rPr lang="ru-RU" sz="2400" b="1" dirty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400" b="1" dirty="0" smtClean="0">
                <a:latin typeface="Bookman Old Style" pitchFamily="18" charset="0"/>
                <a:ea typeface="+mj-ea"/>
                <a:cs typeface="+mj-cs"/>
              </a:rPr>
              <a:t>	</a:t>
            </a:r>
            <a:r>
              <a:rPr lang="ru-RU" sz="2400" b="1" dirty="0" err="1" smtClean="0">
                <a:latin typeface="Bookman Old Style" pitchFamily="18" charset="0"/>
                <a:ea typeface="+mj-ea"/>
                <a:cs typeface="+mj-cs"/>
              </a:rPr>
              <a:t>Кегичівський</a:t>
            </a:r>
            <a:r>
              <a:rPr lang="ru-RU" sz="2400" b="1" dirty="0" smtClean="0">
                <a:latin typeface="Bookman Old Style" pitchFamily="18" charset="0"/>
                <a:ea typeface="+mj-ea"/>
                <a:cs typeface="+mj-cs"/>
              </a:rPr>
              <a:t> 		</a:t>
            </a:r>
            <a:r>
              <a:rPr lang="ru-RU" sz="2400" b="1" dirty="0" err="1" smtClean="0">
                <a:latin typeface="Bookman Old Style" pitchFamily="18" charset="0"/>
                <a:ea typeface="+mj-ea"/>
                <a:cs typeface="+mj-cs"/>
              </a:rPr>
              <a:t>Коломацький</a:t>
            </a:r>
            <a:r>
              <a:rPr lang="ru-RU" sz="2400" b="1" dirty="0" smtClean="0">
                <a:latin typeface="Bookman Old Style" pitchFamily="18" charset="0"/>
                <a:ea typeface="+mj-ea"/>
                <a:cs typeface="+mj-cs"/>
              </a:rPr>
              <a:t> м. </a:t>
            </a:r>
            <a:r>
              <a:rPr lang="ru-RU" sz="2400" b="1" dirty="0" err="1" smtClean="0">
                <a:latin typeface="Bookman Old Style" pitchFamily="18" charset="0"/>
                <a:ea typeface="+mj-ea"/>
                <a:cs typeface="+mj-cs"/>
              </a:rPr>
              <a:t>Люботин</a:t>
            </a:r>
            <a:r>
              <a:rPr lang="ru-RU" sz="2400" b="1" dirty="0" smtClean="0">
                <a:latin typeface="Bookman Old Style" pitchFamily="18" charset="0"/>
                <a:ea typeface="+mj-ea"/>
                <a:cs typeface="+mj-cs"/>
              </a:rPr>
              <a:t>	</a:t>
            </a:r>
            <a:r>
              <a:rPr lang="ru-RU" sz="2400" b="1" dirty="0" err="1" smtClean="0">
                <a:latin typeface="Bookman Old Style" pitchFamily="18" charset="0"/>
                <a:ea typeface="+mj-ea"/>
                <a:cs typeface="+mj-cs"/>
              </a:rPr>
              <a:t>Нововодолазький</a:t>
            </a:r>
            <a:r>
              <a:rPr lang="ru-RU" sz="2400" b="1" dirty="0" smtClean="0">
                <a:latin typeface="Bookman Old Style" pitchFamily="18" charset="0"/>
                <a:ea typeface="+mj-ea"/>
                <a:cs typeface="+mj-cs"/>
              </a:rPr>
              <a:t> 	</a:t>
            </a:r>
            <a:r>
              <a:rPr lang="ru-RU" sz="2400" b="1" dirty="0" err="1" smtClean="0">
                <a:latin typeface="Bookman Old Style" pitchFamily="18" charset="0"/>
                <a:ea typeface="+mj-ea"/>
                <a:cs typeface="+mj-cs"/>
              </a:rPr>
              <a:t>Печенізький</a:t>
            </a:r>
            <a:endParaRPr lang="ru-RU" sz="2400" b="1" dirty="0"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85794"/>
            <a:ext cx="9144000" cy="57150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ВИЗНАЧЕННЯ ГОТОВНОСТІ ДО </a:t>
            </a: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ВІДКРИТТЯ</a:t>
            </a:r>
            <a:endParaRPr lang="ru-RU" sz="2800" b="1" dirty="0" smtClean="0">
              <a:solidFill>
                <a:schemeClr val="tx2">
                  <a:lumMod val="25000"/>
                </a:schemeClr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714488"/>
            <a:ext cx="8572560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uk-UA" sz="36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Станом на </a:t>
            </a:r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17.05.2018 </a:t>
            </a:r>
            <a:endParaRPr lang="uk-UA" sz="36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uk-UA" sz="2400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Виконання </a:t>
            </a: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планів-завдань 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або пропозицій щодо </a:t>
            </a: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доведення до вимог санітарного 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законодавства</a:t>
            </a: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uk-UA" sz="2400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uk-UA" sz="3600" b="1" dirty="0" smtClean="0">
                <a:solidFill>
                  <a:srgbClr val="C00000"/>
                </a:solidFill>
                <a:latin typeface="Bookman Old Style" pitchFamily="18" charset="0"/>
              </a:rPr>
              <a:t>28%</a:t>
            </a:r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позаміських закладів</a:t>
            </a: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uk-UA" sz="2000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uk-UA" sz="3600" b="1" dirty="0">
                <a:solidFill>
                  <a:srgbClr val="C00000"/>
                </a:solidFill>
                <a:latin typeface="Bookman Old Style" pitchFamily="18" charset="0"/>
              </a:rPr>
              <a:t>31,1%</a:t>
            </a:r>
            <a:r>
              <a:rPr lang="uk-UA" sz="36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uk-UA" sz="36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закладів відпочинку</a:t>
            </a:r>
            <a:endParaRPr lang="uk-UA" sz="36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356"/>
            <a:ext cx="9144000" cy="50006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ВИЗНАЧЕННЯ ГОТОВНОСТІ ДО </a:t>
            </a: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ВІДКРИТТЯ</a:t>
            </a:r>
            <a:endParaRPr lang="ru-RU" sz="2800" b="1" dirty="0" smtClean="0">
              <a:solidFill>
                <a:schemeClr val="tx2">
                  <a:lumMod val="25000"/>
                </a:schemeClr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142984"/>
          <a:ext cx="9144000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0"/>
          <p:cNvSpPr txBox="1">
            <a:spLocks noChangeArrowheads="1"/>
          </p:cNvSpPr>
          <p:nvPr/>
        </p:nvSpPr>
        <p:spPr bwMode="auto">
          <a:xfrm>
            <a:off x="571472" y="5286388"/>
            <a:ext cx="8072494" cy="14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" algn="ctr">
              <a:spcBef>
                <a:spcPts val="300"/>
              </a:spcBef>
              <a:buClr>
                <a:srgbClr val="0BD0D9"/>
              </a:buClr>
              <a:buFont typeface="Georgia" pitchFamily="18" charset="0"/>
              <a:buNone/>
            </a:pPr>
            <a:r>
              <a:rPr lang="ru-RU" sz="2300" b="1" dirty="0" smtClean="0">
                <a:solidFill>
                  <a:srgbClr val="C00000"/>
                </a:solidFill>
                <a:latin typeface="Bookman Old Style" pitchFamily="18" charset="0"/>
              </a:rPr>
              <a:t>Не </a:t>
            </a:r>
            <a:r>
              <a:rPr lang="ru-RU" sz="2300" b="1" dirty="0" err="1" smtClean="0">
                <a:solidFill>
                  <a:srgbClr val="C00000"/>
                </a:solidFill>
                <a:latin typeface="Bookman Old Style" pitchFamily="18" charset="0"/>
              </a:rPr>
              <a:t>розпочато</a:t>
            </a:r>
            <a:r>
              <a:rPr lang="ru-RU" sz="2300" b="1" dirty="0" smtClean="0">
                <a:solidFill>
                  <a:srgbClr val="C00000"/>
                </a:solidFill>
                <a:latin typeface="Bookman Old Style" pitchFamily="18" charset="0"/>
              </a:rPr>
              <a:t> роботу</a:t>
            </a:r>
          </a:p>
          <a:p>
            <a:pPr marL="63500">
              <a:spcBef>
                <a:spcPts val="300"/>
              </a:spcBef>
              <a:buClr>
                <a:srgbClr val="0BD0D9"/>
              </a:buClr>
              <a:buFont typeface="Georgia" pitchFamily="18" charset="0"/>
              <a:buNone/>
            </a:pPr>
            <a:r>
              <a:rPr lang="ru-RU" sz="2400" b="1" dirty="0" err="1">
                <a:latin typeface="Bookman Old Style" pitchFamily="18" charset="0"/>
                <a:ea typeface="+mj-ea"/>
                <a:cs typeface="+mj-cs"/>
              </a:rPr>
              <a:t>Вовчанський</a:t>
            </a:r>
            <a:r>
              <a:rPr lang="ru-RU" sz="2400" b="1" dirty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400" b="1" dirty="0" smtClean="0">
                <a:latin typeface="Bookman Old Style" pitchFamily="18" charset="0"/>
                <a:ea typeface="+mj-ea"/>
                <a:cs typeface="+mj-cs"/>
              </a:rPr>
              <a:t>		</a:t>
            </a:r>
            <a:r>
              <a:rPr lang="ru-RU" sz="2400" b="1" dirty="0" err="1" smtClean="0">
                <a:latin typeface="Bookman Old Style" pitchFamily="18" charset="0"/>
                <a:ea typeface="+mj-ea"/>
                <a:cs typeface="+mj-cs"/>
              </a:rPr>
              <a:t>Кегичівський</a:t>
            </a:r>
            <a:r>
              <a:rPr lang="ru-RU" sz="24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400" b="1" dirty="0" err="1" smtClean="0">
                <a:latin typeface="Bookman Old Style" pitchFamily="18" charset="0"/>
                <a:ea typeface="+mj-ea"/>
                <a:cs typeface="+mj-cs"/>
              </a:rPr>
              <a:t>Коломацький</a:t>
            </a:r>
            <a:r>
              <a:rPr lang="ru-RU" sz="2400" b="1" dirty="0" smtClean="0">
                <a:latin typeface="Bookman Old Style" pitchFamily="18" charset="0"/>
                <a:ea typeface="+mj-ea"/>
                <a:cs typeface="+mj-cs"/>
              </a:rPr>
              <a:t> 		м. </a:t>
            </a:r>
            <a:r>
              <a:rPr lang="ru-RU" sz="2400" b="1" dirty="0" err="1" smtClean="0">
                <a:latin typeface="Bookman Old Style" pitchFamily="18" charset="0"/>
                <a:ea typeface="+mj-ea"/>
                <a:cs typeface="+mj-cs"/>
              </a:rPr>
              <a:t>Люботин</a:t>
            </a:r>
            <a:r>
              <a:rPr lang="ru-RU" sz="2400" b="1" dirty="0" smtClean="0">
                <a:latin typeface="Bookman Old Style" pitchFamily="18" charset="0"/>
                <a:ea typeface="+mj-ea"/>
                <a:cs typeface="+mj-cs"/>
              </a:rPr>
              <a:t>	</a:t>
            </a:r>
            <a:endParaRPr lang="ru-RU" sz="2400" b="1" dirty="0"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85794"/>
            <a:ext cx="9144000" cy="57150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ВИЗНАЧЕННЯ ГОТОВНОСТІ ДО </a:t>
            </a: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ВІДКРИТТЯ</a:t>
            </a:r>
            <a:endParaRPr lang="ru-RU" sz="2800" b="1" dirty="0" smtClean="0">
              <a:solidFill>
                <a:schemeClr val="tx2">
                  <a:lumMod val="25000"/>
                </a:schemeClr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42875" y="1714488"/>
            <a:ext cx="885825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pPr marL="179388" indent="-179388">
              <a:spcBef>
                <a:spcPts val="300"/>
              </a:spcBef>
              <a:spcAft>
                <a:spcPts val="10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defRPr/>
            </a:pPr>
            <a:r>
              <a:rPr lang="uk-UA" sz="2800" b="1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Готовність </a:t>
            </a:r>
            <a:r>
              <a:rPr lang="uk-UA" sz="2800" b="1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закладу підтверджується </a:t>
            </a:r>
            <a:r>
              <a:rPr lang="uk-UA" sz="28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актом прийомки (ф-318/о)</a:t>
            </a:r>
            <a:r>
              <a:rPr lang="uk-UA" sz="2800" b="1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, підписаним усіма членами комісії, у т.ч. </a:t>
            </a:r>
            <a:r>
              <a:rPr lang="uk-UA" sz="2800" b="1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представником  </a:t>
            </a: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Держпродспоживслужби</a:t>
            </a:r>
          </a:p>
          <a:p>
            <a:pPr marL="179388" indent="-179388">
              <a:spcBef>
                <a:spcPts val="300"/>
              </a:spcBef>
              <a:spcAft>
                <a:spcPts val="10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defRPr/>
            </a:pPr>
            <a:endParaRPr lang="uk-UA" sz="2800" b="1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  <a:ea typeface="+mj-ea"/>
              <a:cs typeface="+mj-cs"/>
            </a:endParaRPr>
          </a:p>
          <a:p>
            <a:pPr marL="179388" indent="-179388" algn="ctr">
              <a:spcBef>
                <a:spcPts val="300"/>
              </a:spcBef>
              <a:spcAft>
                <a:spcPts val="10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defRPr/>
            </a:pPr>
            <a:r>
              <a:rPr lang="uk-UA" sz="3200" b="1" dirty="0">
                <a:latin typeface="Bookman Old Style" pitchFamily="18" charset="0"/>
                <a:ea typeface="+mj-ea"/>
                <a:cs typeface="+mj-cs"/>
              </a:rPr>
              <a:t>Станом </a:t>
            </a:r>
            <a:r>
              <a:rPr lang="uk-UA" sz="3200" b="1" dirty="0">
                <a:latin typeface="Bookman Old Style" pitchFamily="18" charset="0"/>
                <a:ea typeface="+mj-ea"/>
                <a:cs typeface="+mj-cs"/>
              </a:rPr>
              <a:t>на 17.05.2018</a:t>
            </a:r>
            <a:r>
              <a:rPr lang="uk-UA" sz="3200" b="1" dirty="0">
                <a:latin typeface="Bookman Old Style" pitchFamily="18" charset="0"/>
                <a:ea typeface="+mj-ea"/>
                <a:cs typeface="+mj-cs"/>
              </a:rPr>
              <a:t> підписано </a:t>
            </a:r>
            <a:r>
              <a:rPr lang="uk-UA" sz="3200" b="1" dirty="0" smtClean="0">
                <a:latin typeface="Bookman Old Style" pitchFamily="18" charset="0"/>
                <a:ea typeface="+mj-ea"/>
                <a:cs typeface="+mj-cs"/>
              </a:rPr>
              <a:t>акти</a:t>
            </a:r>
          </a:p>
          <a:p>
            <a:pPr marL="179388" indent="-179388" algn="ctr">
              <a:spcBef>
                <a:spcPts val="300"/>
              </a:spcBef>
              <a:spcAft>
                <a:spcPts val="10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defRPr/>
            </a:pPr>
            <a:r>
              <a:rPr lang="uk-UA" sz="32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38 (5,3%) </a:t>
            </a:r>
            <a:r>
              <a:rPr lang="uk-UA" sz="3200" b="1" dirty="0" smtClean="0">
                <a:latin typeface="Bookman Old Style" pitchFamily="18" charset="0"/>
                <a:ea typeface="+mj-ea"/>
                <a:cs typeface="+mj-cs"/>
              </a:rPr>
              <a:t>закладів відпочинку </a:t>
            </a:r>
          </a:p>
          <a:p>
            <a:pPr marL="179388" indent="-179388" algn="ctr">
              <a:spcBef>
                <a:spcPts val="300"/>
              </a:spcBef>
              <a:spcAft>
                <a:spcPts val="1000"/>
              </a:spcAft>
              <a:buClr>
                <a:schemeClr val="tx2">
                  <a:lumMod val="60000"/>
                  <a:lumOff val="40000"/>
                </a:schemeClr>
              </a:buClr>
              <a:buSzPct val="75000"/>
              <a:defRPr/>
            </a:pPr>
            <a:r>
              <a:rPr lang="uk-UA" sz="2200" b="1" dirty="0" smtClean="0">
                <a:latin typeface="Bookman Old Style" pitchFamily="18" charset="0"/>
                <a:ea typeface="+mj-ea"/>
                <a:cs typeface="+mj-cs"/>
              </a:rPr>
              <a:t>(</a:t>
            </a:r>
            <a:r>
              <a:rPr lang="uk-UA" sz="2200" b="1" dirty="0" err="1" smtClean="0">
                <a:latin typeface="Bookman Old Style" pitchFamily="18" charset="0"/>
                <a:ea typeface="+mj-ea"/>
                <a:cs typeface="+mj-cs"/>
              </a:rPr>
              <a:t>Валківський</a:t>
            </a:r>
            <a:r>
              <a:rPr lang="uk-UA" sz="2200" b="1" dirty="0" smtClean="0">
                <a:latin typeface="Bookman Old Style" pitchFamily="18" charset="0"/>
                <a:ea typeface="+mj-ea"/>
                <a:cs typeface="+mj-cs"/>
              </a:rPr>
              <a:t> район, Шевченківський район м. Харкова)</a:t>
            </a:r>
            <a:endParaRPr lang="uk-UA" sz="2200" b="1" dirty="0"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vesna_vesennie_peyzagi_foto_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WordArt 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8496300" cy="31686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Comic Sans MS"/>
              </a:rPr>
              <a:t>ДЯКУЮ  ЗА  УВАГУ  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642918"/>
            <a:ext cx="8858250" cy="64294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НОРМАТИВ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57158" y="1714488"/>
            <a:ext cx="842968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lnSpcReduction="10000"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2200" b="1" dirty="0" err="1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ДСанПіН</a:t>
            </a:r>
            <a:r>
              <a:rPr lang="uk-UA" sz="22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5.5.5.23-99 </a:t>
            </a:r>
            <a:r>
              <a:rPr lang="ru-RU" sz="2200" b="1" dirty="0" err="1">
                <a:latin typeface="Bookman Old Style" pitchFamily="18" charset="0"/>
                <a:ea typeface="+mj-ea"/>
                <a:cs typeface="+mj-cs"/>
              </a:rPr>
              <a:t>Державні</a:t>
            </a:r>
            <a:r>
              <a:rPr lang="ru-RU" sz="2200" b="1" dirty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>
                <a:latin typeface="Bookman Old Style" pitchFamily="18" charset="0"/>
                <a:ea typeface="+mj-ea"/>
                <a:cs typeface="+mj-cs"/>
              </a:rPr>
              <a:t>санітарні</a:t>
            </a:r>
            <a:r>
              <a:rPr lang="ru-RU" sz="2200" b="1" dirty="0">
                <a:latin typeface="Bookman Old Style" pitchFamily="18" charset="0"/>
                <a:ea typeface="+mj-ea"/>
                <a:cs typeface="+mj-cs"/>
              </a:rPr>
              <a:t> правила </a:t>
            </a:r>
            <a:r>
              <a:rPr lang="ru-RU" sz="2200" b="1" dirty="0" err="1">
                <a:latin typeface="Bookman Old Style" pitchFamily="18" charset="0"/>
                <a:ea typeface="+mj-ea"/>
                <a:cs typeface="+mj-cs"/>
              </a:rPr>
              <a:t>і</a:t>
            </a:r>
            <a:r>
              <a:rPr lang="ru-RU" sz="2200" b="1" dirty="0">
                <a:latin typeface="Bookman Old Style" pitchFamily="18" charset="0"/>
                <a:ea typeface="+mj-ea"/>
                <a:cs typeface="+mj-cs"/>
              </a:rPr>
              <a:t> </a:t>
            </a:r>
            <a:r>
              <a:rPr lang="ru-RU" sz="2200" b="1" dirty="0" err="1">
                <a:latin typeface="Bookman Old Style" pitchFamily="18" charset="0"/>
                <a:ea typeface="+mj-ea"/>
                <a:cs typeface="+mj-cs"/>
              </a:rPr>
              <a:t>норми</a:t>
            </a:r>
            <a:r>
              <a:rPr lang="ru-RU" sz="2200" b="1" dirty="0">
                <a:latin typeface="Bookman Old Style" pitchFamily="18" charset="0"/>
                <a:ea typeface="+mj-ea"/>
                <a:cs typeface="+mj-cs"/>
              </a:rPr>
              <a:t> </a:t>
            </a:r>
            <a:r>
              <a:rPr lang="uk-UA" sz="2200" b="1" dirty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uk-UA" sz="2200" b="1" dirty="0" smtClean="0">
                <a:latin typeface="Bookman Old Style" pitchFamily="18" charset="0"/>
                <a:ea typeface="+mj-ea"/>
                <a:cs typeface="+mj-cs"/>
              </a:rPr>
              <a:t>«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Улаштування</a:t>
            </a:r>
            <a:r>
              <a:rPr lang="ru-RU" sz="2200" b="1" dirty="0">
                <a:latin typeface="Bookman Old Style" pitchFamily="18" charset="0"/>
                <a:ea typeface="+mj-ea"/>
                <a:cs typeface="+mj-cs"/>
              </a:rPr>
              <a:t>, </a:t>
            </a:r>
            <a:r>
              <a:rPr lang="ru-RU" sz="2200" b="1" dirty="0" err="1">
                <a:latin typeface="Bookman Old Style" pitchFamily="18" charset="0"/>
                <a:ea typeface="+mj-ea"/>
                <a:cs typeface="+mj-cs"/>
              </a:rPr>
              <a:t>утримання</a:t>
            </a:r>
            <a:r>
              <a:rPr lang="ru-RU" sz="2200" b="1" dirty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>
                <a:latin typeface="Bookman Old Style" pitchFamily="18" charset="0"/>
                <a:ea typeface="+mj-ea"/>
                <a:cs typeface="+mj-cs"/>
              </a:rPr>
              <a:t>і</a:t>
            </a:r>
            <a:r>
              <a:rPr lang="ru-RU" sz="2200" b="1" dirty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>
                <a:latin typeface="Bookman Old Style" pitchFamily="18" charset="0"/>
                <a:ea typeface="+mj-ea"/>
                <a:cs typeface="+mj-cs"/>
              </a:rPr>
              <a:t>організація</a:t>
            </a:r>
            <a:r>
              <a:rPr lang="ru-RU" sz="2200" b="1" dirty="0">
                <a:latin typeface="Bookman Old Style" pitchFamily="18" charset="0"/>
                <a:ea typeface="+mj-ea"/>
                <a:cs typeface="+mj-cs"/>
              </a:rPr>
              <a:t> режиму </a:t>
            </a:r>
            <a:r>
              <a:rPr lang="ru-RU" sz="2200" b="1" dirty="0" err="1">
                <a:latin typeface="Bookman Old Style" pitchFamily="18" charset="0"/>
                <a:ea typeface="+mj-ea"/>
                <a:cs typeface="+mj-cs"/>
              </a:rPr>
              <a:t>діяльності</a:t>
            </a:r>
            <a:r>
              <a:rPr lang="ru-RU" sz="2200" b="1" dirty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>
                <a:latin typeface="Bookman Old Style" pitchFamily="18" charset="0"/>
                <a:ea typeface="+mj-ea"/>
                <a:cs typeface="+mj-cs"/>
              </a:rPr>
              <a:t>дитячих</a:t>
            </a:r>
            <a:r>
              <a:rPr lang="ru-RU" sz="2200" b="1" dirty="0">
                <a:latin typeface="Bookman Old Style" pitchFamily="18" charset="0"/>
                <a:ea typeface="+mj-ea"/>
                <a:cs typeface="+mj-cs"/>
              </a:rPr>
              <a:t> </a:t>
            </a:r>
            <a:r>
              <a:rPr lang="ru-RU" sz="2200" b="1" dirty="0" err="1">
                <a:latin typeface="Bookman Old Style" pitchFamily="18" charset="0"/>
                <a:ea typeface="+mj-ea"/>
                <a:cs typeface="+mj-cs"/>
              </a:rPr>
              <a:t>оздоровчих</a:t>
            </a:r>
            <a:r>
              <a:rPr lang="ru-RU" sz="2200" b="1" dirty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latin typeface="Bookman Old Style" pitchFamily="18" charset="0"/>
                <a:ea typeface="+mj-ea"/>
                <a:cs typeface="+mj-cs"/>
              </a:rPr>
              <a:t>закладів</a:t>
            </a:r>
            <a:r>
              <a:rPr lang="ru-RU" sz="2200" b="1" dirty="0" smtClean="0">
                <a:latin typeface="Bookman Old Style" pitchFamily="18" charset="0"/>
                <a:ea typeface="+mj-ea"/>
                <a:cs typeface="+mj-cs"/>
              </a:rPr>
              <a:t>»</a:t>
            </a:r>
            <a:endParaRPr lang="ru-RU" sz="2200" b="1" dirty="0">
              <a:latin typeface="Bookman Old Style" pitchFamily="18" charset="0"/>
              <a:ea typeface="+mj-ea"/>
              <a:cs typeface="+mj-cs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2200" b="1" dirty="0">
                <a:latin typeface="Bookman Old Style" pitchFamily="18" charset="0"/>
                <a:ea typeface="+mj-ea"/>
                <a:cs typeface="+mj-cs"/>
              </a:rPr>
              <a:t>Державні санітарні правила розміщення, улаштування та експлуатації оздоровчих закладів, затверджені Наказом Міністерства охорони здоров'я України </a:t>
            </a:r>
            <a:r>
              <a:rPr lang="uk-UA" sz="22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від 19 </a:t>
            </a:r>
            <a:r>
              <a:rPr lang="uk-UA" sz="22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червня 1996 року № </a:t>
            </a:r>
            <a:r>
              <a:rPr lang="uk-UA" sz="22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172</a:t>
            </a:r>
            <a:endParaRPr lang="ru-RU" sz="2200" b="1" dirty="0">
              <a:latin typeface="Bookman Old Style" pitchFamily="18" charset="0"/>
              <a:ea typeface="+mj-ea"/>
              <a:cs typeface="+mj-cs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2200" b="1" dirty="0">
                <a:latin typeface="Bookman Old Style" pitchFamily="18" charset="0"/>
                <a:ea typeface="+mj-ea"/>
                <a:cs typeface="+mj-cs"/>
              </a:rPr>
              <a:t>Державні санітарні норми та правила влаштування, утримання та організації режиму діяльності дитячих наметових містечок, затверджені Наказом Міністерства охорони здоров'я України </a:t>
            </a:r>
            <a:r>
              <a:rPr lang="uk-UA" sz="22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від 07.02.2012 № </a:t>
            </a:r>
            <a:r>
              <a:rPr lang="uk-UA" sz="22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89</a:t>
            </a:r>
            <a:endParaRPr lang="ru-RU" sz="2200" b="1" dirty="0">
              <a:solidFill>
                <a:srgbClr val="C00000"/>
              </a:solidFill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04088"/>
            <a:ext cx="8786874" cy="114300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  <a:ea typeface="+mn-ea"/>
                <a:cs typeface="+mn-cs"/>
              </a:rPr>
              <a:t>У ПЕРІОД ПІДГОТОВКИ </a:t>
            </a:r>
            <a:r>
              <a:rPr lang="uk-UA" sz="24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ДО ПОЧАТКУ РОБОТИ КОМІСІЇ З ВИЗНАЧЕННЯ ГОТОВНОСТІ ЗАКЛАДУ ДО ФУНКЦІОНУВАННЯ </a:t>
            </a:r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  <a:ea typeface="+mn-ea"/>
                <a:cs typeface="+mn-cs"/>
              </a:rPr>
              <a:t>НЕОБХІДНО ЗАБЕЗПЕЧИТИ</a:t>
            </a:r>
            <a:endParaRPr lang="ru-RU" sz="2400" b="1" dirty="0" smtClean="0">
              <a:solidFill>
                <a:srgbClr val="C00000"/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000636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Виконання заходів плану-завдання, спрямованого на доведення матеріально-технічної бази закладу до вимог санітарного </a:t>
            </a: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законодавства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Проведення </a:t>
            </a: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ревізії, промивки та дезінфекції систем водопостачання та каналізації, очистки вигребів; ремонтних робіт (за </a:t>
            </a: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необхідності)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  <a:ea typeface="+mj-ea"/>
              <a:cs typeface="+mj-cs"/>
            </a:endParaRP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Доведення місць купання дітей (пляжі) у відповідність санітарним нормам, а також 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00000"/>
              <a:buNone/>
            </a:pPr>
            <a:r>
              <a:rPr lang="uk-UA" sz="22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ГОСТ №17.1.5.02.80 </a:t>
            </a:r>
            <a:r>
              <a:rPr lang="uk-UA" sz="22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«</a:t>
            </a:r>
            <a:r>
              <a:rPr lang="uk-UA" sz="2200" dirty="0" err="1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Гигиеническиетребования</a:t>
            </a:r>
            <a:r>
              <a:rPr lang="uk-UA" sz="22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к зонам </a:t>
            </a:r>
            <a:r>
              <a:rPr lang="uk-UA" sz="2200" dirty="0" err="1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рекреации</a:t>
            </a:r>
            <a:r>
              <a:rPr lang="uk-UA" sz="22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водних </a:t>
            </a:r>
            <a:r>
              <a:rPr lang="uk-UA" sz="2200" dirty="0" err="1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объектов</a:t>
            </a:r>
            <a:r>
              <a:rPr lang="uk-UA" sz="22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»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00000"/>
              <a:buNone/>
            </a:pPr>
            <a:r>
              <a:rPr lang="uk-UA" sz="22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Наказ МВС України від </a:t>
            </a:r>
            <a:r>
              <a:rPr lang="uk-UA" sz="22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10.04.2017 № 301 </a:t>
            </a:r>
            <a:r>
              <a:rPr lang="uk-UA" sz="22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«</a:t>
            </a:r>
            <a:r>
              <a:rPr lang="uk-UA" sz="22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Про затвердження Правил охорони життя людей на </a:t>
            </a:r>
            <a:r>
              <a:rPr lang="uk-UA" sz="22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водних </a:t>
            </a:r>
            <a:r>
              <a:rPr lang="uk-UA" sz="22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об’єктах України»</a:t>
            </a:r>
            <a:endParaRPr lang="ru-RU" sz="2200" dirty="0" smtClean="0">
              <a:solidFill>
                <a:schemeClr val="bg2">
                  <a:lumMod val="10000"/>
                </a:schemeClr>
              </a:solidFill>
              <a:latin typeface="Bookman Old Style" pitchFamily="18" charset="0"/>
              <a:ea typeface="+mj-ea"/>
              <a:cs typeface="+mj-cs"/>
            </a:endParaRP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Проведення </a:t>
            </a: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лабораторного контролю якості питної води (заміські - не менше 3-5 проб) на відповідність </a:t>
            </a:r>
            <a:r>
              <a:rPr lang="uk-UA" sz="2200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ДСанПіН</a:t>
            </a: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2.2.4-171-10 «Гігієнічні вимоги до води питної, призначеної для споживання людиною</a:t>
            </a: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» 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Проведення лабораторного контролю якості води з місць купання (2 рази не менше 3 точок відбору</a:t>
            </a: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)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04088"/>
            <a:ext cx="8786874" cy="114300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  <a:ea typeface="+mn-ea"/>
                <a:cs typeface="+mn-cs"/>
              </a:rPr>
              <a:t>У ПЕРІОД ПІДГОТОВКИ </a:t>
            </a:r>
            <a:r>
              <a:rPr lang="uk-UA" sz="24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ДО ПОЧАТКУ РОБОТИ КОМІСІЇ З ВИЗНАЧЕННЯ ГОТОВНОСТІ ЗАКЛАДУ ДО ФУНКЦІОНУВАННЯ </a:t>
            </a:r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  <a:ea typeface="+mn-ea"/>
                <a:cs typeface="+mn-cs"/>
              </a:rPr>
              <a:t>НЕОБХІДНО ЗАБЕЗПЕЧИТИ</a:t>
            </a:r>
            <a:endParaRPr lang="ru-RU" sz="2400" b="1" dirty="0" smtClean="0">
              <a:solidFill>
                <a:srgbClr val="C00000"/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4" name="Rectangle 0"/>
          <p:cNvSpPr txBox="1">
            <a:spLocks noChangeArrowheads="1"/>
          </p:cNvSpPr>
          <p:nvPr/>
        </p:nvSpPr>
        <p:spPr bwMode="auto">
          <a:xfrm>
            <a:off x="0" y="1928802"/>
            <a:ext cx="9144000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Ревізію 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електрообладнання та електроустановок, у т.ч. холодильного та технологічного обладнання 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харчоблоку</a:t>
            </a: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Відповідно до вимог обладнанням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, меблями, постільною білизною, 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речами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, медикаментами, </a:t>
            </a:r>
            <a:r>
              <a:rPr lang="uk-UA" sz="2000" b="1" dirty="0" err="1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мед.обладнанням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, 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b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</a:b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столовим 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та кухонним посудом, інвентарем, мийними, </a:t>
            </a:r>
            <a:r>
              <a:rPr lang="uk-UA" sz="2000" b="1" dirty="0" err="1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дез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. 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засобами, інвентарем для 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прибирання</a:t>
            </a:r>
          </a:p>
          <a:p>
            <a:pPr marL="571500" indent="-571500" eaLnBrk="1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	Перелік </a:t>
            </a:r>
            <a:r>
              <a:rPr lang="uk-UA" sz="2000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лікарських засобів, виробів медичного призначення </a:t>
            </a:r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…, </a:t>
            </a:r>
            <a:r>
              <a:rPr lang="uk-UA" sz="2000" dirty="0" err="1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затв.МОЗ</a:t>
            </a:r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Укр. </a:t>
            </a:r>
            <a:r>
              <a:rPr lang="uk-UA" sz="20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(лист від 03.06.2014 № 04.04.41/15344</a:t>
            </a:r>
            <a:r>
              <a:rPr lang="uk-UA" sz="20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)</a:t>
            </a: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Погодження з 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Держпродспоживслужбою </a:t>
            </a:r>
          </a:p>
          <a:p>
            <a:pPr marL="1188720" lvl="2" indent="-27432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defRPr/>
            </a:pP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примірного 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двотижневого 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меню</a:t>
            </a:r>
          </a:p>
          <a:p>
            <a:pPr marL="1188720" lvl="2" indent="-27432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defRPr/>
            </a:pP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переліку 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постачальників харчових 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продуктів</a:t>
            </a:r>
          </a:p>
          <a:p>
            <a:pPr marL="274320" lvl="2" indent="-27432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Складання графіку та маршруту постачання харчових 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продуктів</a:t>
            </a:r>
          </a:p>
          <a:p>
            <a:pPr marL="274320" lvl="2" indent="-27432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Проходження 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попереднього або періодичного медичного огляду 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працівників</a:t>
            </a:r>
          </a:p>
          <a:p>
            <a:pPr marL="274320" lvl="2" indent="-27432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defRPr/>
            </a:pPr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	    Постанова </a:t>
            </a:r>
            <a:r>
              <a:rPr lang="uk-UA" sz="2000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КМУ </a:t>
            </a:r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		</a:t>
            </a:r>
            <a:r>
              <a:rPr lang="uk-UA" sz="20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від </a:t>
            </a:r>
            <a:r>
              <a:rPr lang="uk-UA" sz="20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23.05.2001 № </a:t>
            </a:r>
            <a:r>
              <a:rPr lang="uk-UA" sz="20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559</a:t>
            </a:r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endParaRPr lang="uk-UA" sz="2000" dirty="0">
              <a:solidFill>
                <a:schemeClr val="bg2">
                  <a:lumMod val="10000"/>
                </a:schemeClr>
              </a:solidFill>
              <a:latin typeface="Bookman Old Style" pitchFamily="18" charset="0"/>
              <a:ea typeface="+mj-ea"/>
              <a:cs typeface="+mj-cs"/>
            </a:endParaRPr>
          </a:p>
          <a:p>
            <a:pPr marL="274320" lvl="2" indent="-27432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defRPr/>
            </a:pPr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	    наказ </a:t>
            </a:r>
            <a:r>
              <a:rPr lang="uk-UA" sz="2000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МОЗ України </a:t>
            </a:r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	</a:t>
            </a:r>
            <a:r>
              <a:rPr lang="uk-UA" sz="20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від </a:t>
            </a:r>
            <a:r>
              <a:rPr lang="uk-UA" sz="20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23.07.2002 №280</a:t>
            </a:r>
          </a:p>
          <a:p>
            <a:pPr marL="274320" lvl="2" indent="-27432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uk-UA" sz="20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04088"/>
            <a:ext cx="8786874" cy="114300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  <a:ea typeface="+mn-ea"/>
                <a:cs typeface="+mn-cs"/>
              </a:rPr>
              <a:t>У ПЕРІОД ПІДГОТОВКИ </a:t>
            </a:r>
            <a:r>
              <a:rPr lang="uk-UA" sz="24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ДО ПОЧАТКУ РОБОТИ КОМІСІЇ З ВИЗНАЧЕННЯ ГОТОВНОСТІ ЗАКЛАДУ ДО ФУНКЦІОНУВАННЯ </a:t>
            </a:r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  <a:ea typeface="+mn-ea"/>
                <a:cs typeface="+mn-cs"/>
              </a:rPr>
              <a:t>НЕОБХІДНО ЗАБЕЗПЕЧИТИ</a:t>
            </a:r>
            <a:endParaRPr lang="ru-RU" sz="2400" b="1" dirty="0" smtClean="0">
              <a:solidFill>
                <a:srgbClr val="C00000"/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4" name="Rectangle 0"/>
          <p:cNvSpPr txBox="1">
            <a:spLocks noChangeArrowheads="1"/>
          </p:cNvSpPr>
          <p:nvPr/>
        </p:nvSpPr>
        <p:spPr bwMode="auto">
          <a:xfrm>
            <a:off x="142844" y="2285992"/>
            <a:ext cx="8858312" cy="45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Проходження </a:t>
            </a:r>
            <a:r>
              <a:rPr lang="uk-UA" sz="22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персоналом гігієнічного </a:t>
            </a: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навчання</a:t>
            </a: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2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Проведення робіт з профілактичної дезінфекції (дератизація, дезінсекція, дезінфекція), хімічного очищення постільних </a:t>
            </a: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речей</a:t>
            </a: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Укладання </a:t>
            </a:r>
            <a:r>
              <a:rPr lang="uk-UA" sz="22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договору на вивіз твердих побутових відходів та стічних </a:t>
            </a: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вод</a:t>
            </a: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Оформлення </a:t>
            </a:r>
            <a:r>
              <a:rPr lang="uk-UA" sz="22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документації, згідно з Переліком, </a:t>
            </a:r>
            <a:r>
              <a:rPr lang="uk-UA" sz="2200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затв</a:t>
            </a: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. </a:t>
            </a:r>
            <a:r>
              <a:rPr lang="uk-UA" sz="22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наказом Міністерства у справах сім’ї, молоді та спорту України </a:t>
            </a:r>
            <a:r>
              <a:rPr lang="uk-UA" sz="22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від 19.01.2010 №40</a:t>
            </a:r>
          </a:p>
          <a:p>
            <a:pPr marL="274320" lvl="2" indent="-27432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uk-UA" sz="20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786874" cy="84698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  <a:ea typeface="+mn-ea"/>
                <a:cs typeface="+mn-cs"/>
              </a:rPr>
              <a:t>ПРОТЯГОМ</a:t>
            </a:r>
            <a:r>
              <a:rPr lang="uk-UA" sz="24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 ОЗДОРОВЧОЇ КАМПАНІЇ </a:t>
            </a:r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  <a:ea typeface="+mn-ea"/>
                <a:cs typeface="+mn-cs"/>
              </a:rPr>
              <a:t>НЕОБХІДНО ЗАБЕЗПЕЧИТИ</a:t>
            </a:r>
            <a:endParaRPr lang="ru-RU" sz="2400" b="1" dirty="0" smtClean="0">
              <a:solidFill>
                <a:srgbClr val="C00000"/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4" name="Rectangle 0"/>
          <p:cNvSpPr txBox="1">
            <a:spLocks noChangeArrowheads="1"/>
          </p:cNvSpPr>
          <p:nvPr/>
        </p:nvSpPr>
        <p:spPr bwMode="auto">
          <a:xfrm>
            <a:off x="0" y="1500174"/>
            <a:ext cx="9144000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Прийняття дитини до позаміського закладу при наявності Медичної довідки (</a:t>
            </a:r>
            <a:r>
              <a:rPr lang="uk-UA" sz="20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форма 079/о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, </a:t>
            </a:r>
            <a:r>
              <a:rPr lang="uk-UA" sz="2000" b="1" dirty="0" err="1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затв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. Наказом МОЗУ </a:t>
            </a:r>
            <a:r>
              <a:rPr lang="uk-UA" sz="20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від 29.05.2013 №435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)</a:t>
            </a: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Тривалість перерви між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змінами не 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менше </a:t>
            </a:r>
            <a:r>
              <a:rPr lang="uk-UA" sz="20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2 </a:t>
            </a:r>
            <a:r>
              <a:rPr lang="uk-UA" sz="20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днів </a:t>
            </a:r>
            <a:endParaRPr lang="uk-UA" sz="2000" b="1" dirty="0" smtClean="0">
              <a:solidFill>
                <a:srgbClr val="C00000"/>
              </a:solidFill>
              <a:latin typeface="Bookman Old Style" pitchFamily="18" charset="0"/>
              <a:ea typeface="+mj-ea"/>
              <a:cs typeface="+mj-cs"/>
            </a:endParaRP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Дотримання наповнюваності 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груп</a:t>
            </a: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Здійснення 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контролю за дотриманням вимог санітарного 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законодавства</a:t>
            </a: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Проведення 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лабораторного контролю якості питної 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води за необхідності</a:t>
            </a: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Проведення 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лабораторного контролю якості води з місць 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купання кожної зміни у 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період купального сезону не менше 2 точок 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відбору</a:t>
            </a: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Своєчасний вивіз 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твердих побутових відходів та стічних 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вод</a:t>
            </a: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Ведення документації згідно з Переліком</a:t>
            </a: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defRPr/>
            </a:pPr>
            <a:endParaRPr lang="uk-UA" sz="2000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  <a:ea typeface="+mj-ea"/>
              <a:cs typeface="+mj-cs"/>
            </a:endParaRP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Своєчасне </a:t>
            </a:r>
            <a:r>
              <a:rPr lang="uk-UA" sz="24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інформування </a:t>
            </a: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Головного управління про групові випадки інфекційних та неінфекційних захворювань, харчових 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отруєнь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786874" cy="84698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  <a:ea typeface="+mn-ea"/>
                <a:cs typeface="+mn-cs"/>
              </a:rPr>
              <a:t>ПРОТЯГОМ</a:t>
            </a:r>
            <a:r>
              <a:rPr lang="uk-UA" sz="24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 ОЗДОРОВЧОЇ КАМПАНІЇ </a:t>
            </a:r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  <a:ea typeface="+mn-ea"/>
                <a:cs typeface="+mn-cs"/>
              </a:rPr>
              <a:t>НЕОБХІДНО ЗАБЕЗПЕЧИТИ</a:t>
            </a:r>
            <a:endParaRPr lang="ru-RU" sz="2400" b="1" dirty="0" smtClean="0">
              <a:solidFill>
                <a:srgbClr val="C00000"/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4" name="Rectangle 0"/>
          <p:cNvSpPr txBox="1">
            <a:spLocks noChangeArrowheads="1"/>
          </p:cNvSpPr>
          <p:nvPr/>
        </p:nvSpPr>
        <p:spPr bwMode="auto">
          <a:xfrm>
            <a:off x="0" y="1500174"/>
            <a:ext cx="9144000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Дотримання вимог при </a:t>
            </a: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організації харчування та постачанні продуктів 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харчування</a:t>
            </a:r>
            <a:endParaRPr lang="uk-UA" sz="24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  <a:ea typeface="+mj-ea"/>
              <a:cs typeface="+mj-cs"/>
            </a:endParaRP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defRPr/>
            </a:pPr>
            <a:endParaRPr lang="uk-UA" sz="2400" dirty="0" smtClean="0">
              <a:solidFill>
                <a:schemeClr val="bg2">
                  <a:lumMod val="10000"/>
                </a:schemeClr>
              </a:solidFill>
              <a:latin typeface="Bookman Old Style" pitchFamily="18" charset="0"/>
              <a:ea typeface="+mj-ea"/>
              <a:cs typeface="+mj-cs"/>
            </a:endParaRP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defRPr/>
            </a:pPr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Закон </a:t>
            </a:r>
            <a:r>
              <a:rPr lang="uk-UA" sz="2400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України </a:t>
            </a:r>
            <a:r>
              <a:rPr lang="uk-UA" sz="24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від 23.12.1997 № 771/97-ВР </a:t>
            </a:r>
            <a:r>
              <a:rPr lang="uk-UA" sz="2400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«Про основні принципи та вимоги до безпечності та якості харчових продуктів</a:t>
            </a:r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» </a:t>
            </a: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defRPr/>
            </a:pPr>
            <a:r>
              <a:rPr lang="uk-UA" sz="240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«Порядок </a:t>
            </a:r>
            <a:r>
              <a:rPr lang="uk-UA" sz="2400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організації харчування дітей у навчальних та оздоровчих закладах», </a:t>
            </a:r>
            <a:r>
              <a:rPr lang="uk-UA" sz="2400" dirty="0" err="1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затв</a:t>
            </a:r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. </a:t>
            </a:r>
            <a:r>
              <a:rPr lang="uk-UA" sz="2400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Наказом МОЗ/МОН України </a:t>
            </a:r>
            <a:r>
              <a:rPr lang="uk-UA" sz="24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від 01.06.2005 №</a:t>
            </a:r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242/329</a:t>
            </a:r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defRPr/>
            </a:pPr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Наказ </a:t>
            </a:r>
            <a:r>
              <a:rPr lang="uk-UA" sz="2400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МОН/МОЗ України </a:t>
            </a:r>
            <a:r>
              <a:rPr lang="uk-UA" sz="24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від 15.08.2006 №</a:t>
            </a:r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620/563</a:t>
            </a:r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defRPr/>
            </a:pPr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Постанова </a:t>
            </a:r>
            <a:r>
              <a:rPr lang="uk-UA" sz="2400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КМУ </a:t>
            </a:r>
            <a:r>
              <a:rPr lang="uk-UA" sz="2400" b="1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від 22.11.2004 №1591 </a:t>
            </a:r>
            <a:r>
              <a:rPr lang="uk-UA" sz="2400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(зі змінами відповідно до постанови КМУ від 06.08.2014№ 353</a:t>
            </a:r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)</a:t>
            </a:r>
          </a:p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defRPr/>
            </a:pPr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тощо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786874" cy="84698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  <a:ea typeface="+mn-ea"/>
                <a:cs typeface="+mn-cs"/>
              </a:rPr>
              <a:t>ЗА ПІДСУМКАМИ</a:t>
            </a:r>
            <a:r>
              <a:rPr lang="uk-UA" sz="24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 ОЗДОРОВЧОЇ КАМПАНІЇ </a:t>
            </a:r>
            <a:r>
              <a:rPr lang="uk-UA" sz="2400" b="1" dirty="0" smtClean="0">
                <a:solidFill>
                  <a:srgbClr val="C00000"/>
                </a:solidFill>
                <a:latin typeface="Bookman Old Style" pitchFamily="18" charset="0"/>
                <a:ea typeface="+mn-ea"/>
                <a:cs typeface="+mn-cs"/>
              </a:rPr>
              <a:t>НЕОБХІДНО</a:t>
            </a:r>
            <a:endParaRPr lang="ru-RU" sz="2400" b="1" dirty="0" smtClean="0">
              <a:solidFill>
                <a:srgbClr val="C00000"/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4" name="Rectangle 0"/>
          <p:cNvSpPr txBox="1">
            <a:spLocks noChangeArrowheads="1"/>
          </p:cNvSpPr>
          <p:nvPr/>
        </p:nvSpPr>
        <p:spPr bwMode="auto">
          <a:xfrm>
            <a:off x="0" y="2357430"/>
            <a:ext cx="914400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320" indent="-27432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Визначити спільно з територіальним підрозділом Головного управління Держпродспоживслужби в Харківській області заходи для включення до плану-завдання, спрямованого на доведення матеріально-технічної бази закладу до вимог санітарного законодавства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>
          <a:xfrm>
            <a:off x="357158" y="500042"/>
            <a:ext cx="8305800" cy="84698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ОСОБЛИВОСТІ ГІГІЄНІЧНИХ ВИМОГ </a:t>
            </a:r>
            <a:br>
              <a:rPr lang="ru-RU" sz="24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</a:br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ДО УЛАШТУВАННЯ </a:t>
            </a:r>
            <a:r>
              <a:rPr lang="uk-UA" sz="2400" b="1" dirty="0" smtClean="0">
                <a:solidFill>
                  <a:schemeClr val="tx2">
                    <a:lumMod val="25000"/>
                  </a:schemeClr>
                </a:solidFill>
                <a:latin typeface="Bookman Old Style" pitchFamily="18" charset="0"/>
                <a:ea typeface="+mn-ea"/>
                <a:cs typeface="+mn-cs"/>
              </a:rPr>
              <a:t>ЗАКЛАДІВ ВІДПОЧИНКУ</a:t>
            </a:r>
            <a:endParaRPr lang="ru-RU" sz="2400" b="1" dirty="0" smtClean="0">
              <a:solidFill>
                <a:schemeClr val="tx2">
                  <a:lumMod val="25000"/>
                </a:schemeClr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1484313"/>
            <a:ext cx="8858250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у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період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функціонування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табору 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категорично </a:t>
            </a:r>
            <a:r>
              <a:rPr lang="ru-RU" sz="2200" b="1" dirty="0" err="1" smtClean="0">
                <a:solidFill>
                  <a:srgbClr val="C00000"/>
                </a:solidFill>
                <a:latin typeface="Bookman Old Style" pitchFamily="18" charset="0"/>
              </a:rPr>
              <a:t>забороняється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проведення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будь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яких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планових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ремонтних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робіт</a:t>
            </a:r>
            <a:endParaRPr lang="ru-RU" sz="1000" b="1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  <a:ea typeface="+mj-ea"/>
              <a:cs typeface="+mj-cs"/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категорично </a:t>
            </a:r>
            <a:r>
              <a:rPr lang="ru-RU" sz="2200" b="1" dirty="0" err="1" smtClean="0">
                <a:solidFill>
                  <a:srgbClr val="C00000"/>
                </a:solidFill>
                <a:latin typeface="Bookman Old Style" pitchFamily="18" charset="0"/>
              </a:rPr>
              <a:t>забороняється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використовувати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приміщення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закладів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для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святкових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та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обрядових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заходів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для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населення</a:t>
            </a:r>
            <a:endParaRPr lang="ru-RU" sz="2200" b="1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  <a:ea typeface="+mj-ea"/>
              <a:cs typeface="+mj-cs"/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ru-RU" sz="2200" b="1" dirty="0" err="1" smtClean="0">
                <a:solidFill>
                  <a:srgbClr val="C00000"/>
                </a:solidFill>
                <a:latin typeface="Bookman Old Style" pitchFamily="18" charset="0"/>
              </a:rPr>
              <a:t>обов</a:t>
            </a:r>
            <a:r>
              <a:rPr lang="en-US" sz="2200" b="1" dirty="0" smtClean="0">
                <a:solidFill>
                  <a:srgbClr val="C00000"/>
                </a:solidFill>
                <a:latin typeface="Bookman Old Style" pitchFamily="18" charset="0"/>
              </a:rPr>
              <a:t>’</a:t>
            </a:r>
            <a:r>
              <a:rPr lang="uk-UA" sz="2200" b="1" dirty="0" err="1" smtClean="0">
                <a:solidFill>
                  <a:srgbClr val="C00000"/>
                </a:solidFill>
                <a:latin typeface="Bookman Old Style" pitchFamily="18" charset="0"/>
              </a:rPr>
              <a:t>язкова</a:t>
            </a:r>
            <a:r>
              <a:rPr lang="uk-UA" sz="2200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uk-UA" sz="22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організація </a:t>
            </a:r>
            <a:r>
              <a:rPr lang="uk-UA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гарячого харчування: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двохразового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(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сніданок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,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обід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) – при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перебуванні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6-8 годин; при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повному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дні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–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триразове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харчування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(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сніданок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,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обід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,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полуденок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або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вечеря) та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денний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сон для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дітей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до 10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років</a:t>
            </a:r>
            <a:endParaRPr lang="ru-RU" sz="2200" b="1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  <a:ea typeface="+mj-ea"/>
              <a:cs typeface="+mj-cs"/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використання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водоймища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місць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масового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відпочинку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населення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тільки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при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наявності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відповідних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+mj-ea"/>
                <a:cs typeface="+mj-cs"/>
              </a:rPr>
              <a:t>документів</a:t>
            </a:r>
            <a:endParaRPr lang="uk-UA" sz="2200" b="1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2">
      <a:dk1>
        <a:sysClr val="windowText" lastClr="000000"/>
      </a:dk1>
      <a:lt1>
        <a:sysClr val="window" lastClr="FFFFFF"/>
      </a:lt1>
      <a:dk2>
        <a:srgbClr val="339966"/>
      </a:dk2>
      <a:lt2>
        <a:srgbClr val="B8FFB8"/>
      </a:lt2>
      <a:accent1>
        <a:srgbClr val="33FF33"/>
      </a:accent1>
      <a:accent2>
        <a:srgbClr val="00BC00"/>
      </a:accent2>
      <a:accent3>
        <a:srgbClr val="66FF33"/>
      </a:accent3>
      <a:accent4>
        <a:srgbClr val="10CF9B"/>
      </a:accent4>
      <a:accent5>
        <a:srgbClr val="99FF99"/>
      </a:accent5>
      <a:accent6>
        <a:srgbClr val="A5C249"/>
      </a:accent6>
      <a:hlink>
        <a:srgbClr val="E2D700"/>
      </a:hlink>
      <a:folHlink>
        <a:srgbClr val="99FF66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Єфімова</Template>
  <TotalTime>5685</TotalTime>
  <Words>822</Words>
  <Application>Microsoft PowerPoint</Application>
  <PresentationFormat>Экран (4:3)</PresentationFormat>
  <Paragraphs>114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Tahoma</vt:lpstr>
      <vt:lpstr>Arial</vt:lpstr>
      <vt:lpstr>Georgia</vt:lpstr>
      <vt:lpstr>Wingdings 2</vt:lpstr>
      <vt:lpstr>Wingdings</vt:lpstr>
      <vt:lpstr>Calibri</vt:lpstr>
      <vt:lpstr>Bookman Old Style</vt:lpstr>
      <vt:lpstr>Comic Sans MS</vt:lpstr>
      <vt:lpstr>Поток</vt:lpstr>
      <vt:lpstr>ВИМОГИ САНІТАРНОГО ЗАКОНОДАВСТВА ПРИ ОРГАНІЗАЦІЇ ОЗДОРОВЛЕННЯ ТА ВІДПОЧИНКУ ДІТЕЙ ВЛІТКУ</vt:lpstr>
      <vt:lpstr>НОРМАТИВ</vt:lpstr>
      <vt:lpstr>У ПЕРІОД ПІДГОТОВКИ ДО ПОЧАТКУ РОБОТИ КОМІСІЇ З ВИЗНАЧЕННЯ ГОТОВНОСТІ ЗАКЛАДУ ДО ФУНКЦІОНУВАННЯ НЕОБХІДНО ЗАБЕЗПЕЧИТИ</vt:lpstr>
      <vt:lpstr>У ПЕРІОД ПІДГОТОВКИ ДО ПОЧАТКУ РОБОТИ КОМІСІЇ З ВИЗНАЧЕННЯ ГОТОВНОСТІ ЗАКЛАДУ ДО ФУНКЦІОНУВАННЯ НЕОБХІДНО ЗАБЕЗПЕЧИТИ</vt:lpstr>
      <vt:lpstr>У ПЕРІОД ПІДГОТОВКИ ДО ПОЧАТКУ РОБОТИ КОМІСІЇ З ВИЗНАЧЕННЯ ГОТОВНОСТІ ЗАКЛАДУ ДО ФУНКЦІОНУВАННЯ НЕОБХІДНО ЗАБЕЗПЕЧИТИ</vt:lpstr>
      <vt:lpstr>ПРОТЯГОМ ОЗДОРОВЧОЇ КАМПАНІЇ НЕОБХІДНО ЗАБЕЗПЕЧИТИ</vt:lpstr>
      <vt:lpstr>ПРОТЯГОМ ОЗДОРОВЧОЇ КАМПАНІЇ НЕОБХІДНО ЗАБЕЗПЕЧИТИ</vt:lpstr>
      <vt:lpstr>ЗА ПІДСУМКАМИ ОЗДОРОВЧОЇ КАМПАНІЇ НЕОБХІДНО</vt:lpstr>
      <vt:lpstr>ОСОБЛИВОСТІ ГІГІЄНІЧНИХ ВИМОГ  ДО УЛАШТУВАННЯ ЗАКЛАДІВ ВІДПОЧИНКУ</vt:lpstr>
      <vt:lpstr>ГІГІЄНІЧНІ ВИМОГИ ДО  ДИТЯЧИХ НАМЕТОВИХ МІСТЕЧОК</vt:lpstr>
      <vt:lpstr>НЕВИКОНАННЯ ЗАХОДІВ, НЕСВОЄЧАСНА ПІДГОТОВКА ЗАКЛАДІВ МОЖЕ ОБУМОВИТИ ЗАГРОЗУ САНІТАРНО-ЕПІДЕМІОЛОГІЧНОМУ БЛАГОПОЛУЧЧЮ</vt:lpstr>
      <vt:lpstr>ОБМЕЖЕННЯ,  ВСТАНОВЛЕНІ ЗАКОНОДАВСТВОМ УКРАЇНИ </vt:lpstr>
      <vt:lpstr>ВИЗНАЧЕННЯ ГОТОВНОСТІ ДО ВІДКРИТТЯ</vt:lpstr>
      <vt:lpstr>ВИЗНАЧЕННЯ ГОТОВНОСТІ ДО ВІДКРИТТЯ</vt:lpstr>
      <vt:lpstr>ВИЗНАЧЕННЯ ГОТОВНОСТІ ДО ВІДКРИТТЯ</vt:lpstr>
      <vt:lpstr>ВИЗНАЧЕННЯ ГОТОВНОСТІ ДО ВІДКРИТТЯ</vt:lpstr>
      <vt:lpstr>Слайд 17</vt:lpstr>
    </vt:vector>
  </TitlesOfParts>
  <Company>Харьковская облСЭС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Динаміка показнику охоплення школярів гарячим харчуванням</dc:title>
  <dc:creator>OGDP</dc:creator>
  <cp:lastModifiedBy>Пользователь</cp:lastModifiedBy>
  <cp:revision>454</cp:revision>
  <dcterms:created xsi:type="dcterms:W3CDTF">2005-01-26T07:01:31Z</dcterms:created>
  <dcterms:modified xsi:type="dcterms:W3CDTF">2018-05-17T23:36:54Z</dcterms:modified>
</cp:coreProperties>
</file>