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3" r:id="rId1"/>
  </p:sldMasterIdLst>
  <p:notesMasterIdLst>
    <p:notesMasterId r:id="rId22"/>
  </p:notesMasterIdLst>
  <p:handoutMasterIdLst>
    <p:handoutMasterId r:id="rId23"/>
  </p:handoutMasterIdLst>
  <p:sldIdLst>
    <p:sldId id="512" r:id="rId2"/>
    <p:sldId id="536" r:id="rId3"/>
    <p:sldId id="537" r:id="rId4"/>
    <p:sldId id="532" r:id="rId5"/>
    <p:sldId id="531" r:id="rId6"/>
    <p:sldId id="533" r:id="rId7"/>
    <p:sldId id="514" r:id="rId8"/>
    <p:sldId id="534" r:id="rId9"/>
    <p:sldId id="535" r:id="rId10"/>
    <p:sldId id="538" r:id="rId11"/>
    <p:sldId id="539" r:id="rId12"/>
    <p:sldId id="540" r:id="rId13"/>
    <p:sldId id="541" r:id="rId14"/>
    <p:sldId id="523" r:id="rId15"/>
    <p:sldId id="542" r:id="rId16"/>
    <p:sldId id="543" r:id="rId17"/>
    <p:sldId id="522" r:id="rId18"/>
    <p:sldId id="525" r:id="rId19"/>
    <p:sldId id="528" r:id="rId20"/>
    <p:sldId id="529" r:id="rId21"/>
  </p:sldIdLst>
  <p:sldSz cx="9144000" cy="6858000" type="screen4x3"/>
  <p:notesSz cx="9942513" cy="67611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  <a:srgbClr val="003399"/>
    <a:srgbClr val="00FFFF"/>
    <a:srgbClr val="FF3399"/>
    <a:srgbClr val="CC66FF"/>
    <a:srgbClr val="9933FF"/>
    <a:srgbClr val="00FFCC"/>
    <a:srgbClr val="FFFF00"/>
    <a:srgbClr val="00CC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435" autoAdjust="0"/>
  </p:normalViewPr>
  <p:slideViewPr>
    <p:cSldViewPr>
      <p:cViewPr>
        <p:scale>
          <a:sx n="77" d="100"/>
          <a:sy n="77" d="100"/>
        </p:scale>
        <p:origin x="-1152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 спалахів ГКІ в Україні</c:v>
                </c:pt>
              </c:strCache>
            </c:strRef>
          </c:tx>
          <c:spPr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path path="rect">
                <a:fillToRect l="100000" t="100000"/>
              </a:path>
              <a:tileRect r="-100000" b="-100000"/>
            </a:gradFill>
          </c:spPr>
          <c:invertIfNegative val="0"/>
          <c:dLbls>
            <c:dLbl>
              <c:idx val="0"/>
              <c:layout>
                <c:manualLayout>
                  <c:x val="4.6296296296296328E-3"/>
                  <c:y val="-4.8929522224405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432098765432109E-3"/>
                  <c:y val="-4.2813331946354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296296296296328E-3"/>
                  <c:y val="-5.1987617363430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3.97552368073294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779129528952745E-2"/>
                  <c:y val="-3.47470170917020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4276156288926864E-2"/>
                  <c:y val="-4.5284007482652072E-2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76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2013 рік </c:v>
                </c:pt>
                <c:pt idx="1">
                  <c:v>2014 рік</c:v>
                </c:pt>
                <c:pt idx="2">
                  <c:v>2015 рік</c:v>
                </c:pt>
                <c:pt idx="3">
                  <c:v>2016 рік</c:v>
                </c:pt>
                <c:pt idx="4">
                  <c:v>2017 рік</c:v>
                </c:pt>
                <c:pt idx="5">
                  <c:v>за минулий період 2018 року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24</c:v>
                </c:pt>
                <c:pt idx="1">
                  <c:v>67</c:v>
                </c:pt>
                <c:pt idx="2">
                  <c:v>101</c:v>
                </c:pt>
                <c:pt idx="3">
                  <c:v>142</c:v>
                </c:pt>
                <c:pt idx="4">
                  <c:v>163</c:v>
                </c:pt>
                <c:pt idx="5">
                  <c:v>76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6"/>
        <c:shape val="box"/>
        <c:axId val="50056192"/>
        <c:axId val="50066176"/>
        <c:axId val="0"/>
      </c:bar3DChart>
      <c:catAx>
        <c:axId val="50056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0066176"/>
        <c:crosses val="autoZero"/>
        <c:auto val="1"/>
        <c:lblAlgn val="ctr"/>
        <c:lblOffset val="100"/>
        <c:noMultiLvlLbl val="0"/>
      </c:catAx>
      <c:valAx>
        <c:axId val="50066176"/>
        <c:scaling>
          <c:orientation val="minMax"/>
          <c:max val="16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0056192"/>
        <c:crosses val="autoZero"/>
        <c:crossBetween val="between"/>
        <c:majorUnit val="33"/>
        <c:minorUnit val="3"/>
      </c:valAx>
      <c:spPr>
        <a:noFill/>
        <a:ln w="23186">
          <a:noFill/>
        </a:ln>
      </c:spPr>
    </c:plotArea>
    <c:plotVisOnly val="1"/>
    <c:dispBlanksAs val="gap"/>
    <c:showDLblsOverMax val="0"/>
  </c:chart>
  <c:txPr>
    <a:bodyPr/>
    <a:lstStyle/>
    <a:p>
      <a:pPr>
        <a:defRPr sz="1643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2957554980663522"/>
          <c:y val="0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6588897529904079"/>
          <c:w val="1"/>
          <c:h val="0.8341110247009589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 місцем виникнення</c:v>
                </c:pt>
              </c:strCache>
            </c:strRef>
          </c:tx>
          <c:spPr>
            <a:ln w="19050">
              <a:solidFill>
                <a:schemeClr val="tx2">
                  <a:lumMod val="50000"/>
                </a:schemeClr>
              </a:solidFill>
            </a:ln>
          </c:spPr>
          <c:explosion val="25"/>
          <c:dPt>
            <c:idx val="1"/>
            <c:bubble3D val="0"/>
            <c:spPr>
              <a:solidFill>
                <a:srgbClr val="00CC66"/>
              </a:solidFill>
              <a:ln w="19050">
                <a:solidFill>
                  <a:schemeClr val="tx2">
                    <a:lumMod val="50000"/>
                  </a:schemeClr>
                </a:solidFill>
              </a:ln>
            </c:spPr>
          </c:dPt>
          <c:dPt>
            <c:idx val="2"/>
            <c:bubble3D val="0"/>
            <c:spPr>
              <a:solidFill>
                <a:srgbClr val="00FFCC"/>
              </a:solidFill>
              <a:ln w="19050">
                <a:solidFill>
                  <a:schemeClr val="tx2">
                    <a:lumMod val="50000"/>
                  </a:schemeClr>
                </a:solidFill>
              </a:ln>
            </c:spPr>
          </c:dPt>
          <c:cat>
            <c:strRef>
              <c:f>Лист1!$A$2:$A$4</c:f>
              <c:strCache>
                <c:ptCount val="3"/>
                <c:pt idx="0">
                  <c:v>організовані колективи</c:v>
                </c:pt>
                <c:pt idx="1">
                  <c:v>об'єкти ресторанного господарства та торгівлі</c:v>
                </c:pt>
                <c:pt idx="2">
                  <c:v>у побуті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63.8</c:v>
                </c:pt>
                <c:pt idx="1">
                  <c:v>21.7</c:v>
                </c:pt>
                <c:pt idx="2">
                  <c:v>14.5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"/>
          <c:y val="0.1016756685154641"/>
          <c:w val="1"/>
          <c:h val="0.29685982184315707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2957554980663522"/>
          <c:y val="0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6588897529904079"/>
          <c:w val="1"/>
          <c:h val="0.8341110247009589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Шляхи передачі</c:v>
                </c:pt>
              </c:strCache>
            </c:strRef>
          </c:tx>
          <c:spPr>
            <a:ln w="19050">
              <a:solidFill>
                <a:schemeClr val="tx2">
                  <a:lumMod val="50000"/>
                </a:schemeClr>
              </a:solidFill>
            </a:ln>
          </c:spPr>
          <c:explosion val="25"/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tx2">
                    <a:lumMod val="50000"/>
                  </a:schemeClr>
                </a:solidFill>
              </a:ln>
            </c:spPr>
          </c:dPt>
          <c:dPt>
            <c:idx val="2"/>
            <c:bubble3D val="0"/>
            <c:spPr>
              <a:solidFill>
                <a:srgbClr val="00B0F0"/>
              </a:solidFill>
              <a:ln w="19050">
                <a:solidFill>
                  <a:schemeClr val="tx2">
                    <a:lumMod val="50000"/>
                  </a:schemeClr>
                </a:solidFill>
              </a:ln>
            </c:spPr>
          </c:dPt>
          <c:dPt>
            <c:idx val="3"/>
            <c:bubble3D val="0"/>
            <c:spPr>
              <a:solidFill>
                <a:srgbClr val="00FFCC"/>
              </a:solidFill>
              <a:ln w="19050">
                <a:solidFill>
                  <a:schemeClr val="tx2">
                    <a:lumMod val="50000"/>
                  </a:schemeClr>
                </a:solidFill>
              </a:ln>
            </c:spPr>
          </c:dPt>
          <c:dPt>
            <c:idx val="4"/>
            <c:bubble3D val="0"/>
            <c:spPr>
              <a:solidFill>
                <a:srgbClr val="CC66FF"/>
              </a:solidFill>
              <a:ln w="19050">
                <a:solidFill>
                  <a:schemeClr val="tx2">
                    <a:lumMod val="50000"/>
                  </a:schemeClr>
                </a:solidFill>
              </a:ln>
            </c:spPr>
          </c:dPt>
          <c:cat>
            <c:strRef>
              <c:f>Лист1!$A$2:$A$6</c:f>
              <c:strCache>
                <c:ptCount val="5"/>
                <c:pt idx="0">
                  <c:v>харчовий</c:v>
                </c:pt>
                <c:pt idx="1">
                  <c:v>контактно-побутовий</c:v>
                </c:pt>
                <c:pt idx="2">
                  <c:v>водний</c:v>
                </c:pt>
                <c:pt idx="3">
                  <c:v>не встановлені</c:v>
                </c:pt>
                <c:pt idx="4">
                  <c:v>розслідування триває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30.4</c:v>
                </c:pt>
                <c:pt idx="1">
                  <c:v>50.7</c:v>
                </c:pt>
                <c:pt idx="2">
                  <c:v>2.9</c:v>
                </c:pt>
                <c:pt idx="3">
                  <c:v>2.9</c:v>
                </c:pt>
                <c:pt idx="4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"/>
          <c:y val="7.4541931238409409E-2"/>
          <c:w val="1"/>
          <c:h val="0.26972608456610231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0" scaled="0"/>
              <a:tileRect/>
            </a:gradFill>
          </c:spPr>
          <c:invertIfNegative val="0"/>
          <c:dLbls>
            <c:dLbl>
              <c:idx val="0"/>
              <c:layout>
                <c:manualLayout>
                  <c:x val="4.629629629629632E-3"/>
                  <c:y val="-4.8929522224405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432098765432109E-3"/>
                  <c:y val="-4.2813331946354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29629629629632E-3"/>
                  <c:y val="-5.1987617363430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3.9755236807329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779129528952744E-2"/>
                  <c:y val="-3.47470170917020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1694842363364594E-3"/>
                  <c:y val="-4.5284007482652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2013 рік</c:v>
                </c:pt>
                <c:pt idx="1">
                  <c:v>2014 рік</c:v>
                </c:pt>
                <c:pt idx="2">
                  <c:v>2015 рік</c:v>
                </c:pt>
                <c:pt idx="3">
                  <c:v>2016 рік</c:v>
                </c:pt>
                <c:pt idx="4">
                  <c:v>2017 рік</c:v>
                </c:pt>
                <c:pt idx="5">
                  <c:v>за минулий період 2018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0</c:v>
                </c:pt>
                <c:pt idx="1">
                  <c:v>4</c:v>
                </c:pt>
                <c:pt idx="2">
                  <c:v>10</c:v>
                </c:pt>
                <c:pt idx="3">
                  <c:v>8</c:v>
                </c:pt>
                <c:pt idx="4">
                  <c:v>17</c:v>
                </c:pt>
                <c:pt idx="5">
                  <c:v>13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800576"/>
        <c:axId val="35802112"/>
        <c:axId val="0"/>
      </c:bar3DChart>
      <c:catAx>
        <c:axId val="35800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5802112"/>
        <c:crosses val="autoZero"/>
        <c:auto val="1"/>
        <c:lblAlgn val="ctr"/>
        <c:lblOffset val="100"/>
        <c:noMultiLvlLbl val="0"/>
      </c:catAx>
      <c:valAx>
        <c:axId val="35802112"/>
        <c:scaling>
          <c:orientation val="minMax"/>
          <c:max val="18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800576"/>
        <c:crosses val="autoZero"/>
        <c:crossBetween val="between"/>
        <c:majorUnit val="3"/>
        <c:minorUnit val="1"/>
      </c:valAx>
      <c:spPr>
        <a:noFill/>
        <a:ln w="23186">
          <a:noFill/>
        </a:ln>
      </c:spPr>
    </c:plotArea>
    <c:plotVisOnly val="1"/>
    <c:dispBlanksAs val="gap"/>
    <c:showDLblsOverMax val="0"/>
  </c:chart>
  <c:txPr>
    <a:bodyPr/>
    <a:lstStyle/>
    <a:p>
      <a:pPr>
        <a:defRPr sz="1643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43084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324" tIns="45162" rIns="90324" bIns="45162" numCol="1" anchor="t" anchorCtr="0" compatLnSpc="1">
            <a:prstTxWarp prst="textNoShape">
              <a:avLst/>
            </a:prstTxWarp>
          </a:bodyPr>
          <a:lstStyle>
            <a:lvl1pPr defTabSz="903288">
              <a:defRPr sz="1200" smtClean="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5632450" y="0"/>
            <a:ext cx="43084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324" tIns="45162" rIns="90324" bIns="45162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 smtClean="0"/>
            </a:lvl1pPr>
          </a:lstStyle>
          <a:p>
            <a:pPr>
              <a:defRPr/>
            </a:pPr>
            <a:fld id="{7368A0D1-C34B-4D1B-8D78-E92A6D9F903E}" type="datetimeFigureOut">
              <a:rPr lang="uk-UA"/>
              <a:pPr>
                <a:defRPr/>
              </a:pPr>
              <a:t>05.06.2018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0" y="6421438"/>
            <a:ext cx="43084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324" tIns="45162" rIns="90324" bIns="45162" numCol="1" anchor="b" anchorCtr="0" compatLnSpc="1">
            <a:prstTxWarp prst="textNoShape">
              <a:avLst/>
            </a:prstTxWarp>
          </a:bodyPr>
          <a:lstStyle>
            <a:lvl1pPr defTabSz="903288">
              <a:defRPr sz="1200" smtClean="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5632450" y="6421438"/>
            <a:ext cx="43084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324" tIns="45162" rIns="90324" bIns="45162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 smtClean="0"/>
            </a:lvl1pPr>
          </a:lstStyle>
          <a:p>
            <a:pPr>
              <a:defRPr/>
            </a:pPr>
            <a:fld id="{3FAFAF1E-E45E-4145-948F-B1051534BB2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057789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43084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930" tIns="45464" rIns="90930" bIns="45464" numCol="1" anchor="t" anchorCtr="0" compatLnSpc="1">
            <a:prstTxWarp prst="textNoShape">
              <a:avLst/>
            </a:prstTxWarp>
          </a:bodyPr>
          <a:lstStyle>
            <a:lvl1pPr defTabSz="903288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5630863" y="0"/>
            <a:ext cx="43100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930" tIns="45464" rIns="90930" bIns="45464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 smtClean="0"/>
            </a:lvl1pPr>
          </a:lstStyle>
          <a:p>
            <a:pPr>
              <a:defRPr/>
            </a:pPr>
            <a:fld id="{825C5232-89AE-4F76-AB70-ED64040E81FA}" type="datetimeFigureOut">
              <a:rPr lang="ru-RU"/>
              <a:pPr>
                <a:defRPr/>
              </a:pPr>
              <a:t>05.06.2018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508000"/>
            <a:ext cx="3378200" cy="2533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53" tIns="46026" rIns="92053" bIns="46026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993775" y="3211513"/>
            <a:ext cx="7954963" cy="304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930" tIns="45464" rIns="90930" bIns="454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6421438"/>
            <a:ext cx="43084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930" tIns="45464" rIns="90930" bIns="45464" numCol="1" anchor="b" anchorCtr="0" compatLnSpc="1">
            <a:prstTxWarp prst="textNoShape">
              <a:avLst/>
            </a:prstTxWarp>
          </a:bodyPr>
          <a:lstStyle>
            <a:lvl1pPr defTabSz="903288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5630863" y="6421438"/>
            <a:ext cx="43100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930" tIns="45464" rIns="90930" bIns="45464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 smtClean="0"/>
            </a:lvl1pPr>
          </a:lstStyle>
          <a:p>
            <a:pPr>
              <a:defRPr/>
            </a:pPr>
            <a:fld id="{CF11CF92-9497-47BA-8DF6-F20954814B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7119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11D105-0421-4A80-B27F-CFED415979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ED14B-53EE-48D5-BD17-0975D8E085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E4044C-0485-4CE5-83B4-50E1BCE981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>
            <a:normAutofit/>
          </a:bodyPr>
          <a:lstStyle/>
          <a:p>
            <a:pPr lvl="0"/>
            <a:r>
              <a:rPr lang="ru-RU" noProof="0" smtClean="0"/>
              <a:t>Вставка диаграммы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962A1-47DB-4933-92DB-2789AC50DB0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249727-B278-415E-89C5-BD37A9CE27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7837C0-9B37-4224-BCFD-DF9C646C50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4FCBF8-2683-40DE-B255-DCFB7AB8D1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0C1B8E-0192-479B-AB13-0CC1EAD7045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817D47-5A0F-4EDC-B709-34A22A0423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4635AA-DCD9-47B2-B516-ED47F6A42B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C4DFCC-C596-4D86-B156-5B4DAAC3C2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C2B3038D-5F78-432D-BA2B-F258142A95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EDB76E8-EE61-423A-90AF-E440BCADC84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45" r:id="rId2"/>
    <p:sldLayoutId id="2147483946" r:id="rId3"/>
    <p:sldLayoutId id="2147483947" r:id="rId4"/>
    <p:sldLayoutId id="2147483948" r:id="rId5"/>
    <p:sldLayoutId id="2147483949" r:id="rId6"/>
    <p:sldLayoutId id="2147483950" r:id="rId7"/>
    <p:sldLayoutId id="2147483951" r:id="rId8"/>
    <p:sldLayoutId id="2147483952" r:id="rId9"/>
    <p:sldLayoutId id="2147483953" r:id="rId10"/>
    <p:sldLayoutId id="2147483954" r:id="rId11"/>
    <p:sldLayoutId id="2147483955" r:id="rId12"/>
  </p:sldLayoutIdLst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/>
    </p:bld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3568" y="908720"/>
            <a:ext cx="7849244" cy="3312368"/>
          </a:xfrm>
        </p:spPr>
        <p:txBody>
          <a:bodyPr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uk-UA" sz="3200" b="1" dirty="0" smtClean="0">
                <a:solidFill>
                  <a:schemeClr val="bg2">
                    <a:lumMod val="75000"/>
                  </a:schemeClr>
                </a:solidFill>
                <a:effectLst/>
                <a:latin typeface="Bookman Old Style" pitchFamily="18" charset="0"/>
              </a:rPr>
              <a:t>САНІТАРНО-ГІГІЄНІЧНІ </a:t>
            </a:r>
            <a:br>
              <a:rPr lang="uk-UA" sz="3200" b="1" dirty="0" smtClean="0">
                <a:solidFill>
                  <a:schemeClr val="bg2">
                    <a:lumMod val="75000"/>
                  </a:schemeClr>
                </a:solidFill>
                <a:effectLst/>
                <a:latin typeface="Bookman Old Style" pitchFamily="18" charset="0"/>
              </a:rPr>
            </a:br>
            <a:r>
              <a:rPr lang="uk-UA" sz="3200" b="1" dirty="0" smtClean="0">
                <a:solidFill>
                  <a:schemeClr val="bg2">
                    <a:lumMod val="75000"/>
                  </a:schemeClr>
                </a:solidFill>
                <a:effectLst/>
                <a:latin typeface="Bookman Old Style" pitchFamily="18" charset="0"/>
              </a:rPr>
              <a:t>ВИМОГИ ЩОДО </a:t>
            </a:r>
            <a:r>
              <a:rPr lang="uk-UA" sz="3200" dirty="0" smtClean="0">
                <a:solidFill>
                  <a:schemeClr val="bg2">
                    <a:lumMod val="75000"/>
                  </a:schemeClr>
                </a:solidFill>
                <a:effectLst/>
                <a:latin typeface="Bookman Old Style" pitchFamily="18" charset="0"/>
              </a:rPr>
              <a:t>ФУНКЦІОНУВАННЯ ЗАКЛАДІВ </a:t>
            </a:r>
            <a:r>
              <a:rPr lang="uk-UA" sz="3200" b="1" dirty="0" smtClean="0">
                <a:solidFill>
                  <a:schemeClr val="bg2">
                    <a:lumMod val="75000"/>
                  </a:schemeClr>
                </a:solidFill>
                <a:effectLst/>
                <a:latin typeface="Bookman Old Style" pitchFamily="18" charset="0"/>
              </a:rPr>
              <a:t>ДОШКІЛЬНОЇ ОСВІТИ</a:t>
            </a:r>
            <a:br>
              <a:rPr lang="uk-UA" sz="3200" b="1" dirty="0" smtClean="0">
                <a:solidFill>
                  <a:schemeClr val="bg2">
                    <a:lumMod val="75000"/>
                  </a:schemeClr>
                </a:solidFill>
                <a:effectLst/>
                <a:latin typeface="Bookman Old Style" pitchFamily="18" charset="0"/>
              </a:rPr>
            </a:br>
            <a:r>
              <a:rPr lang="uk-UA" sz="3200" b="1" dirty="0" smtClean="0">
                <a:solidFill>
                  <a:schemeClr val="bg2">
                    <a:lumMod val="75000"/>
                  </a:schemeClr>
                </a:solidFill>
                <a:effectLst/>
                <a:latin typeface="Bookman Old Style" pitchFamily="18" charset="0"/>
              </a:rPr>
              <a:t>У ЛІТНІЙ ОЗДОРОВЧИЙ ПЕРІОД</a:t>
            </a:r>
            <a:endParaRPr lang="ru-RU" sz="3200" b="1" dirty="0" smtClean="0">
              <a:solidFill>
                <a:schemeClr val="bg2">
                  <a:lumMod val="75000"/>
                </a:schemeClr>
              </a:solidFill>
              <a:effectLst/>
              <a:latin typeface="Bookman Old Style" pitchFamily="18" charset="0"/>
            </a:endParaRPr>
          </a:p>
        </p:txBody>
      </p:sp>
      <p:sp>
        <p:nvSpPr>
          <p:cNvPr id="7170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5536" y="4797152"/>
            <a:ext cx="8496944" cy="1384300"/>
          </a:xfrm>
        </p:spPr>
        <p:txBody>
          <a:bodyPr anchor="ctr">
            <a:noAutofit/>
          </a:bodyPr>
          <a:lstStyle/>
          <a:p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Єфімова Т.Б. </a:t>
            </a:r>
          </a:p>
          <a:p>
            <a:pPr>
              <a:lnSpc>
                <a:spcPct val="90000"/>
              </a:lnSpc>
            </a:pP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головний спеціаліст відділу безпеки середовища життєдіяльності Управління державного нагляду за дотриманням санітарного законодавства Головного управління Держпродспоживслужби в Харківській області</a:t>
            </a:r>
            <a:endParaRPr lang="ru-RU" sz="20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172" name="Прямоугольник 6"/>
          <p:cNvSpPr>
            <a:spLocks noChangeArrowheads="1"/>
          </p:cNvSpPr>
          <p:nvPr/>
        </p:nvSpPr>
        <p:spPr bwMode="auto">
          <a:xfrm>
            <a:off x="7487352" y="6308725"/>
            <a:ext cx="1535998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>
              <a:lnSpc>
                <a:spcPct val="90000"/>
              </a:lnSpc>
            </a:pPr>
            <a:r>
              <a:rPr lang="uk-UA" b="1" dirty="0" smtClean="0">
                <a:solidFill>
                  <a:schemeClr val="bg1"/>
                </a:solidFill>
                <a:latin typeface="Bookman Old Style" pitchFamily="18" charset="0"/>
              </a:rPr>
              <a:t>06.06.201</a:t>
            </a:r>
            <a:r>
              <a:rPr lang="uk-UA" b="1" dirty="0">
                <a:solidFill>
                  <a:schemeClr val="bg1"/>
                </a:solidFill>
              </a:rPr>
              <a:t>8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 txBox="1">
            <a:spLocks noChangeArrowheads="1"/>
          </p:cNvSpPr>
          <p:nvPr/>
        </p:nvSpPr>
        <p:spPr bwMode="auto">
          <a:xfrm>
            <a:off x="0" y="2000240"/>
            <a:ext cx="9001156" cy="4656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eaLnBrk="1" hangingPunct="1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Bookman Old Style" pitchFamily="18" charset="0"/>
              <a:buChar char="►"/>
            </a:pPr>
            <a:r>
              <a:rPr lang="uk-UA" sz="2400" b="1" dirty="0" smtClean="0">
                <a:solidFill>
                  <a:srgbClr val="C00000"/>
                </a:solidFill>
                <a:latin typeface="Bookman Old Style" pitchFamily="18" charset="0"/>
              </a:rPr>
              <a:t>Заборонено</a:t>
            </a:r>
            <a:r>
              <a:rPr lang="uk-UA" sz="2400" b="1" dirty="0" smtClean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uk-UA" sz="2400" b="1" dirty="0">
                <a:solidFill>
                  <a:srgbClr val="000000"/>
                </a:solidFill>
                <a:latin typeface="Bookman Old Style" pitchFamily="18" charset="0"/>
              </a:rPr>
              <a:t>використання території, будівель, приміщень, споруд, обладнання </a:t>
            </a:r>
            <a:r>
              <a:rPr lang="ru-RU" sz="2400" b="1" dirty="0" err="1">
                <a:solidFill>
                  <a:srgbClr val="000000"/>
                </a:solidFill>
                <a:latin typeface="Bookman Old Style" pitchFamily="18" charset="0"/>
              </a:rPr>
              <a:t>іншими</a:t>
            </a:r>
            <a:r>
              <a:rPr lang="ru-RU" sz="2400" b="1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Bookman Old Style" pitchFamily="18" charset="0"/>
              </a:rPr>
              <a:t>юридичними</a:t>
            </a:r>
            <a:r>
              <a:rPr lang="ru-RU" sz="2400" b="1" dirty="0">
                <a:solidFill>
                  <a:srgbClr val="000000"/>
                </a:solidFill>
                <a:latin typeface="Bookman Old Style" pitchFamily="18" charset="0"/>
              </a:rPr>
              <a:t> та </a:t>
            </a:r>
            <a:r>
              <a:rPr lang="ru-RU" sz="2400" b="1" dirty="0" err="1">
                <a:solidFill>
                  <a:srgbClr val="000000"/>
                </a:solidFill>
                <a:latin typeface="Bookman Old Style" pitchFamily="18" charset="0"/>
              </a:rPr>
              <a:t>фізичними</a:t>
            </a:r>
            <a:r>
              <a:rPr lang="ru-RU" sz="2400" b="1" dirty="0">
                <a:solidFill>
                  <a:srgbClr val="000000"/>
                </a:solidFill>
                <a:latin typeface="Bookman Old Style" pitchFamily="18" charset="0"/>
              </a:rPr>
              <a:t> особам з метою, </a:t>
            </a:r>
            <a:r>
              <a:rPr lang="ru-RU" sz="2400" b="1" dirty="0" err="1">
                <a:solidFill>
                  <a:srgbClr val="000000"/>
                </a:solidFill>
                <a:latin typeface="Bookman Old Style" pitchFamily="18" charset="0"/>
              </a:rPr>
              <a:t>що</a:t>
            </a:r>
            <a:r>
              <a:rPr lang="ru-RU" sz="2400" b="1" dirty="0">
                <a:solidFill>
                  <a:srgbClr val="000000"/>
                </a:solidFill>
                <a:latin typeface="Bookman Old Style" pitchFamily="18" charset="0"/>
              </a:rPr>
              <a:t> не </a:t>
            </a:r>
            <a:r>
              <a:rPr lang="ru-RU" sz="2400" b="1" dirty="0" err="1">
                <a:solidFill>
                  <a:srgbClr val="000000"/>
                </a:solidFill>
                <a:latin typeface="Bookman Old Style" pitchFamily="18" charset="0"/>
              </a:rPr>
              <a:t>пов`язана</a:t>
            </a:r>
            <a:r>
              <a:rPr lang="ru-RU" sz="2400" b="1" dirty="0">
                <a:solidFill>
                  <a:srgbClr val="000000"/>
                </a:solidFill>
                <a:latin typeface="Bookman Old Style" pitchFamily="18" charset="0"/>
              </a:rPr>
              <a:t> з </a:t>
            </a:r>
            <a:r>
              <a:rPr lang="ru-RU" sz="2400" b="1" dirty="0" err="1">
                <a:solidFill>
                  <a:srgbClr val="000000"/>
                </a:solidFill>
                <a:latin typeface="Bookman Old Style" pitchFamily="18" charset="0"/>
              </a:rPr>
              <a:t>навчально-виховним</a:t>
            </a:r>
            <a:r>
              <a:rPr lang="ru-RU" sz="2400" b="1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Bookman Old Style" pitchFamily="18" charset="0"/>
              </a:rPr>
              <a:t>процесом</a:t>
            </a:r>
            <a:r>
              <a:rPr lang="ru-RU" sz="2400" b="1" dirty="0">
                <a:solidFill>
                  <a:srgbClr val="000000"/>
                </a:solidFill>
                <a:latin typeface="Bookman Old Style" pitchFamily="18" charset="0"/>
              </a:rPr>
              <a:t> та </a:t>
            </a:r>
            <a:r>
              <a:rPr lang="ru-RU" sz="2400" b="1" dirty="0" err="1">
                <a:solidFill>
                  <a:srgbClr val="000000"/>
                </a:solidFill>
                <a:latin typeface="Bookman Old Style" pitchFamily="18" charset="0"/>
              </a:rPr>
              <a:t>життєдіяльністю</a:t>
            </a:r>
            <a:r>
              <a:rPr lang="ru-RU" sz="2400" b="1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400" b="1" dirty="0" err="1" smtClean="0">
                <a:solidFill>
                  <a:srgbClr val="000000"/>
                </a:solidFill>
                <a:latin typeface="Bookman Old Style" pitchFamily="18" charset="0"/>
              </a:rPr>
              <a:t>дітей</a:t>
            </a:r>
            <a:endParaRPr lang="ru-RU" sz="2400" b="1" dirty="0" smtClean="0">
              <a:solidFill>
                <a:srgbClr val="000000"/>
              </a:solidFill>
              <a:latin typeface="Bookman Old Style" pitchFamily="18" charset="0"/>
            </a:endParaRP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</a:pPr>
            <a:endParaRPr lang="ru-RU" sz="2400" b="1" dirty="0">
              <a:solidFill>
                <a:srgbClr val="000000"/>
              </a:solidFill>
              <a:latin typeface="Bookman Old Style" pitchFamily="18" charset="0"/>
            </a:endParaRP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Bookman Old Style" pitchFamily="18" charset="0"/>
              <a:buChar char="►"/>
            </a:pPr>
            <a:r>
              <a:rPr lang="uk-UA" sz="2400" b="1" dirty="0" smtClean="0">
                <a:solidFill>
                  <a:srgbClr val="C00000"/>
                </a:solidFill>
                <a:latin typeface="Bookman Old Style" pitchFamily="18" charset="0"/>
              </a:rPr>
              <a:t>Заборонено</a:t>
            </a:r>
            <a:r>
              <a:rPr lang="uk-UA" sz="2400" b="1" dirty="0" smtClean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Bookman Old Style" pitchFamily="18" charset="0"/>
              </a:rPr>
              <a:t>озеленення</a:t>
            </a:r>
            <a:r>
              <a:rPr lang="ru-RU" sz="2400" b="1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Bookman Old Style" pitchFamily="18" charset="0"/>
              </a:rPr>
              <a:t>території</a:t>
            </a:r>
            <a:r>
              <a:rPr lang="ru-RU" sz="2400" b="1" dirty="0">
                <a:solidFill>
                  <a:srgbClr val="000000"/>
                </a:solidFill>
                <a:latin typeface="Bookman Old Style" pitchFamily="18" charset="0"/>
              </a:rPr>
              <a:t> деревами, кущами, </a:t>
            </a:r>
            <a:r>
              <a:rPr lang="ru-RU" sz="2400" b="1" dirty="0" err="1">
                <a:solidFill>
                  <a:srgbClr val="000000"/>
                </a:solidFill>
                <a:latin typeface="Bookman Old Style" pitchFamily="18" charset="0"/>
              </a:rPr>
              <a:t>рослинами</a:t>
            </a:r>
            <a:r>
              <a:rPr lang="ru-RU" sz="2400" b="1" dirty="0">
                <a:solidFill>
                  <a:srgbClr val="000000"/>
                </a:solidFill>
                <a:latin typeface="Bookman Old Style" pitchFamily="18" charset="0"/>
              </a:rPr>
              <a:t> з колючками (</a:t>
            </a:r>
            <a:r>
              <a:rPr lang="ru-RU" sz="2400" b="1" dirty="0" err="1">
                <a:solidFill>
                  <a:srgbClr val="000000"/>
                </a:solidFill>
                <a:latin typeface="Bookman Old Style" pitchFamily="18" charset="0"/>
              </a:rPr>
              <a:t>біла</a:t>
            </a:r>
            <a:r>
              <a:rPr lang="ru-RU" sz="2400" b="1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Bookman Old Style" pitchFamily="18" charset="0"/>
              </a:rPr>
              <a:t>акація</a:t>
            </a:r>
            <a:r>
              <a:rPr lang="ru-RU" sz="2400" b="1" dirty="0">
                <a:solidFill>
                  <a:srgbClr val="000000"/>
                </a:solidFill>
                <a:latin typeface="Bookman Old Style" pitchFamily="18" charset="0"/>
              </a:rPr>
              <a:t>, </a:t>
            </a:r>
            <a:r>
              <a:rPr lang="ru-RU" sz="2400" b="1" dirty="0" err="1">
                <a:solidFill>
                  <a:srgbClr val="000000"/>
                </a:solidFill>
                <a:latin typeface="Bookman Old Style" pitchFamily="18" charset="0"/>
              </a:rPr>
              <a:t>глід</a:t>
            </a:r>
            <a:r>
              <a:rPr lang="ru-RU" sz="2400" b="1" dirty="0">
                <a:solidFill>
                  <a:srgbClr val="000000"/>
                </a:solidFill>
                <a:latin typeface="Bookman Old Style" pitchFamily="18" charset="0"/>
              </a:rPr>
              <a:t>, </a:t>
            </a:r>
            <a:r>
              <a:rPr lang="ru-RU" sz="2400" b="1" dirty="0" err="1">
                <a:solidFill>
                  <a:srgbClr val="000000"/>
                </a:solidFill>
                <a:latin typeface="Bookman Old Style" pitchFamily="18" charset="0"/>
              </a:rPr>
              <a:t>шипшина</a:t>
            </a:r>
            <a:r>
              <a:rPr lang="ru-RU" sz="2400" b="1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Bookman Old Style" pitchFamily="18" charset="0"/>
              </a:rPr>
              <a:t>тощо</a:t>
            </a:r>
            <a:r>
              <a:rPr lang="ru-RU" sz="2400" b="1" dirty="0">
                <a:solidFill>
                  <a:srgbClr val="000000"/>
                </a:solidFill>
                <a:latin typeface="Bookman Old Style" pitchFamily="18" charset="0"/>
              </a:rPr>
              <a:t>), </a:t>
            </a:r>
            <a:r>
              <a:rPr lang="ru-RU" sz="2400" b="1" dirty="0" err="1">
                <a:solidFill>
                  <a:srgbClr val="000000"/>
                </a:solidFill>
                <a:latin typeface="Bookman Old Style" pitchFamily="18" charset="0"/>
              </a:rPr>
              <a:t>отруйними</a:t>
            </a:r>
            <a:r>
              <a:rPr lang="ru-RU" sz="2400" b="1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latin typeface="Bookman Old Style" pitchFamily="18" charset="0"/>
              </a:rPr>
              <a:t>плодами</a:t>
            </a:r>
            <a:endParaRPr lang="ru-RU" sz="2400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14356"/>
            <a:ext cx="9144000" cy="1152128"/>
          </a:xfrm>
        </p:spPr>
        <p:txBody>
          <a:bodyPr>
            <a:noAutofit/>
          </a:bodyPr>
          <a:lstStyle/>
          <a:p>
            <a:pPr algn="ctr" eaLnBrk="1" hangingPunct="1">
              <a:spcBef>
                <a:spcPts val="0"/>
              </a:spcBef>
            </a:pPr>
            <a:r>
              <a:rPr lang="uk-UA" sz="2700" b="1" dirty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ДОТРИМАННЯ ВИМОГ СТОСОВНО УТРИМАННЯ ПРИМІЩЕНЬ, ТЕРИТОРІЇ, ОБЛАДНАННЯ ЗАКЛАДУ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48680"/>
            <a:ext cx="9144000" cy="1152128"/>
          </a:xfrm>
        </p:spPr>
        <p:txBody>
          <a:bodyPr>
            <a:noAutofit/>
          </a:bodyPr>
          <a:lstStyle/>
          <a:p>
            <a:pPr algn="ctr" eaLnBrk="1" hangingPunct="1">
              <a:spcBef>
                <a:spcPts val="0"/>
              </a:spcBef>
            </a:pPr>
            <a:r>
              <a:rPr lang="uk-UA" sz="2700" b="1" dirty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ДОТРИМАННЯ ВИМОГ СТОСОВНО УТРИМАННЯ ПРИМІЩЕНЬ, ТЕРИТОРІЇ, ОБЛАДНАННЯ ЗАКЛАДУ</a:t>
            </a:r>
          </a:p>
        </p:txBody>
      </p:sp>
      <p:sp>
        <p:nvSpPr>
          <p:cNvPr id="18435" name="Rectangle 3"/>
          <p:cNvSpPr txBox="1">
            <a:spLocks noChangeArrowheads="1"/>
          </p:cNvSpPr>
          <p:nvPr/>
        </p:nvSpPr>
        <p:spPr bwMode="auto">
          <a:xfrm>
            <a:off x="0" y="1844824"/>
            <a:ext cx="9144000" cy="4941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Bookman Old Style" pitchFamily="18" charset="0"/>
              <a:buChar char="►"/>
            </a:pPr>
            <a:r>
              <a:rPr lang="uk-UA" sz="2050" b="1" dirty="0" smtClean="0">
                <a:solidFill>
                  <a:srgbClr val="000000"/>
                </a:solidFill>
                <a:latin typeface="Bookman Old Style" pitchFamily="18" charset="0"/>
              </a:rPr>
              <a:t>Щодо </a:t>
            </a:r>
            <a:r>
              <a:rPr lang="uk-UA" sz="2050" b="1" dirty="0">
                <a:solidFill>
                  <a:srgbClr val="000000"/>
                </a:solidFill>
                <a:latin typeface="Bookman Old Style" pitchFamily="18" charset="0"/>
              </a:rPr>
              <a:t>утримання пісочниць (огородження бортиками, закриття на ніч, своєчасна заміна </a:t>
            </a:r>
            <a:r>
              <a:rPr lang="uk-UA" sz="2050" b="1" dirty="0" err="1">
                <a:solidFill>
                  <a:srgbClr val="000000"/>
                </a:solidFill>
                <a:latin typeface="Bookman Old Style" pitchFamily="18" charset="0"/>
              </a:rPr>
              <a:t>піска</a:t>
            </a:r>
            <a:r>
              <a:rPr lang="uk-UA" sz="2050" b="1" dirty="0">
                <a:solidFill>
                  <a:srgbClr val="000000"/>
                </a:solidFill>
                <a:latin typeface="Bookman Old Style" pitchFamily="18" charset="0"/>
              </a:rPr>
              <a:t>, </a:t>
            </a:r>
            <a:r>
              <a:rPr lang="ru-RU" sz="2050" b="1" dirty="0" err="1">
                <a:solidFill>
                  <a:srgbClr val="000000"/>
                </a:solidFill>
                <a:latin typeface="Bookman Old Style" pitchFamily="18" charset="0"/>
              </a:rPr>
              <a:t>перемішування</a:t>
            </a:r>
            <a:r>
              <a:rPr lang="ru-RU" sz="2050" b="1" dirty="0">
                <a:solidFill>
                  <a:srgbClr val="000000"/>
                </a:solidFill>
                <a:latin typeface="Bookman Old Style" pitchFamily="18" charset="0"/>
              </a:rPr>
              <a:t> і </a:t>
            </a:r>
            <a:r>
              <a:rPr lang="ru-RU" sz="2050" b="1" dirty="0" err="1">
                <a:solidFill>
                  <a:srgbClr val="000000"/>
                </a:solidFill>
                <a:latin typeface="Bookman Old Style" pitchFamily="18" charset="0"/>
              </a:rPr>
              <a:t>зволоження</a:t>
            </a:r>
            <a:r>
              <a:rPr lang="ru-RU" sz="2050" b="1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050" b="1" dirty="0" err="1">
                <a:solidFill>
                  <a:srgbClr val="000000"/>
                </a:solidFill>
                <a:latin typeface="Bookman Old Style" pitchFamily="18" charset="0"/>
              </a:rPr>
              <a:t>піска</a:t>
            </a:r>
            <a:r>
              <a:rPr lang="ru-RU" sz="2050" b="1" dirty="0">
                <a:solidFill>
                  <a:srgbClr val="000000"/>
                </a:solidFill>
                <a:latin typeface="Bookman Old Style" pitchFamily="18" charset="0"/>
              </a:rPr>
              <a:t> перед </a:t>
            </a:r>
            <a:r>
              <a:rPr lang="ru-RU" sz="2050" b="1" dirty="0" err="1">
                <a:solidFill>
                  <a:srgbClr val="000000"/>
                </a:solidFill>
                <a:latin typeface="Bookman Old Style" pitchFamily="18" charset="0"/>
              </a:rPr>
              <a:t>грою</a:t>
            </a:r>
            <a:r>
              <a:rPr lang="ru-RU" sz="2050" b="1" dirty="0">
                <a:solidFill>
                  <a:srgbClr val="000000"/>
                </a:solidFill>
                <a:latin typeface="Bookman Old Style" pitchFamily="18" charset="0"/>
              </a:rPr>
              <a:t>)</a:t>
            </a: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Bookman Old Style" pitchFamily="18" charset="0"/>
              <a:buChar char="►"/>
            </a:pPr>
            <a:r>
              <a:rPr lang="ru-RU" sz="2050" b="1" dirty="0" err="1" smtClean="0">
                <a:solidFill>
                  <a:srgbClr val="000000"/>
                </a:solidFill>
                <a:latin typeface="Bookman Old Style" pitchFamily="18" charset="0"/>
              </a:rPr>
              <a:t>Обладнання</a:t>
            </a:r>
            <a:r>
              <a:rPr lang="ru-RU" sz="2050" b="1" dirty="0" smtClean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050" b="1" dirty="0" err="1">
                <a:solidFill>
                  <a:srgbClr val="000000"/>
                </a:solidFill>
                <a:latin typeface="Bookman Old Style" pitchFamily="18" charset="0"/>
              </a:rPr>
              <a:t>плескальних</a:t>
            </a:r>
            <a:r>
              <a:rPr lang="ru-RU" sz="2050" b="1" dirty="0">
                <a:solidFill>
                  <a:srgbClr val="000000"/>
                </a:solidFill>
                <a:latin typeface="Bookman Old Style" pitchFamily="18" charset="0"/>
              </a:rPr>
              <a:t>  </a:t>
            </a:r>
            <a:r>
              <a:rPr lang="ru-RU" sz="2050" b="1" dirty="0" err="1">
                <a:solidFill>
                  <a:srgbClr val="000000"/>
                </a:solidFill>
                <a:latin typeface="Bookman Old Style" pitchFamily="18" charset="0"/>
              </a:rPr>
              <a:t>басейнів</a:t>
            </a:r>
            <a:r>
              <a:rPr lang="ru-RU" sz="2050" b="1" dirty="0">
                <a:solidFill>
                  <a:srgbClr val="000000"/>
                </a:solidFill>
                <a:latin typeface="Bookman Old Style" pitchFamily="18" charset="0"/>
              </a:rPr>
              <a:t> з </a:t>
            </a:r>
            <a:r>
              <a:rPr lang="ru-RU" sz="2050" b="1" dirty="0" err="1">
                <a:solidFill>
                  <a:srgbClr val="000000"/>
                </a:solidFill>
                <a:latin typeface="Bookman Old Style" pitchFamily="18" charset="0"/>
              </a:rPr>
              <a:t>підводом</a:t>
            </a:r>
            <a:r>
              <a:rPr lang="ru-RU" sz="2050" b="1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050" b="1" dirty="0" err="1">
                <a:solidFill>
                  <a:srgbClr val="000000"/>
                </a:solidFill>
                <a:latin typeface="Bookman Old Style" pitchFamily="18" charset="0"/>
              </a:rPr>
              <a:t>водопровідної</a:t>
            </a:r>
            <a:r>
              <a:rPr lang="ru-RU" sz="2050" b="1" dirty="0">
                <a:solidFill>
                  <a:srgbClr val="000000"/>
                </a:solidFill>
                <a:latin typeface="Bookman Old Style" pitchFamily="18" charset="0"/>
              </a:rPr>
              <a:t> води та </a:t>
            </a:r>
            <a:r>
              <a:rPr lang="ru-RU" sz="2050" b="1" dirty="0" err="1">
                <a:solidFill>
                  <a:srgbClr val="000000"/>
                </a:solidFill>
                <a:latin typeface="Bookman Old Style" pitchFamily="18" charset="0"/>
              </a:rPr>
              <a:t>відводом</a:t>
            </a:r>
            <a:r>
              <a:rPr lang="ru-RU" sz="2050" b="1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050" b="1" dirty="0" err="1">
                <a:solidFill>
                  <a:srgbClr val="000000"/>
                </a:solidFill>
                <a:latin typeface="Bookman Old Style" pitchFamily="18" charset="0"/>
              </a:rPr>
              <a:t>стічних</a:t>
            </a:r>
            <a:r>
              <a:rPr lang="ru-RU" sz="2050" b="1" dirty="0">
                <a:solidFill>
                  <a:srgbClr val="000000"/>
                </a:solidFill>
                <a:latin typeface="Bookman Old Style" pitchFamily="18" charset="0"/>
              </a:rPr>
              <a:t> вод до </a:t>
            </a:r>
            <a:r>
              <a:rPr lang="ru-RU" sz="2050" b="1" dirty="0" err="1">
                <a:solidFill>
                  <a:srgbClr val="000000"/>
                </a:solidFill>
                <a:latin typeface="Bookman Old Style" pitchFamily="18" charset="0"/>
              </a:rPr>
              <a:t>каналізації</a:t>
            </a:r>
            <a:endParaRPr lang="ru-RU" sz="2050" b="1" dirty="0">
              <a:solidFill>
                <a:srgbClr val="000000"/>
              </a:solidFill>
              <a:latin typeface="Bookman Old Style" pitchFamily="18" charset="0"/>
            </a:endParaRP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Bookman Old Style" pitchFamily="18" charset="0"/>
              <a:buChar char="►"/>
            </a:pPr>
            <a:r>
              <a:rPr lang="uk-UA" sz="2050" b="1" dirty="0" smtClean="0">
                <a:solidFill>
                  <a:srgbClr val="000000"/>
                </a:solidFill>
                <a:latin typeface="Bookman Old Style" pitchFamily="18" charset="0"/>
              </a:rPr>
              <a:t>Використання </a:t>
            </a:r>
            <a:r>
              <a:rPr lang="uk-UA" sz="2050" b="1" dirty="0">
                <a:solidFill>
                  <a:srgbClr val="000000"/>
                </a:solidFill>
                <a:latin typeface="Bookman Old Style" pitchFamily="18" charset="0"/>
              </a:rPr>
              <a:t>сонцезахисних засобів на території (облаштування тіньових навісів) та у приміщеннях</a:t>
            </a: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Bookman Old Style" pitchFamily="18" charset="0"/>
              <a:buChar char="►"/>
            </a:pPr>
            <a:r>
              <a:rPr lang="uk-UA" sz="2050" b="1" dirty="0" smtClean="0">
                <a:solidFill>
                  <a:srgbClr val="000000"/>
                </a:solidFill>
                <a:latin typeface="Bookman Old Style" pitchFamily="18" charset="0"/>
              </a:rPr>
              <a:t>Прибирання </a:t>
            </a:r>
            <a:r>
              <a:rPr lang="uk-UA" sz="2050" b="1" dirty="0">
                <a:solidFill>
                  <a:srgbClr val="000000"/>
                </a:solidFill>
                <a:latin typeface="Bookman Old Style" pitchFamily="18" charset="0"/>
              </a:rPr>
              <a:t>території не менше 2 разів на день </a:t>
            </a:r>
            <a:r>
              <a:rPr lang="ru-RU" sz="2050" b="1" dirty="0">
                <a:solidFill>
                  <a:srgbClr val="000000"/>
                </a:solidFill>
                <a:latin typeface="Bookman Old Style" pitchFamily="18" charset="0"/>
              </a:rPr>
              <a:t>з поливом </a:t>
            </a:r>
            <a:r>
              <a:rPr lang="ru-RU" sz="2050" b="1" dirty="0" err="1">
                <a:solidFill>
                  <a:srgbClr val="000000"/>
                </a:solidFill>
                <a:latin typeface="Bookman Old Style" pitchFamily="18" charset="0"/>
              </a:rPr>
              <a:t>зі</a:t>
            </a:r>
            <a:r>
              <a:rPr lang="ru-RU" sz="2050" b="1" dirty="0">
                <a:solidFill>
                  <a:srgbClr val="000000"/>
                </a:solidFill>
                <a:latin typeface="Bookman Old Style" pitchFamily="18" charset="0"/>
              </a:rPr>
              <a:t> шланга і </a:t>
            </a:r>
            <a:r>
              <a:rPr lang="ru-RU" sz="2050" b="1" dirty="0" err="1">
                <a:solidFill>
                  <a:srgbClr val="000000"/>
                </a:solidFill>
                <a:latin typeface="Bookman Old Style" pitchFamily="18" charset="0"/>
              </a:rPr>
              <a:t>миттям</a:t>
            </a:r>
            <a:r>
              <a:rPr lang="ru-RU" sz="2050" b="1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050" b="1" dirty="0" err="1">
                <a:solidFill>
                  <a:srgbClr val="000000"/>
                </a:solidFill>
                <a:latin typeface="Bookman Old Style" pitchFamily="18" charset="0"/>
              </a:rPr>
              <a:t>підлоги</a:t>
            </a:r>
            <a:r>
              <a:rPr lang="ru-RU" sz="2050" b="1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050" b="1" dirty="0" err="1">
                <a:solidFill>
                  <a:srgbClr val="000000"/>
                </a:solidFill>
                <a:latin typeface="Bookman Old Style" pitchFamily="18" charset="0"/>
              </a:rPr>
              <a:t>тіньових</a:t>
            </a:r>
            <a:r>
              <a:rPr lang="ru-RU" sz="2050" b="1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050" b="1" dirty="0" err="1">
                <a:solidFill>
                  <a:srgbClr val="000000"/>
                </a:solidFill>
                <a:latin typeface="Bookman Old Style" pitchFamily="18" charset="0"/>
              </a:rPr>
              <a:t>навісів</a:t>
            </a:r>
            <a:endParaRPr lang="ru-RU" sz="2050" b="1" dirty="0">
              <a:solidFill>
                <a:srgbClr val="000000"/>
              </a:solidFill>
              <a:latin typeface="Bookman Old Style" pitchFamily="18" charset="0"/>
            </a:endParaRP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Bookman Old Style" pitchFamily="18" charset="0"/>
              <a:buChar char="►"/>
            </a:pPr>
            <a:r>
              <a:rPr lang="ru-RU" sz="2050" b="1" dirty="0" smtClean="0">
                <a:solidFill>
                  <a:srgbClr val="000000"/>
                </a:solidFill>
                <a:latin typeface="Bookman Old Style" pitchFamily="18" charset="0"/>
              </a:rPr>
              <a:t>П</a:t>
            </a:r>
            <a:r>
              <a:rPr lang="uk-UA" sz="2050" b="1" dirty="0" err="1">
                <a:solidFill>
                  <a:srgbClr val="000000"/>
                </a:solidFill>
                <a:latin typeface="Bookman Old Style" pitchFamily="18" charset="0"/>
              </a:rPr>
              <a:t>роведення</a:t>
            </a:r>
            <a:r>
              <a:rPr lang="uk-UA" sz="2050" b="1" dirty="0">
                <a:solidFill>
                  <a:srgbClr val="000000"/>
                </a:solidFill>
                <a:latin typeface="Bookman Old Style" pitchFamily="18" charset="0"/>
              </a:rPr>
              <a:t> дезінфекційних заходів, у т.ч. боротьба з </a:t>
            </a:r>
            <a:r>
              <a:rPr lang="uk-UA" sz="2050" b="1" dirty="0" smtClean="0">
                <a:solidFill>
                  <a:srgbClr val="000000"/>
                </a:solidFill>
                <a:latin typeface="Bookman Old Style" pitchFamily="18" charset="0"/>
              </a:rPr>
              <a:t>комахами</a:t>
            </a: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Bookman Old Style" pitchFamily="18" charset="0"/>
              <a:buChar char="►"/>
            </a:pPr>
            <a:r>
              <a:rPr lang="uk-UA" sz="2050" b="1" dirty="0" smtClean="0">
                <a:solidFill>
                  <a:srgbClr val="000000"/>
                </a:solidFill>
                <a:latin typeface="Bookman Old Style" pitchFamily="18" charset="0"/>
              </a:rPr>
              <a:t>тощо </a:t>
            </a:r>
            <a:endParaRPr lang="uk-UA" sz="2050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82986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 txBox="1">
            <a:spLocks noChangeArrowheads="1"/>
          </p:cNvSpPr>
          <p:nvPr/>
        </p:nvSpPr>
        <p:spPr bwMode="auto">
          <a:xfrm>
            <a:off x="0" y="1412776"/>
            <a:ext cx="9144000" cy="544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342900" indent="-342900" eaLnBrk="1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Bookman Old Style" pitchFamily="18" charset="0"/>
              <a:buChar char="►"/>
            </a:pPr>
            <a:r>
              <a:rPr lang="uk-UA" sz="2100" b="1" dirty="0">
                <a:solidFill>
                  <a:srgbClr val="000000"/>
                </a:solidFill>
                <a:latin typeface="Bookman Old Style" pitchFamily="18" charset="0"/>
              </a:rPr>
              <a:t>Забезпечення зареєстрованими у встановленому порядку </a:t>
            </a:r>
            <a:r>
              <a:rPr lang="uk-UA" sz="2100" b="1" dirty="0">
                <a:solidFill>
                  <a:srgbClr val="C00000"/>
                </a:solidFill>
                <a:latin typeface="Bookman Old Style" pitchFamily="18" charset="0"/>
              </a:rPr>
              <a:t>мийними та дезінфекційними </a:t>
            </a:r>
            <a:r>
              <a:rPr lang="uk-UA" sz="2100" b="1" dirty="0" smtClean="0">
                <a:solidFill>
                  <a:srgbClr val="000000"/>
                </a:solidFill>
                <a:latin typeface="Bookman Old Style" pitchFamily="18" charset="0"/>
              </a:rPr>
              <a:t>засобами, дотримання вимог щодо їх зберігання та використання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Bookman Old Style" pitchFamily="18" charset="0"/>
              <a:buChar char="►"/>
            </a:pPr>
            <a:r>
              <a:rPr lang="uk-UA" sz="2100" b="1" dirty="0">
                <a:solidFill>
                  <a:srgbClr val="000000"/>
                </a:solidFill>
                <a:latin typeface="Bookman Old Style" pitchFamily="18" charset="0"/>
              </a:rPr>
              <a:t>Забезпечення </a:t>
            </a:r>
            <a:r>
              <a:rPr lang="uk-UA" sz="2100" b="1" dirty="0">
                <a:solidFill>
                  <a:srgbClr val="C00000"/>
                </a:solidFill>
                <a:latin typeface="Bookman Old Style" pitchFamily="18" charset="0"/>
              </a:rPr>
              <a:t>твердим та м</a:t>
            </a:r>
            <a:r>
              <a:rPr lang="en-US" sz="2100" b="1" dirty="0">
                <a:solidFill>
                  <a:srgbClr val="C00000"/>
                </a:solidFill>
                <a:latin typeface="Bookman Old Style" pitchFamily="18" charset="0"/>
              </a:rPr>
              <a:t>’</a:t>
            </a:r>
            <a:r>
              <a:rPr lang="uk-UA" sz="2100" b="1" dirty="0">
                <a:solidFill>
                  <a:srgbClr val="C00000"/>
                </a:solidFill>
                <a:latin typeface="Bookman Old Style" pitchFamily="18" charset="0"/>
              </a:rPr>
              <a:t>яким </a:t>
            </a:r>
            <a:r>
              <a:rPr lang="uk-UA" sz="2100" b="1" dirty="0">
                <a:solidFill>
                  <a:srgbClr val="000000"/>
                </a:solidFill>
                <a:latin typeface="Bookman Old Style" pitchFamily="18" charset="0"/>
              </a:rPr>
              <a:t>інвентарем у достатній </a:t>
            </a:r>
            <a:r>
              <a:rPr lang="uk-UA" sz="2100" b="1" dirty="0" smtClean="0">
                <a:solidFill>
                  <a:srgbClr val="000000"/>
                </a:solidFill>
                <a:latin typeface="Bookman Old Style" pitchFamily="18" charset="0"/>
              </a:rPr>
              <a:t>кількості, проведення його маркування відповідно до вимог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Bookman Old Style" pitchFamily="18" charset="0"/>
              <a:buChar char="►"/>
            </a:pPr>
            <a:r>
              <a:rPr lang="uk-UA" sz="2100" b="1" dirty="0">
                <a:solidFill>
                  <a:srgbClr val="000000"/>
                </a:solidFill>
                <a:latin typeface="Bookman Old Style" pitchFamily="18" charset="0"/>
              </a:rPr>
              <a:t>Організація прання білизни, дотримання графіків її зміни </a:t>
            </a:r>
            <a:r>
              <a:rPr lang="uk-UA" sz="2100" b="1" dirty="0">
                <a:solidFill>
                  <a:srgbClr val="C00000"/>
                </a:solidFill>
                <a:latin typeface="Bookman Old Style" pitchFamily="18" charset="0"/>
              </a:rPr>
              <a:t>не рідше 1 разу на 7 </a:t>
            </a:r>
            <a:r>
              <a:rPr lang="uk-UA" sz="2100" b="1" dirty="0" smtClean="0">
                <a:solidFill>
                  <a:srgbClr val="C00000"/>
                </a:solidFill>
                <a:latin typeface="Bookman Old Style" pitchFamily="18" charset="0"/>
              </a:rPr>
              <a:t>днів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Bookman Old Style" pitchFamily="18" charset="0"/>
              <a:buChar char="►"/>
            </a:pPr>
            <a:r>
              <a:rPr lang="uk-UA" sz="2100" b="1" dirty="0" smtClean="0">
                <a:solidFill>
                  <a:srgbClr val="000000"/>
                </a:solidFill>
                <a:latin typeface="Bookman Old Style" pitchFamily="18" charset="0"/>
              </a:rPr>
              <a:t>Дотримання </a:t>
            </a:r>
            <a:r>
              <a:rPr lang="uk-UA" sz="2100" b="1" dirty="0">
                <a:solidFill>
                  <a:srgbClr val="000000"/>
                </a:solidFill>
                <a:latin typeface="Bookman Old Style" pitchFamily="18" charset="0"/>
              </a:rPr>
              <a:t>режиму прибирання, миття </a:t>
            </a:r>
            <a:r>
              <a:rPr lang="uk-UA" sz="2100" b="1" dirty="0" smtClean="0">
                <a:solidFill>
                  <a:srgbClr val="000000"/>
                </a:solidFill>
                <a:latin typeface="Bookman Old Style" pitchFamily="18" charset="0"/>
              </a:rPr>
              <a:t>іграшок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Bookman Old Style" pitchFamily="18" charset="0"/>
              <a:buChar char="►"/>
            </a:pPr>
            <a:r>
              <a:rPr lang="uk-UA" sz="2100" b="1" dirty="0" smtClean="0">
                <a:solidFill>
                  <a:srgbClr val="000000"/>
                </a:solidFill>
                <a:latin typeface="Bookman Old Style" pitchFamily="18" charset="0"/>
              </a:rPr>
              <a:t>Забезпечення оптимальних параметрів </a:t>
            </a:r>
            <a:r>
              <a:rPr lang="uk-UA" sz="2100" b="1" dirty="0">
                <a:solidFill>
                  <a:srgbClr val="000000"/>
                </a:solidFill>
                <a:latin typeface="Bookman Old Style" pitchFamily="18" charset="0"/>
              </a:rPr>
              <a:t>мікроклімату приміщень - </a:t>
            </a:r>
            <a:r>
              <a:rPr lang="uk-UA" sz="2100" b="1" dirty="0">
                <a:solidFill>
                  <a:srgbClr val="C00000"/>
                </a:solidFill>
                <a:latin typeface="Bookman Old Style" pitchFamily="18" charset="0"/>
              </a:rPr>
              <a:t>провітрювання</a:t>
            </a:r>
            <a:r>
              <a:rPr lang="uk-UA" sz="2100" b="1" dirty="0">
                <a:solidFill>
                  <a:srgbClr val="000000"/>
                </a:solidFill>
                <a:latin typeface="Bookman Old Style" pitchFamily="18" charset="0"/>
              </a:rPr>
              <a:t> (</a:t>
            </a:r>
            <a:r>
              <a:rPr lang="ru-RU" sz="2100" b="1" dirty="0">
                <a:solidFill>
                  <a:srgbClr val="000000"/>
                </a:solidFill>
                <a:latin typeface="Bookman Old Style" pitchFamily="18" charset="0"/>
              </a:rPr>
              <a:t>з широки доступом </a:t>
            </a:r>
            <a:r>
              <a:rPr lang="ru-RU" sz="2100" b="1" dirty="0" err="1">
                <a:solidFill>
                  <a:srgbClr val="000000"/>
                </a:solidFill>
                <a:latin typeface="Bookman Old Style" pitchFamily="18" charset="0"/>
              </a:rPr>
              <a:t>свіжого</a:t>
            </a:r>
            <a:r>
              <a:rPr lang="ru-RU" sz="2100" b="1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100" b="1" dirty="0" err="1">
                <a:solidFill>
                  <a:srgbClr val="000000"/>
                </a:solidFill>
                <a:latin typeface="Bookman Old Style" pitchFamily="18" charset="0"/>
              </a:rPr>
              <a:t>повітря</a:t>
            </a:r>
            <a:r>
              <a:rPr lang="ru-RU" sz="2100" b="1" dirty="0">
                <a:solidFill>
                  <a:srgbClr val="000000"/>
                </a:solidFill>
                <a:latin typeface="Bookman Old Style" pitchFamily="18" charset="0"/>
              </a:rPr>
              <a:t> за </a:t>
            </a:r>
            <a:r>
              <a:rPr lang="ru-RU" sz="2100" b="1" dirty="0" err="1">
                <a:solidFill>
                  <a:srgbClr val="000000"/>
                </a:solidFill>
                <a:latin typeface="Bookman Old Style" pitchFamily="18" charset="0"/>
              </a:rPr>
              <a:t>відсутності</a:t>
            </a:r>
            <a:r>
              <a:rPr lang="ru-RU" sz="2100" b="1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100" b="1" dirty="0" err="1">
                <a:solidFill>
                  <a:srgbClr val="000000"/>
                </a:solidFill>
                <a:latin typeface="Bookman Old Style" pitchFamily="18" charset="0"/>
              </a:rPr>
              <a:t>протягів</a:t>
            </a:r>
            <a:r>
              <a:rPr lang="ru-RU" sz="2100" b="1" dirty="0">
                <a:solidFill>
                  <a:srgbClr val="000000"/>
                </a:solidFill>
                <a:latin typeface="Bookman Old Style" pitchFamily="18" charset="0"/>
              </a:rPr>
              <a:t>), </a:t>
            </a:r>
            <a:r>
              <a:rPr lang="uk-UA" sz="2100" b="1" dirty="0">
                <a:solidFill>
                  <a:srgbClr val="000000"/>
                </a:solidFill>
                <a:latin typeface="Bookman Old Style" pitchFamily="18" charset="0"/>
              </a:rPr>
              <a:t>дотримання температурного режиму </a:t>
            </a:r>
            <a:r>
              <a:rPr lang="ru-RU" sz="2100" b="1" dirty="0" smtClean="0">
                <a:solidFill>
                  <a:srgbClr val="000000"/>
                </a:solidFill>
                <a:latin typeface="Bookman Old Style" pitchFamily="18" charset="0"/>
              </a:rPr>
              <a:t>у </a:t>
            </a:r>
            <a:r>
              <a:rPr lang="ru-RU" sz="2100" b="1" dirty="0" err="1">
                <a:solidFill>
                  <a:srgbClr val="000000"/>
                </a:solidFill>
                <a:latin typeface="Bookman Old Style" pitchFamily="18" charset="0"/>
              </a:rPr>
              <a:t>групових</a:t>
            </a:r>
            <a:r>
              <a:rPr lang="ru-RU" sz="2100" b="1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100" b="1" dirty="0" err="1">
                <a:solidFill>
                  <a:srgbClr val="000000"/>
                </a:solidFill>
                <a:latin typeface="Bookman Old Style" pitchFamily="18" charset="0"/>
              </a:rPr>
              <a:t>осередках</a:t>
            </a:r>
            <a:r>
              <a:rPr lang="ru-RU" sz="2100" b="1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100" b="1" dirty="0">
                <a:solidFill>
                  <a:srgbClr val="C00000"/>
                </a:solidFill>
                <a:latin typeface="Bookman Old Style" pitchFamily="18" charset="0"/>
              </a:rPr>
              <a:t>+</a:t>
            </a:r>
            <a:r>
              <a:rPr lang="ru-RU" sz="2100" b="1" dirty="0" smtClean="0">
                <a:solidFill>
                  <a:srgbClr val="C00000"/>
                </a:solidFill>
                <a:latin typeface="Bookman Old Style" pitchFamily="18" charset="0"/>
              </a:rPr>
              <a:t>19-23°С</a:t>
            </a:r>
            <a:r>
              <a:rPr lang="ru-RU" sz="2100" b="1" dirty="0">
                <a:solidFill>
                  <a:srgbClr val="000000"/>
                </a:solidFill>
                <a:latin typeface="Bookman Old Style" pitchFamily="18" charset="0"/>
              </a:rPr>
              <a:t>, у залах для занять </a:t>
            </a:r>
            <a:r>
              <a:rPr lang="ru-RU" sz="2100" b="1" dirty="0" err="1">
                <a:solidFill>
                  <a:srgbClr val="000000"/>
                </a:solidFill>
                <a:latin typeface="Bookman Old Style" pitchFamily="18" charset="0"/>
              </a:rPr>
              <a:t>музикою</a:t>
            </a:r>
            <a:r>
              <a:rPr lang="ru-RU" sz="2100" b="1" dirty="0">
                <a:solidFill>
                  <a:srgbClr val="000000"/>
                </a:solidFill>
                <a:latin typeface="Bookman Old Style" pitchFamily="18" charset="0"/>
              </a:rPr>
              <a:t> та </a:t>
            </a:r>
            <a:r>
              <a:rPr lang="ru-RU" sz="2100" b="1" dirty="0" err="1" smtClean="0">
                <a:solidFill>
                  <a:srgbClr val="000000"/>
                </a:solidFill>
                <a:latin typeface="Bookman Old Style" pitchFamily="18" charset="0"/>
              </a:rPr>
              <a:t>фіз.культурою</a:t>
            </a:r>
            <a:r>
              <a:rPr lang="ru-RU" sz="2100" b="1" dirty="0" smtClean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100" b="1" dirty="0">
                <a:solidFill>
                  <a:srgbClr val="C00000"/>
                </a:solidFill>
                <a:latin typeface="Bookman Old Style" pitchFamily="18" charset="0"/>
              </a:rPr>
              <a:t>+</a:t>
            </a:r>
            <a:r>
              <a:rPr lang="ru-RU" sz="2100" b="1" dirty="0" smtClean="0">
                <a:solidFill>
                  <a:srgbClr val="C00000"/>
                </a:solidFill>
                <a:latin typeface="Bookman Old Style" pitchFamily="18" charset="0"/>
              </a:rPr>
              <a:t>18-19°С</a:t>
            </a:r>
            <a:r>
              <a:rPr lang="uk-UA" sz="2100" b="1" dirty="0">
                <a:solidFill>
                  <a:srgbClr val="000000"/>
                </a:solidFill>
                <a:latin typeface="Bookman Old Style" pitchFamily="18" charset="0"/>
              </a:rPr>
              <a:t>)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Bookman Old Style" pitchFamily="18" charset="0"/>
              <a:buChar char="►"/>
            </a:pPr>
            <a:endParaRPr lang="uk-UA" sz="2100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5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428604"/>
            <a:ext cx="9144000" cy="765845"/>
          </a:xfrm>
        </p:spPr>
        <p:txBody>
          <a:bodyPr>
            <a:noAutofit/>
          </a:bodyPr>
          <a:lstStyle/>
          <a:p>
            <a:pPr algn="ctr" eaLnBrk="1" hangingPunct="1">
              <a:spcBef>
                <a:spcPts val="600"/>
              </a:spcBef>
            </a:pPr>
            <a:r>
              <a:rPr lang="uk-UA" sz="2800" b="1" dirty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ДОТРИМАННЯ </a:t>
            </a:r>
            <a:r>
              <a:rPr lang="uk-UA" sz="28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/>
            </a:r>
            <a:br>
              <a:rPr lang="uk-UA" sz="28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</a:br>
            <a:r>
              <a:rPr lang="uk-UA" sz="28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САНІТАРНО-ГІГІЄНІЧНОГО </a:t>
            </a:r>
            <a:r>
              <a:rPr lang="uk-UA" sz="2800" b="1" dirty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РЕЖИМУ</a:t>
            </a:r>
            <a:endParaRPr lang="ru-RU" sz="2800" b="1" dirty="0">
              <a:solidFill>
                <a:schemeClr val="tx2">
                  <a:lumMod val="25000"/>
                </a:schemeClr>
              </a:solidFill>
              <a:latin typeface="Bookman Old Style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244733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214290"/>
            <a:ext cx="9144000" cy="765845"/>
          </a:xfrm>
        </p:spPr>
        <p:txBody>
          <a:bodyPr>
            <a:noAutofit/>
          </a:bodyPr>
          <a:lstStyle/>
          <a:p>
            <a:pPr algn="ctr" eaLnBrk="1" hangingPunct="1">
              <a:spcBef>
                <a:spcPts val="600"/>
              </a:spcBef>
            </a:pPr>
            <a:r>
              <a:rPr lang="uk-UA" sz="2800" b="1" dirty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ДОТРИМАННЯ </a:t>
            </a:r>
            <a:r>
              <a:rPr lang="uk-UA" sz="28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/>
            </a:r>
            <a:br>
              <a:rPr lang="uk-UA" sz="28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</a:br>
            <a:r>
              <a:rPr lang="uk-UA" sz="28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САНІТАРНО-ГІГІЄНІЧНОГО </a:t>
            </a:r>
            <a:r>
              <a:rPr lang="uk-UA" sz="2800" b="1" dirty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РЕЖИМУ</a:t>
            </a:r>
            <a:endParaRPr lang="ru-RU" sz="2800" b="1" dirty="0">
              <a:solidFill>
                <a:schemeClr val="tx2">
                  <a:lumMod val="25000"/>
                </a:schemeClr>
              </a:solidFill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24579" name="Rectangle 3"/>
          <p:cNvSpPr txBox="1">
            <a:spLocks noChangeArrowheads="1"/>
          </p:cNvSpPr>
          <p:nvPr/>
        </p:nvSpPr>
        <p:spPr bwMode="auto">
          <a:xfrm>
            <a:off x="0" y="1052736"/>
            <a:ext cx="9144000" cy="5805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342900" indent="-342900" eaLnBrk="1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Bookman Old Style" pitchFamily="18" charset="0"/>
              <a:buChar char="►"/>
            </a:pPr>
            <a:r>
              <a:rPr lang="uk-UA" sz="2100" b="1" dirty="0">
                <a:solidFill>
                  <a:srgbClr val="000000"/>
                </a:solidFill>
                <a:latin typeface="Bookman Old Style" pitchFamily="18" charset="0"/>
              </a:rPr>
              <a:t>Погодження Плану на оздоровчий період з </a:t>
            </a:r>
            <a:r>
              <a:rPr lang="uk-UA" sz="2100" b="1" dirty="0" smtClean="0">
                <a:solidFill>
                  <a:srgbClr val="000000"/>
                </a:solidFill>
                <a:latin typeface="Bookman Old Style" pitchFamily="18" charset="0"/>
              </a:rPr>
              <a:t>Держпродспоживслужбою (</a:t>
            </a:r>
            <a:r>
              <a:rPr lang="uk-UA" sz="21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п.24 Положення, </a:t>
            </a:r>
            <a:r>
              <a:rPr lang="uk-UA" sz="2100" b="1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затв</a:t>
            </a:r>
            <a:r>
              <a:rPr lang="uk-UA" sz="21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. </a:t>
            </a:r>
            <a:r>
              <a:rPr lang="uk-UA" sz="20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Постановою </a:t>
            </a:r>
            <a:r>
              <a:rPr lang="uk-UA" sz="2000" b="1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КМУ від 12.03.2003 № </a:t>
            </a:r>
            <a:r>
              <a:rPr lang="uk-UA" sz="20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305</a:t>
            </a:r>
            <a:r>
              <a:rPr lang="uk-UA" sz="2000" b="1" dirty="0" smtClean="0">
                <a:latin typeface="Bookman Old Style" pitchFamily="18" charset="0"/>
              </a:rPr>
              <a:t>)</a:t>
            </a:r>
            <a:endParaRPr lang="uk-UA" sz="2100" b="1" dirty="0">
              <a:latin typeface="Bookman Old Style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Bookman Old Style" pitchFamily="18" charset="0"/>
              <a:buChar char="►"/>
            </a:pPr>
            <a:r>
              <a:rPr lang="uk-UA" sz="2100" b="1" dirty="0" smtClean="0">
                <a:solidFill>
                  <a:srgbClr val="000000"/>
                </a:solidFill>
                <a:latin typeface="Bookman Old Style" pitchFamily="18" charset="0"/>
              </a:rPr>
              <a:t>Організація </a:t>
            </a:r>
            <a:r>
              <a:rPr lang="uk-UA" sz="2100" b="1" dirty="0">
                <a:solidFill>
                  <a:srgbClr val="000000"/>
                </a:solidFill>
                <a:latin typeface="Bookman Old Style" pitchFamily="18" charset="0"/>
              </a:rPr>
              <a:t>режиму дня зі збільшенням часу перебування на свіжому </a:t>
            </a:r>
            <a:r>
              <a:rPr lang="uk-UA" sz="2100" b="1" dirty="0" smtClean="0">
                <a:solidFill>
                  <a:srgbClr val="000000"/>
                </a:solidFill>
                <a:latin typeface="Bookman Old Style" pitchFamily="18" charset="0"/>
              </a:rPr>
              <a:t>повітрі (</a:t>
            </a:r>
            <a:r>
              <a:rPr lang="ru-RU" sz="2100" b="1" dirty="0">
                <a:solidFill>
                  <a:srgbClr val="000000"/>
                </a:solidFill>
                <a:latin typeface="Bookman Old Style" pitchFamily="18" charset="0"/>
              </a:rPr>
              <a:t>не </a:t>
            </a:r>
            <a:r>
              <a:rPr lang="uk-UA" sz="2100" b="1" dirty="0">
                <a:solidFill>
                  <a:srgbClr val="000000"/>
                </a:solidFill>
                <a:latin typeface="Bookman Old Style" pitchFamily="18" charset="0"/>
              </a:rPr>
              <a:t>рідше 2</a:t>
            </a:r>
            <a:r>
              <a:rPr lang="ru-RU" sz="2100" b="1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uk-UA" sz="2100" b="1" dirty="0">
                <a:solidFill>
                  <a:srgbClr val="000000"/>
                </a:solidFill>
                <a:latin typeface="Bookman Old Style" pitchFamily="18" charset="0"/>
              </a:rPr>
              <a:t>разів на день, з достатньою руховою </a:t>
            </a:r>
            <a:r>
              <a:rPr lang="uk-UA" sz="2100" b="1" dirty="0" smtClean="0">
                <a:solidFill>
                  <a:srgbClr val="000000"/>
                </a:solidFill>
                <a:latin typeface="Bookman Old Style" pitchFamily="18" charset="0"/>
              </a:rPr>
              <a:t>активністю, використанням </a:t>
            </a:r>
            <a:r>
              <a:rPr lang="uk-UA" sz="2100" b="1" dirty="0">
                <a:solidFill>
                  <a:srgbClr val="000000"/>
                </a:solidFill>
                <a:latin typeface="Bookman Old Style" pitchFamily="18" charset="0"/>
              </a:rPr>
              <a:t>заходів </a:t>
            </a:r>
            <a:r>
              <a:rPr lang="ru-RU" sz="2100" b="1" dirty="0">
                <a:solidFill>
                  <a:srgbClr val="000000"/>
                </a:solidFill>
                <a:latin typeface="Bookman Old Style" pitchFamily="18" charset="0"/>
              </a:rPr>
              <a:t>для </a:t>
            </a:r>
            <a:r>
              <a:rPr lang="ru-RU" sz="2100" b="1" dirty="0" err="1">
                <a:solidFill>
                  <a:srgbClr val="000000"/>
                </a:solidFill>
                <a:latin typeface="Bookman Old Style" pitchFamily="18" charset="0"/>
              </a:rPr>
              <a:t>запобігання</a:t>
            </a:r>
            <a:r>
              <a:rPr lang="ru-RU" sz="2100" b="1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100" b="1" dirty="0" err="1">
                <a:solidFill>
                  <a:srgbClr val="000000"/>
                </a:solidFill>
                <a:latin typeface="Bookman Old Style" pitchFamily="18" charset="0"/>
              </a:rPr>
              <a:t>перегріванню</a:t>
            </a:r>
            <a:r>
              <a:rPr lang="ru-RU" sz="2100" b="1" dirty="0">
                <a:solidFill>
                  <a:srgbClr val="000000"/>
                </a:solidFill>
                <a:latin typeface="Bookman Old Style" pitchFamily="18" charset="0"/>
              </a:rPr>
              <a:t> на </a:t>
            </a:r>
            <a:r>
              <a:rPr lang="ru-RU" sz="2100" b="1" dirty="0" err="1">
                <a:solidFill>
                  <a:srgbClr val="000000"/>
                </a:solidFill>
                <a:latin typeface="Bookman Old Style" pitchFamily="18" charset="0"/>
              </a:rPr>
              <a:t>сонці</a:t>
            </a:r>
            <a:r>
              <a:rPr lang="ru-RU" sz="2100" b="1" dirty="0">
                <a:solidFill>
                  <a:srgbClr val="000000"/>
                </a:solidFill>
                <a:latin typeface="Bookman Old Style" pitchFamily="18" charset="0"/>
              </a:rPr>
              <a:t>, </a:t>
            </a:r>
            <a:r>
              <a:rPr lang="ru-RU" sz="2100" b="1" dirty="0" err="1">
                <a:solidFill>
                  <a:srgbClr val="000000"/>
                </a:solidFill>
                <a:latin typeface="Bookman Old Style" pitchFamily="18" charset="0"/>
              </a:rPr>
              <a:t>водних</a:t>
            </a:r>
            <a:r>
              <a:rPr lang="ru-RU" sz="2100" b="1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100" b="1" dirty="0" smtClean="0">
                <a:solidFill>
                  <a:srgbClr val="000000"/>
                </a:solidFill>
                <a:latin typeface="Bookman Old Style" pitchFamily="18" charset="0"/>
              </a:rPr>
              <a:t>процедур)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Bookman Old Style" pitchFamily="18" charset="0"/>
              <a:buChar char="►"/>
            </a:pPr>
            <a:r>
              <a:rPr lang="uk-UA" sz="2100" b="1" dirty="0">
                <a:solidFill>
                  <a:srgbClr val="000000"/>
                </a:solidFill>
                <a:latin typeface="Bookman Old Style" pitchFamily="18" charset="0"/>
              </a:rPr>
              <a:t>Дотримання вимог щодо організації денного </a:t>
            </a:r>
            <a:r>
              <a:rPr lang="uk-UA" sz="2100" b="1" dirty="0" smtClean="0">
                <a:solidFill>
                  <a:srgbClr val="000000"/>
                </a:solidFill>
                <a:latin typeface="Bookman Old Style" pitchFamily="18" charset="0"/>
              </a:rPr>
              <a:t>сну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Bookman Old Style" pitchFamily="18" charset="0"/>
              <a:buChar char="►"/>
            </a:pPr>
            <a:r>
              <a:rPr lang="uk-UA" sz="2100" b="1" dirty="0">
                <a:solidFill>
                  <a:srgbClr val="000000"/>
                </a:solidFill>
                <a:latin typeface="Bookman Old Style" pitchFamily="18" charset="0"/>
              </a:rPr>
              <a:t>Дотримання дітьми та персоналом правил особистої гігієни (</a:t>
            </a:r>
            <a:r>
              <a:rPr lang="ru-RU" sz="2100" b="1" dirty="0" err="1">
                <a:solidFill>
                  <a:srgbClr val="000000"/>
                </a:solidFill>
                <a:latin typeface="Bookman Old Style" pitchFamily="18" charset="0"/>
              </a:rPr>
              <a:t>наявність</a:t>
            </a:r>
            <a:r>
              <a:rPr lang="ru-RU" sz="2100" b="1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100" b="1" dirty="0" err="1">
                <a:solidFill>
                  <a:srgbClr val="000000"/>
                </a:solidFill>
                <a:latin typeface="Bookman Old Style" pitchFamily="18" charset="0"/>
              </a:rPr>
              <a:t>засобів</a:t>
            </a:r>
            <a:r>
              <a:rPr lang="ru-RU" sz="2100" b="1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100" b="1" dirty="0" err="1">
                <a:solidFill>
                  <a:srgbClr val="000000"/>
                </a:solidFill>
                <a:latin typeface="Bookman Old Style" pitchFamily="18" charset="0"/>
              </a:rPr>
              <a:t>гігієни</a:t>
            </a:r>
            <a:r>
              <a:rPr lang="ru-RU" sz="2100" b="1" dirty="0">
                <a:solidFill>
                  <a:srgbClr val="000000"/>
                </a:solidFill>
                <a:latin typeface="Bookman Old Style" pitchFamily="18" charset="0"/>
              </a:rPr>
              <a:t>, </a:t>
            </a:r>
            <a:r>
              <a:rPr lang="ru-RU" sz="2100" b="1" dirty="0" err="1">
                <a:solidFill>
                  <a:srgbClr val="000000"/>
                </a:solidFill>
                <a:latin typeface="Bookman Old Style" pitchFamily="18" charset="0"/>
              </a:rPr>
              <a:t>санітарного</a:t>
            </a:r>
            <a:r>
              <a:rPr lang="ru-RU" sz="2100" b="1" dirty="0">
                <a:solidFill>
                  <a:srgbClr val="000000"/>
                </a:solidFill>
                <a:latin typeface="Bookman Old Style" pitchFamily="18" charset="0"/>
              </a:rPr>
              <a:t> та </a:t>
            </a:r>
            <a:r>
              <a:rPr lang="ru-RU" sz="2100" b="1" dirty="0" err="1">
                <a:solidFill>
                  <a:srgbClr val="000000"/>
                </a:solidFill>
                <a:latin typeface="Bookman Old Style" pitchFamily="18" charset="0"/>
              </a:rPr>
              <a:t>спеціального</a:t>
            </a:r>
            <a:r>
              <a:rPr lang="ru-RU" sz="2100" b="1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100" b="1" dirty="0" err="1">
                <a:solidFill>
                  <a:srgbClr val="000000"/>
                </a:solidFill>
                <a:latin typeface="Bookman Old Style" pitchFamily="18" charset="0"/>
              </a:rPr>
              <a:t>одягу</a:t>
            </a:r>
            <a:r>
              <a:rPr lang="ru-RU" sz="2100" b="1" dirty="0">
                <a:solidFill>
                  <a:srgbClr val="000000"/>
                </a:solidFill>
                <a:latin typeface="Bookman Old Style" pitchFamily="18" charset="0"/>
              </a:rPr>
              <a:t>, </a:t>
            </a:r>
            <a:r>
              <a:rPr lang="ru-RU" sz="2100" b="1" dirty="0" err="1">
                <a:solidFill>
                  <a:srgbClr val="000000"/>
                </a:solidFill>
                <a:latin typeface="Bookman Old Style" pitchFamily="18" charset="0"/>
              </a:rPr>
              <a:t>тощо</a:t>
            </a:r>
            <a:r>
              <a:rPr lang="ru-RU" sz="2100" b="1" dirty="0">
                <a:solidFill>
                  <a:srgbClr val="000000"/>
                </a:solidFill>
                <a:latin typeface="Bookman Old Style" pitchFamily="18" charset="0"/>
              </a:rPr>
              <a:t>) </a:t>
            </a:r>
            <a:endParaRPr lang="ru-RU" sz="2100" b="1" dirty="0" smtClean="0">
              <a:solidFill>
                <a:srgbClr val="000000"/>
              </a:solidFill>
              <a:latin typeface="Bookman Old Style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Bookman Old Style" pitchFamily="18" charset="0"/>
              <a:buChar char="►"/>
            </a:pPr>
            <a:r>
              <a:rPr lang="ru-RU" sz="2100" b="1" dirty="0">
                <a:solidFill>
                  <a:srgbClr val="000000"/>
                </a:solidFill>
                <a:latin typeface="Bookman Old Style" pitchFamily="18" charset="0"/>
              </a:rPr>
              <a:t>К</a:t>
            </a:r>
            <a:r>
              <a:rPr lang="uk-UA" sz="2100" b="1" dirty="0" err="1">
                <a:solidFill>
                  <a:srgbClr val="000000"/>
                </a:solidFill>
                <a:latin typeface="Bookman Old Style" pitchFamily="18" charset="0"/>
              </a:rPr>
              <a:t>онтроль</a:t>
            </a:r>
            <a:r>
              <a:rPr lang="uk-UA" sz="2100" b="1" dirty="0">
                <a:solidFill>
                  <a:srgbClr val="000000"/>
                </a:solidFill>
                <a:latin typeface="Bookman Old Style" pitchFamily="18" charset="0"/>
              </a:rPr>
              <a:t> за проходженням персоналом </a:t>
            </a:r>
            <a:r>
              <a:rPr lang="uk-UA" sz="2100" b="1" dirty="0" err="1">
                <a:solidFill>
                  <a:srgbClr val="000000"/>
                </a:solidFill>
                <a:latin typeface="Bookman Old Style" pitchFamily="18" charset="0"/>
              </a:rPr>
              <a:t>обов</a:t>
            </a:r>
            <a:r>
              <a:rPr lang="en-US" sz="2100" b="1" dirty="0">
                <a:solidFill>
                  <a:srgbClr val="000000"/>
                </a:solidFill>
                <a:latin typeface="Bookman Old Style" pitchFamily="18" charset="0"/>
              </a:rPr>
              <a:t>’</a:t>
            </a:r>
            <a:r>
              <a:rPr lang="uk-UA" sz="2100" b="1" dirty="0" err="1">
                <a:solidFill>
                  <a:srgbClr val="000000"/>
                </a:solidFill>
                <a:latin typeface="Bookman Old Style" pitchFamily="18" charset="0"/>
              </a:rPr>
              <a:t>язкових</a:t>
            </a:r>
            <a:r>
              <a:rPr lang="uk-UA" sz="2100" b="1" dirty="0">
                <a:solidFill>
                  <a:srgbClr val="000000"/>
                </a:solidFill>
                <a:latin typeface="Bookman Old Style" pitchFamily="18" charset="0"/>
              </a:rPr>
              <a:t> медичних </a:t>
            </a:r>
            <a:r>
              <a:rPr lang="uk-UA" sz="2100" b="1" dirty="0" smtClean="0">
                <a:solidFill>
                  <a:srgbClr val="000000"/>
                </a:solidFill>
                <a:latin typeface="Bookman Old Style" pitchFamily="18" charset="0"/>
              </a:rPr>
              <a:t>оглядів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Bookman Old Style" pitchFamily="18" charset="0"/>
              <a:buChar char="►"/>
            </a:pPr>
            <a:r>
              <a:rPr lang="uk-UA" sz="2100" b="1" dirty="0">
                <a:solidFill>
                  <a:srgbClr val="000000"/>
                </a:solidFill>
                <a:latin typeface="Bookman Old Style" pitchFamily="18" charset="0"/>
              </a:rPr>
              <a:t>Організація санітарно-просвітницької роботи з дітьми, батьками, вихователями </a:t>
            </a:r>
          </a:p>
        </p:txBody>
      </p:sp>
    </p:spTree>
    <p:extLst>
      <p:ext uri="{BB962C8B-B14F-4D97-AF65-F5344CB8AC3E}">
        <p14:creationId xmlns:p14="http://schemas.microsoft.com/office/powerpoint/2010/main" val="405193038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>
          <a:xfrm>
            <a:off x="285720" y="714356"/>
            <a:ext cx="8496944" cy="1008112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14000"/>
              </a:lnSpc>
              <a:spcBef>
                <a:spcPct val="20000"/>
              </a:spcBef>
            </a:pPr>
            <a:r>
              <a:rPr lang="uk-UA" sz="2800" b="1" dirty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ОРГАНІЗАЦІЯ ПОВНОЦІННОГО ТА </a:t>
            </a:r>
            <a:br>
              <a:rPr lang="uk-UA" sz="2800" b="1" dirty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</a:br>
            <a:r>
              <a:rPr lang="uk-UA" sz="2800" b="1" dirty="0">
                <a:solidFill>
                  <a:srgbClr val="FF0000"/>
                </a:solidFill>
                <a:latin typeface="Bookman Old Style" pitchFamily="18" charset="0"/>
                <a:ea typeface="+mn-ea"/>
                <a:cs typeface="+mn-cs"/>
              </a:rPr>
              <a:t>БЕЗПЕЧНОГО</a:t>
            </a:r>
            <a:r>
              <a:rPr lang="uk-UA" sz="2800" b="1" dirty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 ХАРЧУВАННЯ</a:t>
            </a:r>
            <a:endParaRPr lang="ru-RU" sz="2800" b="1" dirty="0">
              <a:solidFill>
                <a:schemeClr val="tx2">
                  <a:lumMod val="25000"/>
                </a:schemeClr>
              </a:solidFill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2000240"/>
            <a:ext cx="9036496" cy="464173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179388" indent="-179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ru-RU" sz="2500" b="1" dirty="0" err="1" smtClean="0">
                <a:solidFill>
                  <a:srgbClr val="C00000"/>
                </a:solidFill>
                <a:latin typeface="Bookman Old Style" pitchFamily="18" charset="0"/>
              </a:rPr>
              <a:t>Виробники</a:t>
            </a:r>
            <a:r>
              <a:rPr lang="ru-RU" sz="2500" b="1" dirty="0">
                <a:solidFill>
                  <a:srgbClr val="C00000"/>
                </a:solidFill>
                <a:latin typeface="Bookman Old Style" pitchFamily="18" charset="0"/>
              </a:rPr>
              <a:t>, </a:t>
            </a:r>
            <a:r>
              <a:rPr lang="ru-RU" sz="2500" b="1" dirty="0" err="1">
                <a:solidFill>
                  <a:srgbClr val="C00000"/>
                </a:solidFill>
                <a:latin typeface="Bookman Old Style" pitchFamily="18" charset="0"/>
              </a:rPr>
              <a:t>постачальники</a:t>
            </a:r>
            <a:r>
              <a:rPr lang="ru-RU" sz="2500" b="1" dirty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2500" b="1" dirty="0" err="1">
                <a:solidFill>
                  <a:srgbClr val="000000"/>
                </a:solidFill>
                <a:latin typeface="Bookman Old Style" pitchFamily="18" charset="0"/>
              </a:rPr>
              <a:t>продуктів</a:t>
            </a:r>
            <a:r>
              <a:rPr lang="ru-RU" sz="2500" b="1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500" b="1" dirty="0" err="1">
                <a:solidFill>
                  <a:srgbClr val="000000"/>
                </a:solidFill>
                <a:latin typeface="Bookman Old Style" pitchFamily="18" charset="0"/>
              </a:rPr>
              <a:t>харчування</a:t>
            </a:r>
            <a:r>
              <a:rPr lang="ru-RU" sz="2500" b="1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500" b="1" dirty="0" err="1">
                <a:solidFill>
                  <a:srgbClr val="000000"/>
                </a:solidFill>
                <a:latin typeface="Bookman Old Style" pitchFamily="18" charset="0"/>
              </a:rPr>
              <a:t>відповідають</a:t>
            </a:r>
            <a:r>
              <a:rPr lang="ru-RU" sz="2500" b="1" dirty="0">
                <a:solidFill>
                  <a:srgbClr val="000000"/>
                </a:solidFill>
                <a:latin typeface="Bookman Old Style" pitchFamily="18" charset="0"/>
              </a:rPr>
              <a:t> за </a:t>
            </a:r>
            <a:r>
              <a:rPr lang="ru-RU" sz="2500" b="1" dirty="0" err="1">
                <a:solidFill>
                  <a:srgbClr val="000000"/>
                </a:solidFill>
                <a:latin typeface="Bookman Old Style" pitchFamily="18" charset="0"/>
              </a:rPr>
              <a:t>якість</a:t>
            </a:r>
            <a:r>
              <a:rPr lang="ru-RU" sz="2500" b="1" dirty="0">
                <a:solidFill>
                  <a:srgbClr val="000000"/>
                </a:solidFill>
                <a:latin typeface="Bookman Old Style" pitchFamily="18" charset="0"/>
              </a:rPr>
              <a:t> та </a:t>
            </a:r>
            <a:r>
              <a:rPr lang="ru-RU" sz="2500" b="1" dirty="0" err="1">
                <a:solidFill>
                  <a:srgbClr val="000000"/>
                </a:solidFill>
                <a:latin typeface="Bookman Old Style" pitchFamily="18" charset="0"/>
              </a:rPr>
              <a:t>безпечність</a:t>
            </a:r>
            <a:r>
              <a:rPr lang="ru-RU" sz="2500" b="1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500" b="1" dirty="0" err="1">
                <a:solidFill>
                  <a:srgbClr val="000000"/>
                </a:solidFill>
                <a:latin typeface="Bookman Old Style" pitchFamily="18" charset="0"/>
              </a:rPr>
              <a:t>продуктів</a:t>
            </a:r>
            <a:r>
              <a:rPr lang="ru-RU" sz="2500" b="1" dirty="0">
                <a:solidFill>
                  <a:srgbClr val="000000"/>
                </a:solidFill>
                <a:latin typeface="Bookman Old Style" pitchFamily="18" charset="0"/>
              </a:rPr>
              <a:t> та </a:t>
            </a:r>
            <a:r>
              <a:rPr lang="ru-RU" sz="2500" b="1" dirty="0" err="1">
                <a:solidFill>
                  <a:srgbClr val="000000"/>
                </a:solidFill>
                <a:latin typeface="Bookman Old Style" pitchFamily="18" charset="0"/>
              </a:rPr>
              <a:t>сировини</a:t>
            </a:r>
            <a:r>
              <a:rPr lang="ru-RU" sz="2500" b="1" dirty="0">
                <a:solidFill>
                  <a:srgbClr val="000000"/>
                </a:solidFill>
                <a:latin typeface="Bookman Old Style" pitchFamily="18" charset="0"/>
              </a:rPr>
              <a:t>, яку </a:t>
            </a:r>
            <a:r>
              <a:rPr lang="ru-RU" sz="2500" b="1" dirty="0" err="1">
                <a:solidFill>
                  <a:srgbClr val="000000"/>
                </a:solidFill>
                <a:latin typeface="Bookman Old Style" pitchFamily="18" charset="0"/>
              </a:rPr>
              <a:t>постачають</a:t>
            </a:r>
            <a:r>
              <a:rPr lang="ru-RU" sz="2500" b="1" dirty="0">
                <a:solidFill>
                  <a:srgbClr val="000000"/>
                </a:solidFill>
                <a:latin typeface="Bookman Old Style" pitchFamily="18" charset="0"/>
              </a:rPr>
              <a:t> у </a:t>
            </a:r>
            <a:r>
              <a:rPr lang="ru-RU" sz="2500" b="1" dirty="0" err="1">
                <a:solidFill>
                  <a:srgbClr val="000000"/>
                </a:solidFill>
                <a:latin typeface="Bookman Old Style" pitchFamily="18" charset="0"/>
              </a:rPr>
              <a:t>дошкільні</a:t>
            </a:r>
            <a:r>
              <a:rPr lang="ru-RU" sz="2500" b="1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500" b="1" dirty="0" err="1">
                <a:solidFill>
                  <a:srgbClr val="000000"/>
                </a:solidFill>
                <a:latin typeface="Bookman Old Style" pitchFamily="18" charset="0"/>
              </a:rPr>
              <a:t>навчальні</a:t>
            </a:r>
            <a:r>
              <a:rPr lang="ru-RU" sz="2500" b="1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500" b="1" dirty="0" err="1">
                <a:solidFill>
                  <a:srgbClr val="000000"/>
                </a:solidFill>
                <a:latin typeface="Bookman Old Style" pitchFamily="18" charset="0"/>
              </a:rPr>
              <a:t>заклади</a:t>
            </a:r>
            <a:r>
              <a:rPr lang="ru-RU" sz="2500" b="1" dirty="0">
                <a:solidFill>
                  <a:srgbClr val="000000"/>
                </a:solidFill>
                <a:latin typeface="Bookman Old Style" pitchFamily="18" charset="0"/>
              </a:rPr>
              <a:t>.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endParaRPr lang="ru-RU" sz="2500" b="1" dirty="0">
              <a:solidFill>
                <a:srgbClr val="000000"/>
              </a:solidFill>
              <a:latin typeface="Bookman Old Style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ru-RU" sz="2500" b="1" dirty="0" err="1">
                <a:solidFill>
                  <a:srgbClr val="C00000"/>
                </a:solidFill>
                <a:latin typeface="Bookman Old Style" pitchFamily="18" charset="0"/>
              </a:rPr>
              <a:t>Засновники</a:t>
            </a:r>
            <a:r>
              <a:rPr lang="ru-RU" sz="2500" b="1" dirty="0">
                <a:solidFill>
                  <a:srgbClr val="C00000"/>
                </a:solidFill>
                <a:latin typeface="Bookman Old Style" pitchFamily="18" charset="0"/>
              </a:rPr>
              <a:t> (</a:t>
            </a:r>
            <a:r>
              <a:rPr lang="ru-RU" sz="2500" b="1" dirty="0" err="1">
                <a:solidFill>
                  <a:srgbClr val="C00000"/>
                </a:solidFill>
                <a:latin typeface="Bookman Old Style" pitchFamily="18" charset="0"/>
              </a:rPr>
              <a:t>власники</a:t>
            </a:r>
            <a:r>
              <a:rPr lang="ru-RU" sz="2500" b="1" dirty="0">
                <a:solidFill>
                  <a:srgbClr val="C00000"/>
                </a:solidFill>
                <a:latin typeface="Bookman Old Style" pitchFamily="18" charset="0"/>
              </a:rPr>
              <a:t>) та </a:t>
            </a:r>
            <a:r>
              <a:rPr lang="ru-RU" sz="2500" b="1" dirty="0" err="1">
                <a:solidFill>
                  <a:srgbClr val="C00000"/>
                </a:solidFill>
                <a:latin typeface="Bookman Old Style" pitchFamily="18" charset="0"/>
              </a:rPr>
              <a:t>керівники</a:t>
            </a:r>
            <a:r>
              <a:rPr lang="ru-RU" sz="2500" b="1" dirty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2500" b="1" dirty="0" err="1">
                <a:solidFill>
                  <a:srgbClr val="000000"/>
                </a:solidFill>
                <a:latin typeface="Bookman Old Style" pitchFamily="18" charset="0"/>
              </a:rPr>
              <a:t>дошкільного</a:t>
            </a:r>
            <a:r>
              <a:rPr lang="ru-RU" sz="2500" b="1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500" b="1" dirty="0" err="1">
                <a:solidFill>
                  <a:srgbClr val="000000"/>
                </a:solidFill>
                <a:latin typeface="Bookman Old Style" pitchFamily="18" charset="0"/>
              </a:rPr>
              <a:t>навчального</a:t>
            </a:r>
            <a:r>
              <a:rPr lang="ru-RU" sz="2500" b="1" dirty="0">
                <a:solidFill>
                  <a:srgbClr val="000000"/>
                </a:solidFill>
                <a:latin typeface="Bookman Old Style" pitchFamily="18" charset="0"/>
              </a:rPr>
              <a:t> закладу </a:t>
            </a:r>
            <a:r>
              <a:rPr lang="ru-RU" sz="2500" b="1" dirty="0" err="1">
                <a:solidFill>
                  <a:srgbClr val="000000"/>
                </a:solidFill>
                <a:latin typeface="Bookman Old Style" pitchFamily="18" charset="0"/>
              </a:rPr>
              <a:t>мають</a:t>
            </a:r>
            <a:r>
              <a:rPr lang="ru-RU" sz="2500" b="1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500" b="1" dirty="0" err="1">
                <a:solidFill>
                  <a:srgbClr val="000000"/>
                </a:solidFill>
                <a:latin typeface="Bookman Old Style" pitchFamily="18" charset="0"/>
              </a:rPr>
              <a:t>зобов’язання</a:t>
            </a:r>
            <a:r>
              <a:rPr lang="ru-RU" sz="2500" b="1" dirty="0">
                <a:solidFill>
                  <a:srgbClr val="000000"/>
                </a:solidFill>
                <a:latin typeface="Bookman Old Style" pitchFamily="18" charset="0"/>
              </a:rPr>
              <a:t> перед батьками (</a:t>
            </a:r>
            <a:r>
              <a:rPr lang="ru-RU" sz="2500" b="1" dirty="0" err="1">
                <a:solidFill>
                  <a:srgbClr val="000000"/>
                </a:solidFill>
                <a:latin typeface="Bookman Old Style" pitchFamily="18" charset="0"/>
              </a:rPr>
              <a:t>опікунами</a:t>
            </a:r>
            <a:r>
              <a:rPr lang="ru-RU" sz="2500" b="1" dirty="0">
                <a:solidFill>
                  <a:srgbClr val="000000"/>
                </a:solidFill>
                <a:latin typeface="Bookman Old Style" pitchFamily="18" charset="0"/>
              </a:rPr>
              <a:t>) </a:t>
            </a:r>
            <a:r>
              <a:rPr lang="ru-RU" sz="2500" b="1" dirty="0" err="1">
                <a:solidFill>
                  <a:srgbClr val="000000"/>
                </a:solidFill>
                <a:latin typeface="Bookman Old Style" pitchFamily="18" charset="0"/>
              </a:rPr>
              <a:t>дітей</a:t>
            </a:r>
            <a:r>
              <a:rPr lang="ru-RU" sz="2500" b="1" dirty="0">
                <a:solidFill>
                  <a:srgbClr val="000000"/>
                </a:solidFill>
                <a:latin typeface="Bookman Old Style" pitchFamily="18" charset="0"/>
              </a:rPr>
              <a:t> про те, </a:t>
            </a:r>
            <a:r>
              <a:rPr lang="ru-RU" sz="2500" b="1" dirty="0" err="1">
                <a:solidFill>
                  <a:srgbClr val="000000"/>
                </a:solidFill>
                <a:latin typeface="Bookman Old Style" pitchFamily="18" charset="0"/>
              </a:rPr>
              <a:t>що</a:t>
            </a:r>
            <a:r>
              <a:rPr lang="ru-RU" sz="2500" b="1" dirty="0">
                <a:solidFill>
                  <a:srgbClr val="000000"/>
                </a:solidFill>
                <a:latin typeface="Bookman Old Style" pitchFamily="18" charset="0"/>
              </a:rPr>
              <a:t> будь-яка </a:t>
            </a:r>
            <a:r>
              <a:rPr lang="ru-RU" sz="2500" b="1" dirty="0" err="1">
                <a:solidFill>
                  <a:srgbClr val="000000"/>
                </a:solidFill>
                <a:latin typeface="Bookman Old Style" pitchFamily="18" charset="0"/>
              </a:rPr>
              <a:t>їжа</a:t>
            </a:r>
            <a:r>
              <a:rPr lang="ru-RU" sz="2500" b="1" dirty="0">
                <a:solidFill>
                  <a:srgbClr val="000000"/>
                </a:solidFill>
                <a:latin typeface="Bookman Old Style" pitchFamily="18" charset="0"/>
              </a:rPr>
              <a:t>, яка </a:t>
            </a:r>
            <a:r>
              <a:rPr lang="ru-RU" sz="2500" b="1" dirty="0" err="1">
                <a:solidFill>
                  <a:srgbClr val="000000"/>
                </a:solidFill>
                <a:latin typeface="Bookman Old Style" pitchFamily="18" charset="0"/>
              </a:rPr>
              <a:t>запропонована</a:t>
            </a:r>
            <a:r>
              <a:rPr lang="ru-RU" sz="2500" b="1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500" b="1" dirty="0" err="1">
                <a:solidFill>
                  <a:srgbClr val="000000"/>
                </a:solidFill>
                <a:latin typeface="Bookman Old Style" pitchFamily="18" charset="0"/>
              </a:rPr>
              <a:t>дітям</a:t>
            </a:r>
            <a:r>
              <a:rPr lang="ru-RU" sz="2500" b="1" dirty="0">
                <a:solidFill>
                  <a:srgbClr val="000000"/>
                </a:solidFill>
                <a:latin typeface="Bookman Old Style" pitchFamily="18" charset="0"/>
              </a:rPr>
              <a:t>, є </a:t>
            </a:r>
            <a:r>
              <a:rPr lang="ru-RU" sz="2500" b="1" dirty="0" err="1">
                <a:solidFill>
                  <a:srgbClr val="000000"/>
                </a:solidFill>
                <a:latin typeface="Bookman Old Style" pitchFamily="18" charset="0"/>
              </a:rPr>
              <a:t>безпечною</a:t>
            </a:r>
            <a:r>
              <a:rPr lang="ru-RU" sz="2500" b="1" dirty="0">
                <a:solidFill>
                  <a:srgbClr val="000000"/>
                </a:solidFill>
                <a:latin typeface="Bookman Old Style" pitchFamily="18" charset="0"/>
              </a:rPr>
              <a:t>, </a:t>
            </a:r>
            <a:r>
              <a:rPr lang="ru-RU" sz="2500" b="1" dirty="0" err="1">
                <a:solidFill>
                  <a:srgbClr val="000000"/>
                </a:solidFill>
                <a:latin typeface="Bookman Old Style" pitchFamily="18" charset="0"/>
              </a:rPr>
              <a:t>корисною</a:t>
            </a:r>
            <a:r>
              <a:rPr lang="ru-RU" sz="2500" b="1" dirty="0">
                <a:solidFill>
                  <a:srgbClr val="000000"/>
                </a:solidFill>
                <a:latin typeface="Bookman Old Style" pitchFamily="18" charset="0"/>
              </a:rPr>
              <a:t> та </a:t>
            </a:r>
            <a:r>
              <a:rPr lang="ru-RU" sz="2500" b="1" dirty="0" err="1">
                <a:solidFill>
                  <a:srgbClr val="000000"/>
                </a:solidFill>
                <a:latin typeface="Bookman Old Style" pitchFamily="18" charset="0"/>
              </a:rPr>
              <a:t>приготовленою</a:t>
            </a:r>
            <a:r>
              <a:rPr lang="ru-RU" sz="2500" b="1" dirty="0">
                <a:solidFill>
                  <a:srgbClr val="000000"/>
                </a:solidFill>
                <a:latin typeface="Bookman Old Style" pitchFamily="18" charset="0"/>
              </a:rPr>
              <a:t> в </a:t>
            </a:r>
            <a:r>
              <a:rPr lang="ru-RU" sz="2500" b="1" dirty="0" err="1">
                <a:solidFill>
                  <a:srgbClr val="000000"/>
                </a:solidFill>
                <a:latin typeface="Bookman Old Style" pitchFamily="18" charset="0"/>
              </a:rPr>
              <a:t>закладі</a:t>
            </a:r>
            <a:r>
              <a:rPr lang="ru-RU" sz="2500" b="1" dirty="0">
                <a:solidFill>
                  <a:srgbClr val="000000"/>
                </a:solidFill>
                <a:latin typeface="Bookman Old Style" pitchFamily="18" charset="0"/>
              </a:rPr>
              <a:t> з </a:t>
            </a:r>
            <a:r>
              <a:rPr lang="ru-RU" sz="2500" b="1" dirty="0" err="1">
                <a:solidFill>
                  <a:srgbClr val="000000"/>
                </a:solidFill>
                <a:latin typeface="Bookman Old Style" pitchFamily="18" charset="0"/>
              </a:rPr>
              <a:t>дотриманням</a:t>
            </a:r>
            <a:r>
              <a:rPr lang="ru-RU" sz="2500" b="1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500" b="1" dirty="0" err="1">
                <a:solidFill>
                  <a:srgbClr val="000000"/>
                </a:solidFill>
                <a:latin typeface="Bookman Old Style" pitchFamily="18" charset="0"/>
              </a:rPr>
              <a:t>вимог</a:t>
            </a:r>
            <a:r>
              <a:rPr lang="ru-RU" sz="2500" b="1" dirty="0">
                <a:solidFill>
                  <a:srgbClr val="000000"/>
                </a:solidFill>
                <a:latin typeface="Bookman Old Style" pitchFamily="18" charset="0"/>
              </a:rPr>
              <a:t> чинного </a:t>
            </a:r>
            <a:r>
              <a:rPr lang="ru-RU" sz="2500" b="1" dirty="0" err="1">
                <a:solidFill>
                  <a:srgbClr val="000000"/>
                </a:solidFill>
                <a:latin typeface="Bookman Old Style" pitchFamily="18" charset="0"/>
              </a:rPr>
              <a:t>законодавства</a:t>
            </a:r>
            <a:r>
              <a:rPr lang="ru-RU" sz="2500" b="1" dirty="0">
                <a:solidFill>
                  <a:srgbClr val="000000"/>
                </a:solidFill>
                <a:latin typeface="Bookman Old Style" pitchFamily="18" charset="0"/>
              </a:rPr>
              <a:t>.</a:t>
            </a:r>
            <a:r>
              <a:rPr lang="ru-RU" sz="2500" dirty="0">
                <a:solidFill>
                  <a:srgbClr val="000000"/>
                </a:solidFill>
              </a:rPr>
              <a:t> </a:t>
            </a:r>
            <a:r>
              <a:rPr lang="uk-UA" sz="2500" b="1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uk-UA" sz="2300" b="1" dirty="0">
                <a:solidFill>
                  <a:srgbClr val="000000"/>
                </a:solidFill>
                <a:latin typeface="Bookman Old Style" pitchFamily="18" charset="0"/>
              </a:rPr>
              <a:t>	</a:t>
            </a:r>
            <a:r>
              <a:rPr lang="uk-UA" sz="2300" b="1" dirty="0">
                <a:solidFill>
                  <a:srgbClr val="000072"/>
                </a:solidFill>
                <a:latin typeface="Bookman Old Style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9705681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>
          <a:xfrm>
            <a:off x="285720" y="571480"/>
            <a:ext cx="8496944" cy="1008112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14000"/>
              </a:lnSpc>
              <a:spcBef>
                <a:spcPct val="20000"/>
              </a:spcBef>
            </a:pPr>
            <a:r>
              <a:rPr lang="uk-UA" sz="2800" b="1" dirty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ОРГАНІЗАЦІЯ ПОВНОЦІННОГО ТА </a:t>
            </a:r>
            <a:br>
              <a:rPr lang="uk-UA" sz="2800" b="1" dirty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</a:br>
            <a:r>
              <a:rPr lang="uk-UA" sz="2800" b="1" dirty="0">
                <a:solidFill>
                  <a:srgbClr val="FF0000"/>
                </a:solidFill>
                <a:latin typeface="Bookman Old Style" pitchFamily="18" charset="0"/>
                <a:ea typeface="+mn-ea"/>
                <a:cs typeface="+mn-cs"/>
              </a:rPr>
              <a:t>БЕЗПЕЧНОГО</a:t>
            </a:r>
            <a:r>
              <a:rPr lang="uk-UA" sz="2800" b="1" dirty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 ХАРЧУВАННЯ</a:t>
            </a:r>
            <a:endParaRPr lang="ru-RU" sz="2800" b="1" dirty="0">
              <a:solidFill>
                <a:schemeClr val="tx2">
                  <a:lumMod val="25000"/>
                </a:schemeClr>
              </a:solidFill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1714488"/>
            <a:ext cx="9036496" cy="492748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179388" indent="-179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uk-UA" sz="2600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Закон України 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uk-UA" sz="2600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„</a:t>
            </a:r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Про </a:t>
            </a:r>
            <a:r>
              <a:rPr lang="ru-RU" sz="2600" b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основні</a:t>
            </a:r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600" b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принципи</a:t>
            </a:r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 та </a:t>
            </a:r>
            <a:r>
              <a:rPr lang="ru-RU" sz="2600" b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вимоги</a:t>
            </a:r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 до </a:t>
            </a:r>
            <a:r>
              <a:rPr lang="ru-RU" sz="2600" b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безпечності</a:t>
            </a:r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 та </a:t>
            </a:r>
            <a:r>
              <a:rPr lang="ru-RU" sz="2600" b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якості</a:t>
            </a:r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600" b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харчових</a:t>
            </a:r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600" b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продуктів</a:t>
            </a:r>
            <a:r>
              <a:rPr lang="uk-UA" sz="2600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” 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uk-UA" sz="2600" b="1" dirty="0" smtClean="0">
                <a:solidFill>
                  <a:srgbClr val="C00000"/>
                </a:solidFill>
                <a:latin typeface="Bookman Old Style" pitchFamily="18" charset="0"/>
              </a:rPr>
              <a:t>від 23.12.1997 №771/97-ВР (у редакції ЗУ від 22.07.2014 №1602-</a:t>
            </a: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VII</a:t>
            </a:r>
            <a:r>
              <a:rPr lang="uk-UA" sz="2600" b="1" dirty="0" smtClean="0">
                <a:solidFill>
                  <a:srgbClr val="C00000"/>
                </a:solidFill>
                <a:latin typeface="Bookman Old Style" pitchFamily="18" charset="0"/>
              </a:rPr>
              <a:t> із змінами)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endParaRPr lang="uk-UA" sz="2600" b="1" dirty="0" smtClean="0">
              <a:solidFill>
                <a:schemeClr val="accent3">
                  <a:lumMod val="50000"/>
                </a:schemeClr>
              </a:solidFill>
              <a:latin typeface="Bookman Old Style" pitchFamily="18" charset="0"/>
              <a:ea typeface="+mj-ea"/>
              <a:cs typeface="+mj-cs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uk-UA" sz="2600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Закон України 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uk-UA" sz="2600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„</a:t>
            </a:r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Про </a:t>
            </a:r>
            <a:r>
              <a:rPr lang="ru-RU" sz="2600" b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державний</a:t>
            </a:r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контроль за </a:t>
            </a:r>
            <a:r>
              <a:rPr lang="ru-RU" sz="2600" b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дотриманням</a:t>
            </a:r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600" b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законодавства</a:t>
            </a:r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про </a:t>
            </a:r>
            <a:r>
              <a:rPr lang="ru-RU" sz="2600" b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харчові</a:t>
            </a:r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600" b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продукти</a:t>
            </a:r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, корми, </a:t>
            </a:r>
            <a:r>
              <a:rPr lang="ru-RU" sz="2600" b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побічні</a:t>
            </a:r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600" b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продукти</a:t>
            </a:r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600" b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тваринного</a:t>
            </a:r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600" b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походження</a:t>
            </a:r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, </a:t>
            </a:r>
            <a:r>
              <a:rPr lang="ru-RU" sz="2600" b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здоров’я</a:t>
            </a:r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та </a:t>
            </a:r>
            <a:r>
              <a:rPr lang="ru-RU" sz="2600" b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благополуччя</a:t>
            </a:r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600" b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тварин</a:t>
            </a:r>
            <a:r>
              <a:rPr lang="uk-UA" sz="2600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” 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ru-RU" sz="2600" b="1" dirty="0" err="1" smtClean="0">
                <a:solidFill>
                  <a:srgbClr val="C00000"/>
                </a:solidFill>
                <a:latin typeface="Bookman Old Style" pitchFamily="18" charset="0"/>
              </a:rPr>
              <a:t>від</a:t>
            </a:r>
            <a:r>
              <a:rPr lang="ru-RU" sz="2600" b="1" dirty="0" smtClean="0">
                <a:solidFill>
                  <a:srgbClr val="C00000"/>
                </a:solidFill>
                <a:latin typeface="Bookman Old Style" pitchFamily="18" charset="0"/>
              </a:rPr>
              <a:t> 18.05.2017 № 2042-</a:t>
            </a: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VIII</a:t>
            </a:r>
            <a:endParaRPr lang="ru-RU" sz="2600" b="1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uk-UA" sz="2600" b="1" dirty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29705681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>
          <a:xfrm>
            <a:off x="285720" y="214290"/>
            <a:ext cx="8496944" cy="1008112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14000"/>
              </a:lnSpc>
              <a:spcBef>
                <a:spcPct val="20000"/>
              </a:spcBef>
            </a:pPr>
            <a:r>
              <a:rPr lang="uk-UA" sz="2800" b="1" dirty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ОРГАНІЗАЦІЯ ПОВНОЦІННОГО ТА </a:t>
            </a:r>
            <a:br>
              <a:rPr lang="uk-UA" sz="2800" b="1" dirty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</a:br>
            <a:r>
              <a:rPr lang="uk-UA" sz="2800" b="1" dirty="0">
                <a:solidFill>
                  <a:srgbClr val="FF0000"/>
                </a:solidFill>
                <a:latin typeface="Bookman Old Style" pitchFamily="18" charset="0"/>
                <a:ea typeface="+mn-ea"/>
                <a:cs typeface="+mn-cs"/>
              </a:rPr>
              <a:t>БЕЗПЕЧНОГО</a:t>
            </a:r>
            <a:r>
              <a:rPr lang="uk-UA" sz="2800" b="1" dirty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 ХАРЧУВАННЯ</a:t>
            </a:r>
            <a:endParaRPr lang="ru-RU" sz="2800" b="1" dirty="0">
              <a:solidFill>
                <a:schemeClr val="tx2">
                  <a:lumMod val="25000"/>
                </a:schemeClr>
              </a:solidFill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1214422"/>
            <a:ext cx="9144000" cy="5643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342900" indent="-342900" eaLnBrk="1" hangingPunct="1">
              <a:spcBef>
                <a:spcPts val="300"/>
              </a:spcBef>
              <a:buClr>
                <a:schemeClr val="accent1"/>
              </a:buClr>
              <a:buSzPct val="85000"/>
              <a:buFont typeface="Bookman Old Style" pitchFamily="18" charset="0"/>
              <a:buChar char="►"/>
            </a:pPr>
            <a:r>
              <a:rPr lang="uk-UA" sz="2050" b="1" dirty="0" smtClean="0">
                <a:solidFill>
                  <a:srgbClr val="C00000"/>
                </a:solidFill>
                <a:latin typeface="Bookman Old Style" pitchFamily="18" charset="0"/>
              </a:rPr>
              <a:t>Погодження</a:t>
            </a:r>
            <a:r>
              <a:rPr lang="uk-UA" sz="2050" b="1" dirty="0" smtClean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uk-UA" sz="2050" b="1" dirty="0">
                <a:solidFill>
                  <a:srgbClr val="000000"/>
                </a:solidFill>
                <a:latin typeface="Bookman Old Style" pitchFamily="18" charset="0"/>
              </a:rPr>
              <a:t>переліку постачальників з </a:t>
            </a:r>
            <a:r>
              <a:rPr lang="uk-UA" sz="2050" b="1" dirty="0" smtClean="0">
                <a:solidFill>
                  <a:srgbClr val="000000"/>
                </a:solidFill>
                <a:latin typeface="Bookman Old Style" pitchFamily="18" charset="0"/>
              </a:rPr>
              <a:t>Держпродспоживслужбою</a:t>
            </a:r>
          </a:p>
          <a:p>
            <a:pPr marL="342900" indent="-342900" eaLnBrk="1" hangingPunct="1">
              <a:spcBef>
                <a:spcPts val="300"/>
              </a:spcBef>
              <a:buClr>
                <a:schemeClr val="accent1"/>
              </a:buClr>
              <a:buSzPct val="85000"/>
              <a:buFont typeface="Bookman Old Style" pitchFamily="18" charset="0"/>
              <a:buChar char="►"/>
            </a:pPr>
            <a:r>
              <a:rPr lang="uk-UA" sz="2050" b="1" dirty="0">
                <a:solidFill>
                  <a:srgbClr val="000000"/>
                </a:solidFill>
                <a:latin typeface="Bookman Old Style" pitchFamily="18" charset="0"/>
              </a:rPr>
              <a:t>Складання постачальником та адміністрацією закладу графіку і маршруту </a:t>
            </a:r>
            <a:r>
              <a:rPr lang="uk-UA" sz="2050" b="1" dirty="0" smtClean="0">
                <a:solidFill>
                  <a:srgbClr val="000000"/>
                </a:solidFill>
                <a:latin typeface="Bookman Old Style" pitchFamily="18" charset="0"/>
              </a:rPr>
              <a:t>постачання</a:t>
            </a:r>
          </a:p>
          <a:p>
            <a:pPr marL="342900" indent="-342900" eaLnBrk="1" hangingPunct="1">
              <a:spcBef>
                <a:spcPts val="300"/>
              </a:spcBef>
              <a:buClr>
                <a:schemeClr val="accent1"/>
              </a:buClr>
              <a:buSzPct val="85000"/>
              <a:buFont typeface="Bookman Old Style" pitchFamily="18" charset="0"/>
              <a:buChar char="►"/>
            </a:pPr>
            <a:r>
              <a:rPr lang="uk-UA" sz="2050" b="1" dirty="0" smtClean="0">
                <a:solidFill>
                  <a:srgbClr val="C00000"/>
                </a:solidFill>
                <a:latin typeface="Bookman Old Style" pitchFamily="18" charset="0"/>
              </a:rPr>
              <a:t>Погодження</a:t>
            </a:r>
            <a:r>
              <a:rPr lang="uk-UA" sz="2050" b="1" dirty="0" smtClean="0">
                <a:solidFill>
                  <a:srgbClr val="000000"/>
                </a:solidFill>
                <a:latin typeface="Bookman Old Style" pitchFamily="18" charset="0"/>
              </a:rPr>
              <a:t> з Держпродспоживслужбою сезонного примірного двотижневого меню, його дотримання</a:t>
            </a:r>
          </a:p>
          <a:p>
            <a:pPr marL="342900" indent="-342900" eaLnBrk="1" hangingPunct="1">
              <a:spcBef>
                <a:spcPts val="300"/>
              </a:spcBef>
              <a:buClr>
                <a:schemeClr val="accent1"/>
              </a:buClr>
              <a:buSzPct val="85000"/>
              <a:buFont typeface="Bookman Old Style" pitchFamily="18" charset="0"/>
              <a:buChar char="►"/>
            </a:pPr>
            <a:r>
              <a:rPr lang="uk-UA" sz="2050" b="1" dirty="0" smtClean="0">
                <a:solidFill>
                  <a:srgbClr val="000000"/>
                </a:solidFill>
                <a:latin typeface="Bookman Old Style" pitchFamily="18" charset="0"/>
              </a:rPr>
              <a:t>Виконання норм харчування, </a:t>
            </a:r>
            <a:r>
              <a:rPr lang="uk-UA" sz="2050" b="1" dirty="0" err="1" smtClean="0">
                <a:solidFill>
                  <a:srgbClr val="000000"/>
                </a:solidFill>
                <a:latin typeface="Bookman Old Style" pitchFamily="18" charset="0"/>
              </a:rPr>
              <a:t>затв</a:t>
            </a:r>
            <a:r>
              <a:rPr lang="uk-UA" sz="2050" b="1" dirty="0" smtClean="0">
                <a:solidFill>
                  <a:srgbClr val="000000"/>
                </a:solidFill>
                <a:latin typeface="Bookman Old Style" pitchFamily="18" charset="0"/>
              </a:rPr>
              <a:t>. Постановою КМУ </a:t>
            </a:r>
            <a:r>
              <a:rPr lang="uk-UA" sz="2050" b="1" dirty="0" smtClean="0">
                <a:solidFill>
                  <a:srgbClr val="C00000"/>
                </a:solidFill>
                <a:latin typeface="Bookman Old Style" pitchFamily="18" charset="0"/>
              </a:rPr>
              <a:t>від 22.11.2004 № 1591 </a:t>
            </a:r>
            <a:r>
              <a:rPr lang="uk-UA" sz="2050" b="1" dirty="0" smtClean="0">
                <a:solidFill>
                  <a:srgbClr val="000000"/>
                </a:solidFill>
                <a:latin typeface="Bookman Old Style" pitchFamily="18" charset="0"/>
              </a:rPr>
              <a:t>(із змінами) </a:t>
            </a:r>
          </a:p>
          <a:p>
            <a:pPr marL="342900" indent="-342900" eaLnBrk="1" hangingPunct="1"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Bookman Old Style" pitchFamily="18" charset="0"/>
              <a:buChar char="►"/>
            </a:pPr>
            <a:r>
              <a:rPr lang="uk-UA" sz="2050" b="1" dirty="0" smtClean="0">
                <a:solidFill>
                  <a:srgbClr val="000000"/>
                </a:solidFill>
                <a:latin typeface="Bookman Old Style" pitchFamily="18" charset="0"/>
              </a:rPr>
              <a:t>Збільшення вартості харчування </a:t>
            </a:r>
            <a:r>
              <a:rPr lang="uk-UA" sz="2050" b="1" dirty="0" smtClean="0">
                <a:solidFill>
                  <a:srgbClr val="C00000"/>
                </a:solidFill>
                <a:latin typeface="Bookman Old Style" pitchFamily="18" charset="0"/>
              </a:rPr>
              <a:t>на 10% </a:t>
            </a:r>
            <a:r>
              <a:rPr lang="uk-UA" sz="2050" b="1" dirty="0" smtClean="0">
                <a:solidFill>
                  <a:srgbClr val="000000"/>
                </a:solidFill>
                <a:latin typeface="Bookman Old Style" pitchFamily="18" charset="0"/>
              </a:rPr>
              <a:t>для додаткового забезпечення свіжими овочами та фруктами</a:t>
            </a:r>
          </a:p>
          <a:p>
            <a:pPr marL="342900" indent="-342900" eaLnBrk="1" hangingPunct="1"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Bookman Old Style" pitchFamily="18" charset="0"/>
              <a:buChar char="►"/>
            </a:pPr>
            <a:r>
              <a:rPr lang="uk-UA" sz="2050" b="1" dirty="0" err="1" smtClean="0">
                <a:solidFill>
                  <a:srgbClr val="000000"/>
                </a:solidFill>
                <a:latin typeface="Bookman Old Style" pitchFamily="18" charset="0"/>
              </a:rPr>
              <a:t>Обов</a:t>
            </a:r>
            <a:r>
              <a:rPr lang="en-US" sz="2050" b="1" dirty="0" smtClean="0">
                <a:solidFill>
                  <a:srgbClr val="000000"/>
                </a:solidFill>
                <a:latin typeface="Bookman Old Style" pitchFamily="18" charset="0"/>
              </a:rPr>
              <a:t>’</a:t>
            </a:r>
            <a:r>
              <a:rPr lang="uk-UA" sz="2050" b="1" dirty="0" err="1" smtClean="0">
                <a:solidFill>
                  <a:srgbClr val="000000"/>
                </a:solidFill>
                <a:latin typeface="Bookman Old Style" pitchFamily="18" charset="0"/>
              </a:rPr>
              <a:t>язкова</a:t>
            </a:r>
            <a:r>
              <a:rPr lang="uk-UA" sz="2050" b="1" dirty="0" smtClean="0">
                <a:solidFill>
                  <a:srgbClr val="000000"/>
                </a:solidFill>
                <a:latin typeface="Bookman Old Style" pitchFamily="18" charset="0"/>
              </a:rPr>
              <a:t> наявність технологічних карт приготування страв, </a:t>
            </a:r>
            <a:r>
              <a:rPr lang="uk-UA" sz="2050" b="1" dirty="0" smtClean="0">
                <a:solidFill>
                  <a:srgbClr val="C00000"/>
                </a:solidFill>
                <a:latin typeface="Bookman Old Style" pitchFamily="18" charset="0"/>
              </a:rPr>
              <a:t>дотримання технології </a:t>
            </a:r>
            <a:r>
              <a:rPr lang="uk-UA" sz="2050" b="1" dirty="0" smtClean="0">
                <a:solidFill>
                  <a:srgbClr val="000000"/>
                </a:solidFill>
                <a:latin typeface="Bookman Old Style" pitchFamily="18" charset="0"/>
              </a:rPr>
              <a:t>приготування страв, обробки харчових продуктів </a:t>
            </a:r>
          </a:p>
          <a:p>
            <a:pPr marL="342900" indent="-342900" eaLnBrk="1" hangingPunct="1"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Bookman Old Style" pitchFamily="18" charset="0"/>
              <a:buChar char="►"/>
            </a:pPr>
            <a:r>
              <a:rPr lang="uk-UA" sz="2050" b="1" dirty="0" smtClean="0">
                <a:solidFill>
                  <a:srgbClr val="000000"/>
                </a:solidFill>
                <a:latin typeface="Bookman Old Style" pitchFamily="18" charset="0"/>
              </a:rPr>
              <a:t>Належний </a:t>
            </a:r>
            <a:r>
              <a:rPr lang="uk-UA" sz="2050" b="1" dirty="0" err="1" smtClean="0">
                <a:solidFill>
                  <a:srgbClr val="000000"/>
                </a:solidFill>
                <a:latin typeface="Bookman Old Style" pitchFamily="18" charset="0"/>
              </a:rPr>
              <a:t>сан.-гіг</a:t>
            </a:r>
            <a:r>
              <a:rPr lang="uk-UA" sz="2050" b="1" dirty="0" smtClean="0">
                <a:solidFill>
                  <a:srgbClr val="000000"/>
                </a:solidFill>
                <a:latin typeface="Bookman Old Style" pitchFamily="18" charset="0"/>
              </a:rPr>
              <a:t>. стан харчоблоку, буфетних</a:t>
            </a:r>
          </a:p>
          <a:p>
            <a:pPr marL="342900" indent="-342900" eaLnBrk="1" hangingPunct="1"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Bookman Old Style" pitchFamily="18" charset="0"/>
              <a:buChar char="►"/>
            </a:pPr>
            <a:r>
              <a:rPr lang="uk-UA" sz="2050" b="1" dirty="0" smtClean="0">
                <a:solidFill>
                  <a:srgbClr val="000000"/>
                </a:solidFill>
                <a:latin typeface="Bookman Old Style" pitchFamily="18" charset="0"/>
              </a:rPr>
              <a:t>Ведення документації по контролю за організацією харчування</a:t>
            </a:r>
            <a:endParaRPr lang="uk-UA" sz="2050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05681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9636" y="428604"/>
            <a:ext cx="9114364" cy="1580756"/>
          </a:xfrm>
        </p:spPr>
        <p:txBody>
          <a:bodyPr>
            <a:noAutofit/>
          </a:bodyPr>
          <a:lstStyle/>
          <a:p>
            <a:pPr algn="ctr" eaLnBrk="1" hangingPunct="1">
              <a:spcBef>
                <a:spcPts val="0"/>
              </a:spcBef>
            </a:pPr>
            <a:r>
              <a:rPr lang="uk-UA" sz="2800" b="1" dirty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ЗАБЕЗПЕЧЕННЯ </a:t>
            </a:r>
            <a:r>
              <a:rPr lang="uk-UA" sz="28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/>
            </a:r>
            <a:br>
              <a:rPr lang="uk-UA" sz="28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</a:br>
            <a:r>
              <a:rPr lang="uk-UA" sz="2800" b="1" dirty="0" smtClean="0">
                <a:solidFill>
                  <a:srgbClr val="FF0000"/>
                </a:solidFill>
                <a:latin typeface="Bookman Old Style" pitchFamily="18" charset="0"/>
                <a:ea typeface="+mn-ea"/>
                <a:cs typeface="+mn-cs"/>
              </a:rPr>
              <a:t>ЯКІСНОЮ </a:t>
            </a:r>
            <a:r>
              <a:rPr lang="uk-UA" sz="2800" b="1" dirty="0">
                <a:solidFill>
                  <a:srgbClr val="FF0000"/>
                </a:solidFill>
                <a:latin typeface="Bookman Old Style" pitchFamily="18" charset="0"/>
                <a:ea typeface="+mn-ea"/>
                <a:cs typeface="+mn-cs"/>
              </a:rPr>
              <a:t>ПИТНОЮ ВОДОЮ</a:t>
            </a:r>
            <a:r>
              <a:rPr lang="uk-UA" sz="2800" b="1" dirty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, </a:t>
            </a:r>
            <a:r>
              <a:rPr lang="uk-UA" sz="28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/>
            </a:r>
            <a:br>
              <a:rPr lang="uk-UA" sz="28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</a:br>
            <a:r>
              <a:rPr lang="uk-UA" sz="28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ОРГАНІЗАЦІЯ </a:t>
            </a:r>
            <a:r>
              <a:rPr lang="uk-UA" sz="2800" b="1" dirty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ПИТНОГО РЕЖИМУ У ДОСТАТНІЙ КІЛЬКОСТІ</a:t>
            </a:r>
          </a:p>
        </p:txBody>
      </p:sp>
      <p:sp>
        <p:nvSpPr>
          <p:cNvPr id="18435" name="Rectangle 3"/>
          <p:cNvSpPr txBox="1">
            <a:spLocks noChangeArrowheads="1"/>
          </p:cNvSpPr>
          <p:nvPr/>
        </p:nvSpPr>
        <p:spPr bwMode="auto">
          <a:xfrm>
            <a:off x="0" y="2132856"/>
            <a:ext cx="9144000" cy="46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Bookman Old Style" pitchFamily="18" charset="0"/>
              <a:buChar char="►"/>
            </a:pPr>
            <a:r>
              <a:rPr lang="uk-UA" sz="2100" b="1" dirty="0" smtClean="0">
                <a:solidFill>
                  <a:srgbClr val="000000"/>
                </a:solidFill>
                <a:latin typeface="Bookman Old Style" pitchFamily="18" charset="0"/>
              </a:rPr>
              <a:t>вода </a:t>
            </a:r>
            <a:r>
              <a:rPr lang="uk-UA" sz="2100" b="1" dirty="0">
                <a:solidFill>
                  <a:srgbClr val="000000"/>
                </a:solidFill>
                <a:latin typeface="Bookman Old Style" pitchFamily="18" charset="0"/>
              </a:rPr>
              <a:t>повинна відповідати вимогам </a:t>
            </a:r>
            <a:r>
              <a:rPr lang="uk-UA" sz="2100" b="1" dirty="0" err="1">
                <a:solidFill>
                  <a:srgbClr val="C00000"/>
                </a:solidFill>
                <a:latin typeface="Bookman Old Style" pitchFamily="18" charset="0"/>
              </a:rPr>
              <a:t>ДСанПіН</a:t>
            </a:r>
            <a:r>
              <a:rPr lang="uk-UA" sz="2100" b="1" dirty="0">
                <a:solidFill>
                  <a:srgbClr val="C00000"/>
                </a:solidFill>
                <a:latin typeface="Bookman Old Style" pitchFamily="18" charset="0"/>
              </a:rPr>
              <a:t> 2.2.4-171-10</a:t>
            </a:r>
            <a:r>
              <a:rPr lang="uk-UA" sz="2100" b="1" dirty="0">
                <a:solidFill>
                  <a:srgbClr val="000000"/>
                </a:solidFill>
                <a:latin typeface="Bookman Old Style" pitchFamily="18" charset="0"/>
              </a:rPr>
              <a:t> «Гігієнічні вимоги до води питної, призначеної для споживання людиною» </a:t>
            </a: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Bookman Old Style" pitchFamily="18" charset="0"/>
              <a:buChar char="►"/>
            </a:pPr>
            <a:r>
              <a:rPr lang="uk-UA" sz="2100" b="1" dirty="0" smtClean="0">
                <a:solidFill>
                  <a:srgbClr val="000000"/>
                </a:solidFill>
                <a:latin typeface="Bookman Old Style" pitchFamily="18" charset="0"/>
              </a:rPr>
              <a:t>питний </a:t>
            </a:r>
            <a:r>
              <a:rPr lang="uk-UA" sz="2100" b="1" dirty="0">
                <a:solidFill>
                  <a:srgbClr val="000000"/>
                </a:solidFill>
                <a:latin typeface="Bookman Old Style" pitchFamily="18" charset="0"/>
              </a:rPr>
              <a:t>режим повинен </a:t>
            </a:r>
            <a:r>
              <a:rPr lang="uk-UA" sz="2100" b="1" dirty="0" smtClean="0">
                <a:solidFill>
                  <a:srgbClr val="000000"/>
                </a:solidFill>
                <a:latin typeface="Bookman Old Style" pitchFamily="18" charset="0"/>
              </a:rPr>
              <a:t>сприяти оптимальному задоволенню </a:t>
            </a:r>
            <a:r>
              <a:rPr lang="uk-UA" sz="2100" b="1" dirty="0">
                <a:solidFill>
                  <a:srgbClr val="000000"/>
                </a:solidFill>
                <a:latin typeface="Bookman Old Style" pitchFamily="18" charset="0"/>
              </a:rPr>
              <a:t>потреб </a:t>
            </a:r>
            <a:r>
              <a:rPr lang="uk-UA" sz="2100" b="1" dirty="0" smtClean="0">
                <a:solidFill>
                  <a:srgbClr val="000000"/>
                </a:solidFill>
                <a:latin typeface="Bookman Old Style" pitchFamily="18" charset="0"/>
              </a:rPr>
              <a:t>дітей (до </a:t>
            </a:r>
            <a:r>
              <a:rPr lang="uk-UA" sz="2100" b="1" dirty="0">
                <a:solidFill>
                  <a:srgbClr val="C00000"/>
                </a:solidFill>
                <a:latin typeface="Bookman Old Style" pitchFamily="18" charset="0"/>
              </a:rPr>
              <a:t>1,5 л на дитину </a:t>
            </a:r>
            <a:r>
              <a:rPr lang="uk-UA" sz="2100" b="1" dirty="0">
                <a:solidFill>
                  <a:srgbClr val="000000"/>
                </a:solidFill>
                <a:latin typeface="Bookman Old Style" pitchFamily="18" charset="0"/>
              </a:rPr>
              <a:t>у </a:t>
            </a:r>
            <a:r>
              <a:rPr lang="uk-UA" sz="2100" b="1" dirty="0" smtClean="0">
                <a:solidFill>
                  <a:srgbClr val="000000"/>
                </a:solidFill>
                <a:latin typeface="Bookman Old Style" pitchFamily="18" charset="0"/>
              </a:rPr>
              <a:t>день)</a:t>
            </a: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Bookman Old Style" pitchFamily="18" charset="0"/>
              <a:buChar char="►"/>
            </a:pPr>
            <a:r>
              <a:rPr lang="uk-UA" sz="2100" b="1" dirty="0" smtClean="0">
                <a:solidFill>
                  <a:srgbClr val="000000"/>
                </a:solidFill>
                <a:latin typeface="Bookman Old Style" pitchFamily="18" charset="0"/>
              </a:rPr>
              <a:t>використання </a:t>
            </a:r>
            <a:r>
              <a:rPr lang="uk-UA" sz="2100" b="1" dirty="0">
                <a:solidFill>
                  <a:srgbClr val="000000"/>
                </a:solidFill>
                <a:latin typeface="Bookman Old Style" pitchFamily="18" charset="0"/>
              </a:rPr>
              <a:t>тільки </a:t>
            </a:r>
            <a:r>
              <a:rPr lang="uk-UA" sz="2100" b="1" dirty="0">
                <a:solidFill>
                  <a:srgbClr val="C00000"/>
                </a:solidFill>
                <a:latin typeface="Bookman Old Style" pitchFamily="18" charset="0"/>
              </a:rPr>
              <a:t>негазованої </a:t>
            </a:r>
            <a:r>
              <a:rPr lang="uk-UA" sz="2100" b="1" dirty="0" err="1">
                <a:solidFill>
                  <a:srgbClr val="000000"/>
                </a:solidFill>
                <a:latin typeface="Bookman Old Style" pitchFamily="18" charset="0"/>
              </a:rPr>
              <a:t>бутильованої</a:t>
            </a:r>
            <a:r>
              <a:rPr lang="uk-UA" sz="2100" b="1" dirty="0">
                <a:solidFill>
                  <a:srgbClr val="000000"/>
                </a:solidFill>
                <a:latin typeface="Bookman Old Style" pitchFamily="18" charset="0"/>
              </a:rPr>
              <a:t> або </a:t>
            </a:r>
            <a:r>
              <a:rPr lang="uk-UA" sz="2100" b="1" dirty="0">
                <a:solidFill>
                  <a:srgbClr val="C00000"/>
                </a:solidFill>
                <a:latin typeface="Bookman Old Style" pitchFamily="18" charset="0"/>
              </a:rPr>
              <a:t>кип</a:t>
            </a:r>
            <a:r>
              <a:rPr lang="en-US" sz="2100" b="1" dirty="0">
                <a:solidFill>
                  <a:srgbClr val="C00000"/>
                </a:solidFill>
                <a:latin typeface="Bookman Old Style" pitchFamily="18" charset="0"/>
              </a:rPr>
              <a:t>’</a:t>
            </a:r>
            <a:r>
              <a:rPr lang="uk-UA" sz="2100" b="1" dirty="0" err="1">
                <a:solidFill>
                  <a:srgbClr val="C00000"/>
                </a:solidFill>
                <a:latin typeface="Bookman Old Style" pitchFamily="18" charset="0"/>
              </a:rPr>
              <a:t>яченої</a:t>
            </a:r>
            <a:r>
              <a:rPr lang="uk-UA" sz="2100" b="1" dirty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uk-UA" sz="2100" b="1" dirty="0">
                <a:solidFill>
                  <a:srgbClr val="000000"/>
                </a:solidFill>
                <a:latin typeface="Bookman Old Style" pitchFamily="18" charset="0"/>
              </a:rPr>
              <a:t>води в індивідуальних чашках або одноразових паперових </a:t>
            </a:r>
            <a:r>
              <a:rPr lang="uk-UA" sz="2100" b="1" dirty="0" smtClean="0">
                <a:solidFill>
                  <a:srgbClr val="000000"/>
                </a:solidFill>
                <a:latin typeface="Bookman Old Style" pitchFamily="18" charset="0"/>
              </a:rPr>
              <a:t>стаканах</a:t>
            </a: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Bookman Old Style" pitchFamily="18" charset="0"/>
              <a:buChar char="►"/>
            </a:pPr>
            <a:r>
              <a:rPr lang="uk-UA" sz="2100" b="1" dirty="0" smtClean="0">
                <a:solidFill>
                  <a:srgbClr val="000000"/>
                </a:solidFill>
                <a:latin typeface="Bookman Old Style" pitchFamily="18" charset="0"/>
              </a:rPr>
              <a:t>заміна </a:t>
            </a:r>
            <a:r>
              <a:rPr lang="uk-UA" sz="2100" b="1" dirty="0">
                <a:solidFill>
                  <a:srgbClr val="000000"/>
                </a:solidFill>
                <a:latin typeface="Bookman Old Style" pitchFamily="18" charset="0"/>
              </a:rPr>
              <a:t>кип</a:t>
            </a:r>
            <a:r>
              <a:rPr lang="en-US" sz="2100" b="1" dirty="0">
                <a:solidFill>
                  <a:srgbClr val="000000"/>
                </a:solidFill>
                <a:latin typeface="Bookman Old Style" pitchFamily="18" charset="0"/>
              </a:rPr>
              <a:t>’</a:t>
            </a:r>
            <a:r>
              <a:rPr lang="uk-UA" sz="2100" b="1" dirty="0" err="1">
                <a:solidFill>
                  <a:srgbClr val="000000"/>
                </a:solidFill>
                <a:latin typeface="Bookman Old Style" pitchFamily="18" charset="0"/>
              </a:rPr>
              <a:t>яченої</a:t>
            </a:r>
            <a:r>
              <a:rPr lang="uk-UA" sz="2100" b="1" dirty="0">
                <a:solidFill>
                  <a:srgbClr val="000000"/>
                </a:solidFill>
                <a:latin typeface="Bookman Old Style" pitchFamily="18" charset="0"/>
              </a:rPr>
              <a:t> води не рідше </a:t>
            </a:r>
            <a:r>
              <a:rPr lang="uk-UA" sz="2100" b="1" dirty="0">
                <a:solidFill>
                  <a:srgbClr val="C00000"/>
                </a:solidFill>
                <a:latin typeface="Bookman Old Style" pitchFamily="18" charset="0"/>
              </a:rPr>
              <a:t>1 разу на </a:t>
            </a:r>
            <a:r>
              <a:rPr lang="uk-UA" sz="2100" b="1" dirty="0" smtClean="0">
                <a:solidFill>
                  <a:srgbClr val="C00000"/>
                </a:solidFill>
                <a:latin typeface="Bookman Old Style" pitchFamily="18" charset="0"/>
              </a:rPr>
              <a:t>день</a:t>
            </a:r>
            <a:r>
              <a:rPr lang="uk-UA" sz="2100" b="1" dirty="0" smtClean="0">
                <a:solidFill>
                  <a:srgbClr val="000000"/>
                </a:solidFill>
                <a:latin typeface="Bookman Old Style" pitchFamily="18" charset="0"/>
              </a:rPr>
              <a:t>, заміна </a:t>
            </a:r>
            <a:r>
              <a:rPr lang="uk-UA" sz="2100" b="1" dirty="0">
                <a:solidFill>
                  <a:srgbClr val="000000"/>
                </a:solidFill>
                <a:latin typeface="Bookman Old Style" pitchFamily="18" charset="0"/>
              </a:rPr>
              <a:t>ємностей з дозованим розливом фасованої </a:t>
            </a:r>
            <a:r>
              <a:rPr lang="uk-UA" sz="2100" b="1" dirty="0" smtClean="0">
                <a:solidFill>
                  <a:srgbClr val="000000"/>
                </a:solidFill>
                <a:latin typeface="Bookman Old Style" pitchFamily="18" charset="0"/>
              </a:rPr>
              <a:t>води </a:t>
            </a:r>
            <a:r>
              <a:rPr lang="uk-UA" sz="2100" b="1" dirty="0">
                <a:solidFill>
                  <a:srgbClr val="000000"/>
                </a:solidFill>
                <a:latin typeface="Bookman Old Style" pitchFamily="18" charset="0"/>
              </a:rPr>
              <a:t>– не рідше 1 разу на 2 тижні</a:t>
            </a:r>
          </a:p>
        </p:txBody>
      </p:sp>
    </p:spTree>
    <p:extLst>
      <p:ext uri="{BB962C8B-B14F-4D97-AF65-F5344CB8AC3E}">
        <p14:creationId xmlns:p14="http://schemas.microsoft.com/office/powerpoint/2010/main" val="196021141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>
          <a:xfrm>
            <a:off x="1214414" y="142852"/>
            <a:ext cx="7929586" cy="765845"/>
          </a:xfrm>
        </p:spPr>
        <p:txBody>
          <a:bodyPr>
            <a:noAutofit/>
          </a:bodyPr>
          <a:lstStyle/>
          <a:p>
            <a:pPr algn="ctr" eaLnBrk="1" hangingPunct="1">
              <a:spcBef>
                <a:spcPts val="600"/>
              </a:spcBef>
            </a:pPr>
            <a:r>
              <a:rPr lang="uk-UA" sz="2800" b="1" dirty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ОРГАНІЗАЦІЯ </a:t>
            </a:r>
            <a:r>
              <a:rPr lang="uk-UA" sz="28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/>
            </a:r>
            <a:br>
              <a:rPr lang="uk-UA" sz="28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</a:br>
            <a:r>
              <a:rPr lang="uk-UA" sz="28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МЕДИЧНОГО </a:t>
            </a:r>
            <a:r>
              <a:rPr lang="uk-UA" sz="2800" b="1" dirty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ОБСЛУГОВУВАННЯ ДІТЕЙ</a:t>
            </a:r>
            <a:endParaRPr lang="ru-RU" sz="2800" b="1" dirty="0">
              <a:solidFill>
                <a:schemeClr val="tx2">
                  <a:lumMod val="25000"/>
                </a:schemeClr>
              </a:solidFill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24579" name="Rectangle 3"/>
          <p:cNvSpPr txBox="1">
            <a:spLocks noChangeArrowheads="1"/>
          </p:cNvSpPr>
          <p:nvPr/>
        </p:nvSpPr>
        <p:spPr bwMode="auto">
          <a:xfrm>
            <a:off x="0" y="857232"/>
            <a:ext cx="9144000" cy="5805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342900" indent="-342900" eaLnBrk="1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Bookman Old Style" pitchFamily="18" charset="0"/>
              <a:buChar char="►"/>
            </a:pPr>
            <a:r>
              <a:rPr lang="uk-UA" sz="2050" b="1" dirty="0" smtClean="0">
                <a:solidFill>
                  <a:srgbClr val="000000"/>
                </a:solidFill>
                <a:latin typeface="Bookman Old Style" pitchFamily="18" charset="0"/>
              </a:rPr>
              <a:t>Забезпечення </a:t>
            </a:r>
            <a:r>
              <a:rPr lang="uk-UA" sz="2050" b="1" dirty="0" err="1" smtClean="0">
                <a:solidFill>
                  <a:srgbClr val="000000"/>
                </a:solidFill>
                <a:latin typeface="Bookman Old Style" pitchFamily="18" charset="0"/>
              </a:rPr>
              <a:t>мед.пунктів</a:t>
            </a:r>
            <a:r>
              <a:rPr lang="uk-UA" sz="2050" b="1" dirty="0" smtClean="0">
                <a:solidFill>
                  <a:srgbClr val="000000"/>
                </a:solidFill>
                <a:latin typeface="Bookman Old Style" pitchFamily="18" charset="0"/>
              </a:rPr>
              <a:t> відповідно до </a:t>
            </a:r>
            <a:br>
              <a:rPr lang="uk-UA" sz="2050" b="1" dirty="0" smtClean="0">
                <a:solidFill>
                  <a:srgbClr val="000000"/>
                </a:solidFill>
                <a:latin typeface="Bookman Old Style" pitchFamily="18" charset="0"/>
              </a:rPr>
            </a:br>
            <a:r>
              <a:rPr lang="uk-UA" sz="2050" b="1" dirty="0" smtClean="0">
                <a:solidFill>
                  <a:srgbClr val="000000"/>
                </a:solidFill>
                <a:latin typeface="Bookman Old Style" pitchFamily="18" charset="0"/>
              </a:rPr>
              <a:t>затвердженого переліку обладнання та медикаментів </a:t>
            </a:r>
            <a:r>
              <a:rPr lang="uk-UA" sz="2000" b="1" dirty="0" smtClean="0">
                <a:solidFill>
                  <a:srgbClr val="000000"/>
                </a:solidFill>
                <a:latin typeface="Bookman Old Style" pitchFamily="18" charset="0"/>
              </a:rPr>
              <a:t>(</a:t>
            </a:r>
            <a:r>
              <a:rPr lang="uk-UA" sz="2000" b="1" dirty="0" smtClean="0">
                <a:solidFill>
                  <a:srgbClr val="C00000"/>
                </a:solidFill>
                <a:latin typeface="Bookman Old Style" pitchFamily="18" charset="0"/>
              </a:rPr>
              <a:t>наказ МОЗ та МОН від 30.08.2005 №432/496</a:t>
            </a:r>
            <a:r>
              <a:rPr lang="uk-UA" sz="2000" b="1" dirty="0" smtClean="0">
                <a:solidFill>
                  <a:srgbClr val="000000"/>
                </a:solidFill>
                <a:latin typeface="Bookman Old Style" pitchFamily="18" charset="0"/>
              </a:rPr>
              <a:t>)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Bookman Old Style" pitchFamily="18" charset="0"/>
              <a:buChar char="►"/>
            </a:pPr>
            <a:r>
              <a:rPr lang="uk-UA" sz="2050" b="1" dirty="0">
                <a:solidFill>
                  <a:srgbClr val="000000"/>
                </a:solidFill>
                <a:latin typeface="Bookman Old Style" pitchFamily="18" charset="0"/>
              </a:rPr>
              <a:t>Контроль за проведенням </a:t>
            </a:r>
            <a:r>
              <a:rPr lang="uk-UA" sz="2050" b="1" dirty="0" smtClean="0">
                <a:solidFill>
                  <a:srgbClr val="000000"/>
                </a:solidFill>
                <a:latin typeface="Bookman Old Style" pitchFamily="18" charset="0"/>
              </a:rPr>
              <a:t>ранкового прийому </a:t>
            </a:r>
            <a:r>
              <a:rPr lang="uk-UA" sz="2050" b="1" dirty="0">
                <a:solidFill>
                  <a:srgbClr val="000000"/>
                </a:solidFill>
                <a:latin typeface="Bookman Old Style" pitchFamily="18" charset="0"/>
              </a:rPr>
              <a:t>дітей (опитування </a:t>
            </a:r>
            <a:r>
              <a:rPr lang="uk-UA" sz="2050" b="1" dirty="0" smtClean="0">
                <a:solidFill>
                  <a:srgbClr val="000000"/>
                </a:solidFill>
                <a:latin typeface="Bookman Old Style" pitchFamily="18" charset="0"/>
              </a:rPr>
              <a:t>батьків, огляд дітей)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Bookman Old Style" pitchFamily="18" charset="0"/>
              <a:buChar char="►"/>
            </a:pPr>
            <a:r>
              <a:rPr lang="uk-UA" sz="2050" b="1" dirty="0">
                <a:solidFill>
                  <a:srgbClr val="000000"/>
                </a:solidFill>
                <a:latin typeface="Bookman Old Style" pitchFamily="18" charset="0"/>
              </a:rPr>
              <a:t>Щомісячне </a:t>
            </a:r>
            <a:r>
              <a:rPr lang="uk-UA" sz="2050" b="1" dirty="0" smtClean="0">
                <a:solidFill>
                  <a:srgbClr val="000000"/>
                </a:solidFill>
                <a:latin typeface="Bookman Old Style" pitchFamily="18" charset="0"/>
              </a:rPr>
              <a:t>проведення антропометричних </a:t>
            </a:r>
            <a:r>
              <a:rPr lang="uk-UA" sz="2050" b="1" dirty="0">
                <a:solidFill>
                  <a:srgbClr val="000000"/>
                </a:solidFill>
                <a:latin typeface="Bookman Old Style" pitchFamily="18" charset="0"/>
              </a:rPr>
              <a:t>вимірів </a:t>
            </a:r>
            <a:r>
              <a:rPr lang="uk-UA" sz="2050" b="1" dirty="0" smtClean="0">
                <a:solidFill>
                  <a:srgbClr val="000000"/>
                </a:solidFill>
                <a:latin typeface="Bookman Old Style" pitchFamily="18" charset="0"/>
              </a:rPr>
              <a:t>дітей </a:t>
            </a:r>
            <a:r>
              <a:rPr lang="uk-UA" sz="2050" b="1" dirty="0">
                <a:solidFill>
                  <a:srgbClr val="000000"/>
                </a:solidFill>
                <a:latin typeface="Bookman Old Style" pitchFamily="18" charset="0"/>
              </a:rPr>
              <a:t>(зріст, маса тіла</a:t>
            </a:r>
            <a:r>
              <a:rPr lang="uk-UA" sz="2050" b="1" dirty="0" smtClean="0">
                <a:solidFill>
                  <a:srgbClr val="000000"/>
                </a:solidFill>
                <a:latin typeface="Bookman Old Style" pitchFamily="18" charset="0"/>
              </a:rPr>
              <a:t>), ведення відповідного журналу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Bookman Old Style" pitchFamily="18" charset="0"/>
              <a:buChar char="►"/>
            </a:pPr>
            <a:r>
              <a:rPr lang="uk-UA" sz="2050" b="1" dirty="0" smtClean="0">
                <a:solidFill>
                  <a:srgbClr val="000000"/>
                </a:solidFill>
                <a:latin typeface="Bookman Old Style" pitchFamily="18" charset="0"/>
              </a:rPr>
              <a:t>Щоденний </a:t>
            </a:r>
            <a:r>
              <a:rPr lang="uk-UA" sz="2050" b="1" dirty="0">
                <a:solidFill>
                  <a:srgbClr val="000000"/>
                </a:solidFill>
                <a:latin typeface="Bookman Old Style" pitchFamily="18" charset="0"/>
              </a:rPr>
              <a:t>огляд дітей </a:t>
            </a:r>
            <a:endParaRPr lang="uk-UA" sz="2050" b="1" dirty="0" smtClean="0">
              <a:solidFill>
                <a:srgbClr val="000000"/>
              </a:solidFill>
              <a:latin typeface="Bookman Old Style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Bookman Old Style" pitchFamily="18" charset="0"/>
              <a:buChar char="►"/>
            </a:pPr>
            <a:r>
              <a:rPr lang="ru-RU" sz="2050" b="1" dirty="0" err="1">
                <a:solidFill>
                  <a:srgbClr val="000000"/>
                </a:solidFill>
                <a:latin typeface="Bookman Old Style" pitchFamily="18" charset="0"/>
              </a:rPr>
              <a:t>Щоденний</a:t>
            </a:r>
            <a:r>
              <a:rPr lang="ru-RU" sz="2050" b="1" dirty="0">
                <a:solidFill>
                  <a:srgbClr val="000000"/>
                </a:solidFill>
                <a:latin typeface="Bookman Old Style" pitchFamily="18" charset="0"/>
              </a:rPr>
              <a:t> контроль за </a:t>
            </a:r>
            <a:r>
              <a:rPr lang="ru-RU" sz="2050" b="1" dirty="0" err="1">
                <a:solidFill>
                  <a:srgbClr val="000000"/>
                </a:solidFill>
                <a:latin typeface="Bookman Old Style" pitchFamily="18" charset="0"/>
              </a:rPr>
              <a:t>розпорядком</a:t>
            </a:r>
            <a:r>
              <a:rPr lang="ru-RU" sz="2050" b="1" dirty="0">
                <a:solidFill>
                  <a:srgbClr val="000000"/>
                </a:solidFill>
                <a:latin typeface="Bookman Old Style" pitchFamily="18" charset="0"/>
              </a:rPr>
              <a:t> дня, </a:t>
            </a:r>
            <a:r>
              <a:rPr lang="ru-RU" sz="2050" b="1" dirty="0" err="1" smtClean="0">
                <a:solidFill>
                  <a:srgbClr val="000000"/>
                </a:solidFill>
                <a:latin typeface="Bookman Old Style" pitchFamily="18" charset="0"/>
              </a:rPr>
              <a:t>руховим</a:t>
            </a:r>
            <a:r>
              <a:rPr lang="ru-RU" sz="2050" b="1" dirty="0" smtClean="0">
                <a:solidFill>
                  <a:srgbClr val="000000"/>
                </a:solidFill>
                <a:latin typeface="Bookman Old Style" pitchFamily="18" charset="0"/>
              </a:rPr>
              <a:t> режимом </a:t>
            </a:r>
            <a:r>
              <a:rPr lang="ru-RU" sz="2050" b="1" dirty="0" err="1">
                <a:solidFill>
                  <a:srgbClr val="000000"/>
                </a:solidFill>
                <a:latin typeface="Bookman Old Style" pitchFamily="18" charset="0"/>
              </a:rPr>
              <a:t>дітей</a:t>
            </a:r>
            <a:r>
              <a:rPr lang="ru-RU" sz="2050" b="1" dirty="0">
                <a:solidFill>
                  <a:srgbClr val="000000"/>
                </a:solidFill>
                <a:latin typeface="Bookman Old Style" pitchFamily="18" charset="0"/>
              </a:rPr>
              <a:t>, </a:t>
            </a:r>
            <a:r>
              <a:rPr lang="ru-RU" sz="2050" b="1" dirty="0" err="1">
                <a:solidFill>
                  <a:srgbClr val="000000"/>
                </a:solidFill>
                <a:latin typeface="Bookman Old Style" pitchFamily="18" charset="0"/>
              </a:rPr>
              <a:t>оздоровчими</a:t>
            </a:r>
            <a:r>
              <a:rPr lang="ru-RU" sz="2050" b="1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050" b="1" dirty="0" err="1" smtClean="0">
                <a:solidFill>
                  <a:srgbClr val="000000"/>
                </a:solidFill>
                <a:latin typeface="Bookman Old Style" pitchFamily="18" charset="0"/>
              </a:rPr>
              <a:t>заходами,загартовуванням</a:t>
            </a:r>
            <a:endParaRPr lang="ru-RU" sz="2050" b="1" dirty="0" smtClean="0">
              <a:solidFill>
                <a:srgbClr val="000000"/>
              </a:solidFill>
              <a:latin typeface="Bookman Old Style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Bookman Old Style" pitchFamily="18" charset="0"/>
              <a:buChar char="►"/>
            </a:pPr>
            <a:r>
              <a:rPr lang="uk-UA" sz="2050" b="1" dirty="0" smtClean="0">
                <a:solidFill>
                  <a:srgbClr val="000000"/>
                </a:solidFill>
                <a:latin typeface="Bookman Old Style" pitchFamily="18" charset="0"/>
              </a:rPr>
              <a:t>Своєчасна </a:t>
            </a:r>
            <a:r>
              <a:rPr lang="uk-UA" sz="2050" b="1" dirty="0">
                <a:solidFill>
                  <a:srgbClr val="000000"/>
                </a:solidFill>
                <a:latin typeface="Bookman Old Style" pitchFamily="18" charset="0"/>
              </a:rPr>
              <a:t>організація протиепідемічних заходів при виявленні інфекційних хвороб (ізоляція, надання невідкладної допомоги, </a:t>
            </a:r>
            <a:r>
              <a:rPr lang="uk-UA" sz="2050" b="1" dirty="0" smtClean="0">
                <a:solidFill>
                  <a:srgbClr val="000000"/>
                </a:solidFill>
                <a:latin typeface="Bookman Old Style" pitchFamily="18" charset="0"/>
              </a:rPr>
              <a:t>інформування)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Bookman Old Style" pitchFamily="18" charset="0"/>
              <a:buChar char="►"/>
            </a:pPr>
            <a:r>
              <a:rPr lang="uk-UA" sz="2050" b="1" dirty="0" smtClean="0">
                <a:solidFill>
                  <a:srgbClr val="000000"/>
                </a:solidFill>
                <a:latin typeface="Bookman Old Style" pitchFamily="18" charset="0"/>
              </a:rPr>
              <a:t>Ведення </a:t>
            </a:r>
            <a:r>
              <a:rPr lang="uk-UA" sz="2050" b="1" dirty="0">
                <a:solidFill>
                  <a:srgbClr val="000000"/>
                </a:solidFill>
                <a:latin typeface="Bookman Old Style" pitchFamily="18" charset="0"/>
              </a:rPr>
              <a:t>медичної </a:t>
            </a:r>
            <a:r>
              <a:rPr lang="uk-UA" sz="2050" b="1" dirty="0" smtClean="0">
                <a:solidFill>
                  <a:srgbClr val="000000"/>
                </a:solidFill>
                <a:latin typeface="Bookman Old Style" pitchFamily="18" charset="0"/>
              </a:rPr>
              <a:t>документації </a:t>
            </a:r>
            <a:r>
              <a:rPr lang="uk-UA" sz="2000" b="1" dirty="0" smtClean="0">
                <a:solidFill>
                  <a:srgbClr val="000000"/>
                </a:solidFill>
                <a:latin typeface="Bookman Old Style" pitchFamily="18" charset="0"/>
              </a:rPr>
              <a:t>(</a:t>
            </a:r>
            <a:r>
              <a:rPr lang="uk-UA" sz="2000" b="1" dirty="0" smtClean="0">
                <a:solidFill>
                  <a:srgbClr val="C00000"/>
                </a:solidFill>
                <a:latin typeface="Bookman Old Style" pitchFamily="18" charset="0"/>
              </a:rPr>
              <a:t>накази МОЗ та МОН від 01.06.2005 №242/329, </a:t>
            </a:r>
            <a:r>
              <a:rPr lang="uk-UA" sz="2000" b="1" dirty="0" err="1" smtClean="0">
                <a:solidFill>
                  <a:srgbClr val="C00000"/>
                </a:solidFill>
                <a:latin typeface="Bookman Old Style" pitchFamily="18" charset="0"/>
              </a:rPr>
              <a:t>від</a:t>
            </a:r>
            <a:r>
              <a:rPr lang="uk-UA" sz="2000" b="1" dirty="0" smtClean="0">
                <a:solidFill>
                  <a:srgbClr val="C00000"/>
                </a:solidFill>
                <a:latin typeface="Bookman Old Style" pitchFamily="18" charset="0"/>
              </a:rPr>
              <a:t> 30.08.2005 №432/496, наказ МОЗ та МОН від 17.04.2006 №298/227)</a:t>
            </a:r>
          </a:p>
        </p:txBody>
      </p:sp>
    </p:spTree>
    <p:extLst>
      <p:ext uri="{BB962C8B-B14F-4D97-AF65-F5344CB8AC3E}">
        <p14:creationId xmlns:p14="http://schemas.microsoft.com/office/powerpoint/2010/main" val="188126471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13221" y="764704"/>
            <a:ext cx="8352928" cy="85725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800" b="1" dirty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ЗАСНОВНИК (ВЛАСНИК) </a:t>
            </a:r>
            <a:r>
              <a:rPr lang="ru-RU" sz="2800" b="1" dirty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ОРГАНІЗОВУЄ ЛАБОРАТОРНІ ДОСЛІДЖЕННЯ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" y="1714488"/>
            <a:ext cx="9144000" cy="4882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Bookman Old Style" pitchFamily="18" charset="0"/>
              <a:buChar char="►"/>
            </a:pPr>
            <a:r>
              <a:rPr lang="ru-RU" sz="2100" b="1" dirty="0" err="1">
                <a:solidFill>
                  <a:srgbClr val="C00000"/>
                </a:solidFill>
                <a:latin typeface="Bookman Old Style" pitchFamily="18" charset="0"/>
              </a:rPr>
              <a:t>піску</a:t>
            </a:r>
            <a:r>
              <a:rPr lang="ru-RU" sz="2100" b="1" dirty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2100" b="1" dirty="0">
                <a:solidFill>
                  <a:srgbClr val="000000"/>
                </a:solidFill>
                <a:latin typeface="Bookman Old Style" pitchFamily="18" charset="0"/>
              </a:rPr>
              <a:t>на </a:t>
            </a:r>
            <a:r>
              <a:rPr lang="ru-RU" sz="2100" b="1" dirty="0" err="1">
                <a:solidFill>
                  <a:srgbClr val="000000"/>
                </a:solidFill>
                <a:latin typeface="Bookman Old Style" pitchFamily="18" charset="0"/>
              </a:rPr>
              <a:t>наявність</a:t>
            </a:r>
            <a:r>
              <a:rPr lang="ru-RU" sz="2100" b="1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100" b="1" dirty="0" err="1">
                <a:solidFill>
                  <a:srgbClr val="000000"/>
                </a:solidFill>
                <a:latin typeface="Bookman Old Style" pitchFamily="18" charset="0"/>
              </a:rPr>
              <a:t>яєць</a:t>
            </a:r>
            <a:r>
              <a:rPr lang="ru-RU" sz="2100" b="1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100" b="1" dirty="0" err="1" smtClean="0">
                <a:solidFill>
                  <a:srgbClr val="000000"/>
                </a:solidFill>
                <a:latin typeface="Bookman Old Style" pitchFamily="18" charset="0"/>
              </a:rPr>
              <a:t>гельмінтів</a:t>
            </a:r>
            <a:r>
              <a:rPr lang="ru-RU" sz="2100" b="1" dirty="0" smtClean="0">
                <a:solidFill>
                  <a:srgbClr val="000000"/>
                </a:solidFill>
                <a:latin typeface="Bookman Old Style" pitchFamily="18" charset="0"/>
              </a:rPr>
              <a:t> - </a:t>
            </a:r>
            <a:r>
              <a:rPr lang="ru-RU" sz="2100" b="1" dirty="0">
                <a:solidFill>
                  <a:srgbClr val="000000"/>
                </a:solidFill>
                <a:latin typeface="Bookman Old Style" pitchFamily="18" charset="0"/>
              </a:rPr>
              <a:t>2 рази </a:t>
            </a:r>
            <a:r>
              <a:rPr lang="ru-RU" sz="2100" b="1" dirty="0" err="1">
                <a:solidFill>
                  <a:srgbClr val="000000"/>
                </a:solidFill>
                <a:latin typeface="Bookman Old Style" pitchFamily="18" charset="0"/>
              </a:rPr>
              <a:t>впродовж</a:t>
            </a:r>
            <a:r>
              <a:rPr lang="ru-RU" sz="2100" b="1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100" b="1" dirty="0" err="1" smtClean="0">
                <a:solidFill>
                  <a:srgbClr val="000000"/>
                </a:solidFill>
                <a:latin typeface="Bookman Old Style" pitchFamily="18" charset="0"/>
              </a:rPr>
              <a:t>квітня-жовтеня</a:t>
            </a:r>
            <a:endParaRPr lang="ru-RU" sz="2100" b="1" dirty="0">
              <a:solidFill>
                <a:srgbClr val="000000"/>
              </a:solidFill>
              <a:latin typeface="Bookman Old Style" pitchFamily="18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Bookman Old Style" pitchFamily="18" charset="0"/>
              <a:buChar char="►"/>
            </a:pPr>
            <a:r>
              <a:rPr lang="ru-RU" sz="2100" b="1" dirty="0" err="1">
                <a:solidFill>
                  <a:srgbClr val="000000"/>
                </a:solidFill>
                <a:latin typeface="Bookman Old Style" pitchFamily="18" charset="0"/>
              </a:rPr>
              <a:t>рівня</a:t>
            </a:r>
            <a:r>
              <a:rPr lang="ru-RU" sz="2100" b="1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100" b="1" dirty="0" err="1">
                <a:solidFill>
                  <a:srgbClr val="C00000"/>
                </a:solidFill>
                <a:latin typeface="Bookman Old Style" pitchFamily="18" charset="0"/>
              </a:rPr>
              <a:t>освітленості</a:t>
            </a:r>
            <a:r>
              <a:rPr lang="ru-RU" sz="2100" b="1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100" b="1" dirty="0" smtClean="0">
                <a:solidFill>
                  <a:srgbClr val="000000"/>
                </a:solidFill>
                <a:latin typeface="Bookman Old Style" pitchFamily="18" charset="0"/>
              </a:rPr>
              <a:t>- не </a:t>
            </a:r>
            <a:r>
              <a:rPr lang="ru-RU" sz="2100" b="1" dirty="0" err="1">
                <a:solidFill>
                  <a:srgbClr val="000000"/>
                </a:solidFill>
                <a:latin typeface="Bookman Old Style" pitchFamily="18" charset="0"/>
              </a:rPr>
              <a:t>рідше</a:t>
            </a:r>
            <a:r>
              <a:rPr lang="ru-RU" sz="2100" b="1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100" b="1" dirty="0" smtClean="0">
                <a:solidFill>
                  <a:srgbClr val="000000"/>
                </a:solidFill>
                <a:latin typeface="Bookman Old Style" pitchFamily="18" charset="0"/>
              </a:rPr>
              <a:t>1 </a:t>
            </a:r>
            <a:r>
              <a:rPr lang="ru-RU" sz="2100" b="1" dirty="0">
                <a:solidFill>
                  <a:srgbClr val="000000"/>
                </a:solidFill>
                <a:latin typeface="Bookman Old Style" pitchFamily="18" charset="0"/>
              </a:rPr>
              <a:t>разу на </a:t>
            </a:r>
            <a:r>
              <a:rPr lang="ru-RU" sz="2100" b="1" dirty="0" err="1">
                <a:solidFill>
                  <a:srgbClr val="000000"/>
                </a:solidFill>
                <a:latin typeface="Bookman Old Style" pitchFamily="18" charset="0"/>
              </a:rPr>
              <a:t>рік</a:t>
            </a:r>
            <a:r>
              <a:rPr lang="ru-RU" sz="2100" b="1" dirty="0">
                <a:solidFill>
                  <a:srgbClr val="000000"/>
                </a:solidFill>
                <a:latin typeface="Bookman Old Style" pitchFamily="18" charset="0"/>
              </a:rPr>
              <a:t> (не </a:t>
            </a:r>
            <a:r>
              <a:rPr lang="ru-RU" sz="2100" b="1" dirty="0" err="1">
                <a:solidFill>
                  <a:srgbClr val="000000"/>
                </a:solidFill>
                <a:latin typeface="Bookman Old Style" pitchFamily="18" charset="0"/>
              </a:rPr>
              <a:t>менше</a:t>
            </a:r>
            <a:r>
              <a:rPr lang="ru-RU" sz="2100" b="1" dirty="0">
                <a:solidFill>
                  <a:srgbClr val="000000"/>
                </a:solidFill>
                <a:latin typeface="Bookman Old Style" pitchFamily="18" charset="0"/>
              </a:rPr>
              <a:t> 3 </a:t>
            </a:r>
            <a:r>
              <a:rPr lang="ru-RU" sz="2100" b="1" dirty="0" err="1">
                <a:solidFill>
                  <a:srgbClr val="000000"/>
                </a:solidFill>
                <a:latin typeface="Bookman Old Style" pitchFamily="18" charset="0"/>
              </a:rPr>
              <a:t>вимірів</a:t>
            </a:r>
            <a:r>
              <a:rPr lang="ru-RU" sz="2100" b="1" dirty="0">
                <a:solidFill>
                  <a:srgbClr val="000000"/>
                </a:solidFill>
                <a:latin typeface="Bookman Old Style" pitchFamily="18" charset="0"/>
              </a:rPr>
              <a:t> у 3-5 </a:t>
            </a:r>
            <a:r>
              <a:rPr lang="ru-RU" sz="2100" b="1" dirty="0" err="1">
                <a:solidFill>
                  <a:srgbClr val="000000"/>
                </a:solidFill>
                <a:latin typeface="Bookman Old Style" pitchFamily="18" charset="0"/>
              </a:rPr>
              <a:t>приміщеннях</a:t>
            </a:r>
            <a:r>
              <a:rPr lang="ru-RU" sz="2100" b="1" dirty="0">
                <a:solidFill>
                  <a:srgbClr val="000000"/>
                </a:solidFill>
                <a:latin typeface="Bookman Old Style" pitchFamily="18" charset="0"/>
              </a:rPr>
              <a:t>)</a:t>
            </a:r>
            <a:r>
              <a:rPr lang="uk-UA" sz="2100" b="1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endParaRPr lang="ru-RU" sz="2100" b="1" dirty="0">
              <a:solidFill>
                <a:srgbClr val="000000"/>
              </a:solidFill>
              <a:latin typeface="Bookman Old Style" pitchFamily="18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Bookman Old Style" pitchFamily="18" charset="0"/>
              <a:buChar char="►"/>
            </a:pPr>
            <a:r>
              <a:rPr lang="ru-RU" sz="2100" b="1" dirty="0" err="1">
                <a:solidFill>
                  <a:srgbClr val="000000"/>
                </a:solidFill>
                <a:latin typeface="Bookman Old Style" pitchFamily="18" charset="0"/>
              </a:rPr>
              <a:t>показників</a:t>
            </a:r>
            <a:r>
              <a:rPr lang="ru-RU" sz="2100" b="1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100" b="1" dirty="0" err="1">
                <a:solidFill>
                  <a:srgbClr val="C00000"/>
                </a:solidFill>
                <a:latin typeface="Bookman Old Style" pitchFamily="18" charset="0"/>
              </a:rPr>
              <a:t>мікроклімату</a:t>
            </a:r>
            <a:r>
              <a:rPr lang="ru-RU" sz="2100" b="1" dirty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2100" b="1" dirty="0">
                <a:solidFill>
                  <a:srgbClr val="000000"/>
                </a:solidFill>
                <a:latin typeface="Bookman Old Style" pitchFamily="18" charset="0"/>
              </a:rPr>
              <a:t>(температура, </a:t>
            </a:r>
            <a:r>
              <a:rPr lang="ru-RU" sz="2100" b="1" dirty="0" err="1">
                <a:solidFill>
                  <a:srgbClr val="000000"/>
                </a:solidFill>
                <a:latin typeface="Bookman Old Style" pitchFamily="18" charset="0"/>
              </a:rPr>
              <a:t>вологість</a:t>
            </a:r>
            <a:r>
              <a:rPr lang="ru-RU" sz="2100" b="1" dirty="0">
                <a:solidFill>
                  <a:srgbClr val="000000"/>
                </a:solidFill>
                <a:latin typeface="Bookman Old Style" pitchFamily="18" charset="0"/>
              </a:rPr>
              <a:t>) </a:t>
            </a:r>
            <a:r>
              <a:rPr lang="ru-RU" sz="2100" b="1" dirty="0" smtClean="0">
                <a:solidFill>
                  <a:srgbClr val="000000"/>
                </a:solidFill>
                <a:latin typeface="Bookman Old Style" pitchFamily="18" charset="0"/>
              </a:rPr>
              <a:t>- не </a:t>
            </a:r>
            <a:r>
              <a:rPr lang="ru-RU" sz="2100" b="1" dirty="0" err="1">
                <a:solidFill>
                  <a:srgbClr val="000000"/>
                </a:solidFill>
                <a:latin typeface="Bookman Old Style" pitchFamily="18" charset="0"/>
              </a:rPr>
              <a:t>рідше</a:t>
            </a:r>
            <a:r>
              <a:rPr lang="ru-RU" sz="2100" b="1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100" b="1" dirty="0" smtClean="0">
                <a:solidFill>
                  <a:srgbClr val="000000"/>
                </a:solidFill>
                <a:latin typeface="Bookman Old Style" pitchFamily="18" charset="0"/>
              </a:rPr>
              <a:t>2 </a:t>
            </a:r>
            <a:r>
              <a:rPr lang="ru-RU" sz="2100" b="1" dirty="0" err="1" smtClean="0">
                <a:solidFill>
                  <a:srgbClr val="000000"/>
                </a:solidFill>
                <a:latin typeface="Bookman Old Style" pitchFamily="18" charset="0"/>
              </a:rPr>
              <a:t>разів</a:t>
            </a:r>
            <a:r>
              <a:rPr lang="ru-RU" sz="2100" b="1" dirty="0" smtClean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100" b="1" dirty="0">
                <a:solidFill>
                  <a:srgbClr val="000000"/>
                </a:solidFill>
                <a:latin typeface="Bookman Old Style" pitchFamily="18" charset="0"/>
              </a:rPr>
              <a:t>на </a:t>
            </a:r>
            <a:r>
              <a:rPr lang="ru-RU" sz="2100" b="1" dirty="0" err="1">
                <a:solidFill>
                  <a:srgbClr val="000000"/>
                </a:solidFill>
                <a:latin typeface="Bookman Old Style" pitchFamily="18" charset="0"/>
              </a:rPr>
              <a:t>рік</a:t>
            </a:r>
            <a:r>
              <a:rPr lang="ru-RU" sz="2100" b="1" dirty="0">
                <a:solidFill>
                  <a:srgbClr val="000000"/>
                </a:solidFill>
                <a:latin typeface="Bookman Old Style" pitchFamily="18" charset="0"/>
              </a:rPr>
              <a:t> (не </a:t>
            </a:r>
            <a:r>
              <a:rPr lang="ru-RU" sz="2100" b="1" dirty="0" err="1">
                <a:solidFill>
                  <a:srgbClr val="000000"/>
                </a:solidFill>
                <a:latin typeface="Bookman Old Style" pitchFamily="18" charset="0"/>
              </a:rPr>
              <a:t>менше</a:t>
            </a:r>
            <a:r>
              <a:rPr lang="ru-RU" sz="2100" b="1" dirty="0">
                <a:solidFill>
                  <a:srgbClr val="000000"/>
                </a:solidFill>
                <a:latin typeface="Bookman Old Style" pitchFamily="18" charset="0"/>
              </a:rPr>
              <a:t> 6 </a:t>
            </a:r>
            <a:r>
              <a:rPr lang="ru-RU" sz="2100" b="1" dirty="0" err="1">
                <a:solidFill>
                  <a:srgbClr val="000000"/>
                </a:solidFill>
                <a:latin typeface="Bookman Old Style" pitchFamily="18" charset="0"/>
              </a:rPr>
              <a:t>вимірів</a:t>
            </a:r>
            <a:r>
              <a:rPr lang="ru-RU" sz="2100" b="1" dirty="0">
                <a:solidFill>
                  <a:srgbClr val="000000"/>
                </a:solidFill>
                <a:latin typeface="Bookman Old Style" pitchFamily="18" charset="0"/>
              </a:rPr>
              <a:t>)</a:t>
            </a:r>
            <a:r>
              <a:rPr lang="uk-UA" sz="2100" b="1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endParaRPr lang="uk-UA" sz="2100" b="1" dirty="0" smtClean="0">
              <a:solidFill>
                <a:srgbClr val="000000"/>
              </a:solidFill>
              <a:latin typeface="Bookman Old Style" pitchFamily="18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Bookman Old Style" pitchFamily="18" charset="0"/>
              <a:buChar char="►"/>
            </a:pPr>
            <a:r>
              <a:rPr lang="ru-RU" sz="2100" b="1" dirty="0" err="1" smtClean="0">
                <a:solidFill>
                  <a:srgbClr val="000000"/>
                </a:solidFill>
                <a:latin typeface="Bookman Old Style" pitchFamily="18" charset="0"/>
              </a:rPr>
              <a:t>вмісту</a:t>
            </a:r>
            <a:r>
              <a:rPr lang="ru-RU" sz="2100" b="1" dirty="0" smtClean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100" b="1" dirty="0" err="1">
                <a:solidFill>
                  <a:srgbClr val="C00000"/>
                </a:solidFill>
                <a:latin typeface="Bookman Old Style" pitchFamily="18" charset="0"/>
              </a:rPr>
              <a:t>окису</a:t>
            </a:r>
            <a:r>
              <a:rPr lang="ru-RU" sz="2100" b="1" dirty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2100" b="1" dirty="0" err="1">
                <a:solidFill>
                  <a:srgbClr val="C00000"/>
                </a:solidFill>
                <a:latin typeface="Bookman Old Style" pitchFamily="18" charset="0"/>
              </a:rPr>
              <a:t>вуглецю</a:t>
            </a:r>
            <a:r>
              <a:rPr lang="ru-RU" sz="2100" b="1" dirty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2100" b="1" dirty="0">
                <a:solidFill>
                  <a:srgbClr val="000000"/>
                </a:solidFill>
                <a:latin typeface="Bookman Old Style" pitchFamily="18" charset="0"/>
              </a:rPr>
              <a:t>в </a:t>
            </a:r>
            <a:r>
              <a:rPr lang="ru-RU" sz="2100" b="1" dirty="0" err="1">
                <a:solidFill>
                  <a:srgbClr val="000000"/>
                </a:solidFill>
                <a:latin typeface="Bookman Old Style" pitchFamily="18" charset="0"/>
              </a:rPr>
              <a:t>повітрі</a:t>
            </a:r>
            <a:r>
              <a:rPr lang="ru-RU" sz="2100" b="1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100" b="1" dirty="0" err="1">
                <a:solidFill>
                  <a:srgbClr val="000000"/>
                </a:solidFill>
                <a:latin typeface="Bookman Old Style" pitchFamily="18" charset="0"/>
              </a:rPr>
              <a:t>приміщень</a:t>
            </a:r>
            <a:r>
              <a:rPr lang="ru-RU" sz="2100" b="1" dirty="0">
                <a:solidFill>
                  <a:srgbClr val="000000"/>
                </a:solidFill>
                <a:latin typeface="Bookman Old Style" pitchFamily="18" charset="0"/>
              </a:rPr>
              <a:t> з </a:t>
            </a:r>
            <a:r>
              <a:rPr lang="ru-RU" sz="2100" b="1" dirty="0" err="1">
                <a:solidFill>
                  <a:srgbClr val="000000"/>
                </a:solidFill>
                <a:latin typeface="Bookman Old Style" pitchFamily="18" charset="0"/>
              </a:rPr>
              <a:t>пічним</a:t>
            </a:r>
            <a:r>
              <a:rPr lang="ru-RU" sz="2100" b="1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100" b="1" dirty="0" err="1">
                <a:solidFill>
                  <a:srgbClr val="000000"/>
                </a:solidFill>
                <a:latin typeface="Bookman Old Style" pitchFamily="18" charset="0"/>
              </a:rPr>
              <a:t>опаленням</a:t>
            </a:r>
            <a:r>
              <a:rPr lang="ru-RU" sz="2100" b="1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100" b="1" dirty="0" err="1">
                <a:solidFill>
                  <a:srgbClr val="000000"/>
                </a:solidFill>
                <a:latin typeface="Bookman Old Style" pitchFamily="18" charset="0"/>
              </a:rPr>
              <a:t>двічі</a:t>
            </a:r>
            <a:r>
              <a:rPr lang="ru-RU" sz="2100" b="1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100" b="1" dirty="0" err="1">
                <a:solidFill>
                  <a:srgbClr val="000000"/>
                </a:solidFill>
                <a:latin typeface="Bookman Old Style" pitchFamily="18" charset="0"/>
              </a:rPr>
              <a:t>впродовж</a:t>
            </a:r>
            <a:r>
              <a:rPr lang="ru-RU" sz="2100" b="1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100" b="1" dirty="0" err="1">
                <a:solidFill>
                  <a:srgbClr val="000000"/>
                </a:solidFill>
                <a:latin typeface="Bookman Old Style" pitchFamily="18" charset="0"/>
              </a:rPr>
              <a:t>опалювального</a:t>
            </a:r>
            <a:r>
              <a:rPr lang="ru-RU" sz="2100" b="1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100" b="1" dirty="0" smtClean="0">
                <a:solidFill>
                  <a:srgbClr val="000000"/>
                </a:solidFill>
                <a:latin typeface="Bookman Old Style" pitchFamily="18" charset="0"/>
              </a:rPr>
              <a:t>сезону</a:t>
            </a:r>
            <a:endParaRPr lang="ru-RU" sz="2100" b="1" dirty="0">
              <a:solidFill>
                <a:srgbClr val="000000"/>
              </a:solidFill>
              <a:latin typeface="Bookman Old Style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Bookman Old Style" pitchFamily="18" charset="0"/>
              <a:buChar char="►"/>
            </a:pPr>
            <a:r>
              <a:rPr lang="ru-RU" sz="2100" b="1" dirty="0" err="1" smtClean="0">
                <a:solidFill>
                  <a:srgbClr val="000000"/>
                </a:solidFill>
                <a:latin typeface="Bookman Old Style" pitchFamily="18" charset="0"/>
              </a:rPr>
              <a:t>якості</a:t>
            </a:r>
            <a:r>
              <a:rPr lang="ru-RU" sz="2100" b="1" dirty="0" smtClean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100" b="1" dirty="0">
                <a:solidFill>
                  <a:srgbClr val="C00000"/>
                </a:solidFill>
                <a:latin typeface="Bookman Old Style" pitchFamily="18" charset="0"/>
              </a:rPr>
              <a:t>води </a:t>
            </a:r>
            <a:r>
              <a:rPr lang="ru-RU" sz="2100" b="1" dirty="0" err="1">
                <a:solidFill>
                  <a:srgbClr val="C00000"/>
                </a:solidFill>
                <a:latin typeface="Bookman Old Style" pitchFamily="18" charset="0"/>
              </a:rPr>
              <a:t>плавальних</a:t>
            </a:r>
            <a:r>
              <a:rPr lang="ru-RU" sz="2100" b="1" dirty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2100" b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2100" b="1" dirty="0" err="1" smtClean="0">
                <a:solidFill>
                  <a:srgbClr val="C00000"/>
                </a:solidFill>
                <a:latin typeface="Bookman Old Style" pitchFamily="18" charset="0"/>
              </a:rPr>
              <a:t>басейнів</a:t>
            </a:r>
            <a:r>
              <a:rPr lang="ru-RU" sz="2100" b="1" dirty="0" smtClean="0">
                <a:solidFill>
                  <a:srgbClr val="000000"/>
                </a:solidFill>
                <a:latin typeface="Bookman Old Style" pitchFamily="18" charset="0"/>
              </a:rPr>
              <a:t>, </a:t>
            </a:r>
            <a:r>
              <a:rPr lang="ru-RU" sz="2100" b="1" dirty="0" smtClean="0">
                <a:solidFill>
                  <a:srgbClr val="000000"/>
                </a:solidFill>
                <a:latin typeface="Bookman Old Style" pitchFamily="18" charset="0"/>
              </a:rPr>
              <a:t>в </a:t>
            </a:r>
            <a:r>
              <a:rPr lang="ru-RU" sz="2100" b="1" dirty="0" smtClean="0">
                <a:solidFill>
                  <a:srgbClr val="000000"/>
                </a:solidFill>
                <a:latin typeface="Bookman Old Style" pitchFamily="18" charset="0"/>
              </a:rPr>
              <a:t>т.ч. </a:t>
            </a:r>
            <a:r>
              <a:rPr lang="ru-RU" sz="2100" b="1" dirty="0" err="1" smtClean="0">
                <a:solidFill>
                  <a:srgbClr val="000000"/>
                </a:solidFill>
                <a:latin typeface="Bookman Old Style" pitchFamily="18" charset="0"/>
              </a:rPr>
              <a:t>визначення</a:t>
            </a:r>
            <a:r>
              <a:rPr lang="ru-RU" sz="2100" b="1" dirty="0" smtClean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100" b="1" dirty="0" err="1">
                <a:solidFill>
                  <a:srgbClr val="000000"/>
                </a:solidFill>
                <a:latin typeface="Bookman Old Style" pitchFamily="18" charset="0"/>
              </a:rPr>
              <a:t>органолептичних</a:t>
            </a:r>
            <a:r>
              <a:rPr lang="ru-RU" sz="2100" b="1" dirty="0">
                <a:solidFill>
                  <a:srgbClr val="000000"/>
                </a:solidFill>
                <a:latin typeface="Bookman Old Style" pitchFamily="18" charset="0"/>
              </a:rPr>
              <a:t>, </a:t>
            </a:r>
            <a:r>
              <a:rPr lang="ru-RU" sz="2100" b="1" dirty="0" err="1" smtClean="0">
                <a:solidFill>
                  <a:srgbClr val="000000"/>
                </a:solidFill>
                <a:latin typeface="Bookman Old Style" pitchFamily="18" charset="0"/>
              </a:rPr>
              <a:t>мікробіологічних</a:t>
            </a:r>
            <a:r>
              <a:rPr lang="ru-RU" sz="2100" b="1" dirty="0" smtClean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100" b="1" dirty="0">
                <a:solidFill>
                  <a:srgbClr val="000000"/>
                </a:solidFill>
                <a:latin typeface="Bookman Old Style" pitchFamily="18" charset="0"/>
              </a:rPr>
              <a:t>і </a:t>
            </a:r>
            <a:r>
              <a:rPr lang="ru-RU" sz="2100" b="1" dirty="0" err="1">
                <a:solidFill>
                  <a:srgbClr val="000000"/>
                </a:solidFill>
                <a:latin typeface="Bookman Old Style" pitchFamily="18" charset="0"/>
              </a:rPr>
              <a:t>паразитологічних</a:t>
            </a:r>
            <a:r>
              <a:rPr lang="ru-RU" sz="2100" b="1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100" b="1" dirty="0" smtClean="0">
                <a:solidFill>
                  <a:srgbClr val="000000"/>
                </a:solidFill>
                <a:latin typeface="Bookman Old Style" pitchFamily="18" charset="0"/>
              </a:rPr>
              <a:t/>
            </a:r>
            <a:br>
              <a:rPr lang="ru-RU" sz="2100" b="1" dirty="0" smtClean="0">
                <a:solidFill>
                  <a:srgbClr val="000000"/>
                </a:solidFill>
                <a:latin typeface="Bookman Old Style" pitchFamily="18" charset="0"/>
              </a:rPr>
            </a:br>
            <a:r>
              <a:rPr lang="ru-RU" sz="2100" b="1" dirty="0" err="1" smtClean="0">
                <a:solidFill>
                  <a:srgbClr val="000000"/>
                </a:solidFill>
                <a:latin typeface="Bookman Old Style" pitchFamily="18" charset="0"/>
              </a:rPr>
              <a:t>показників</a:t>
            </a:r>
            <a:r>
              <a:rPr lang="ru-RU" sz="2100" b="1" dirty="0" smtClean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endParaRPr lang="uk-UA" sz="2100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28201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980728"/>
            <a:ext cx="8858250" cy="177911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uk-UA" sz="28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ЗАКОНОДАВСТВОМ УКРАЇНИ ВСТАНОВЛЕНІ </a:t>
            </a:r>
            <a:r>
              <a:rPr lang="uk-UA" sz="2800" b="1" dirty="0" smtClean="0">
                <a:solidFill>
                  <a:srgbClr val="FF3399"/>
                </a:solidFill>
                <a:latin typeface="Bookman Old Style" pitchFamily="18" charset="0"/>
                <a:ea typeface="+mn-ea"/>
                <a:cs typeface="+mn-cs"/>
              </a:rPr>
              <a:t>ОБМЕЖЕННЯ</a:t>
            </a:r>
            <a:r>
              <a:rPr lang="uk-UA" sz="28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 ЩОДО ЗДІЙСНЕННЯ ЗАХОДІВ ДЕРЖАВНОГО НАГЛЯДУ (КОНТРОЛЮ) У СФЕРІ ДОТРИМАННЯ </a:t>
            </a:r>
            <a:r>
              <a:rPr lang="uk-UA" sz="2800" b="1" dirty="0" smtClean="0">
                <a:solidFill>
                  <a:srgbClr val="FF3399"/>
                </a:solidFill>
                <a:latin typeface="Bookman Old Style" pitchFamily="18" charset="0"/>
                <a:ea typeface="+mn-ea"/>
                <a:cs typeface="+mn-cs"/>
              </a:rPr>
              <a:t>САНІТАРНОГО </a:t>
            </a:r>
            <a:r>
              <a:rPr lang="uk-UA" sz="28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ЗАКОНОДАВСТВА</a:t>
            </a:r>
            <a:endParaRPr lang="ru-RU" sz="2800" b="1" dirty="0" smtClean="0">
              <a:solidFill>
                <a:schemeClr val="tx2">
                  <a:lumMod val="25000"/>
                </a:schemeClr>
              </a:solidFill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" y="2996952"/>
            <a:ext cx="9144000" cy="3646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/>
          </a:bodyPr>
          <a:lstStyle/>
          <a:p>
            <a:pPr marL="179388" indent="-179388" algn="just">
              <a:spcBef>
                <a:spcPts val="300"/>
              </a:spcBef>
              <a:spcAft>
                <a:spcPts val="10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defRPr/>
            </a:pP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Закон України «Про </a:t>
            </a:r>
            <a:r>
              <a:rPr lang="uk-UA" sz="2400" b="1" dirty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основні засади державного нагляду (контролю) у сфері господарської діяльності» </a:t>
            </a:r>
            <a:r>
              <a:rPr lang="uk-UA" sz="2400" b="1" dirty="0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від </a:t>
            </a:r>
            <a:r>
              <a:rPr lang="uk-UA" sz="2400" b="1" dirty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05.04.2007 №877-</a:t>
            </a:r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V (</a:t>
            </a:r>
            <a:r>
              <a:rPr lang="ru-RU" sz="2400" b="1" dirty="0" err="1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із</a:t>
            </a:r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змінами</a:t>
            </a:r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)</a:t>
            </a:r>
          </a:p>
          <a:p>
            <a:pPr marL="179388" indent="-179388" algn="just">
              <a:spcBef>
                <a:spcPts val="300"/>
              </a:spcBef>
              <a:spcAft>
                <a:spcPts val="10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defRPr/>
            </a:pPr>
            <a:r>
              <a:rPr lang="uk-UA" sz="2200" b="1" dirty="0" smtClean="0">
                <a:latin typeface="Bookman Old Style" pitchFamily="18" charset="0"/>
                <a:ea typeface="+mj-ea"/>
                <a:cs typeface="+mj-cs"/>
              </a:rPr>
              <a:t>проведення </a:t>
            </a:r>
            <a:r>
              <a:rPr lang="uk-UA" sz="2200" b="1" dirty="0">
                <a:latin typeface="Bookman Old Style" pitchFamily="18" charset="0"/>
                <a:ea typeface="+mj-ea"/>
                <a:cs typeface="+mj-cs"/>
              </a:rPr>
              <a:t>заходів державного нагляду (контролю) у сфері забезпечення санітарного та епідемічного благополуччя </a:t>
            </a:r>
            <a:r>
              <a:rPr lang="uk-UA" sz="2400" b="1" dirty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обмежено питаннями, які внесені до затвердженої </a:t>
            </a:r>
            <a:r>
              <a:rPr lang="uk-UA" sz="2400" b="1" dirty="0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форми </a:t>
            </a:r>
            <a:r>
              <a:rPr lang="uk-UA" sz="2400" b="1" dirty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уніфікованого </a:t>
            </a:r>
            <a:r>
              <a:rPr lang="uk-UA" sz="2400" b="1" dirty="0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акта</a:t>
            </a:r>
            <a:endParaRPr lang="uk-UA" sz="2400" b="1" dirty="0">
              <a:solidFill>
                <a:srgbClr val="C00000"/>
              </a:solidFill>
              <a:latin typeface="Bookman Old Style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3757389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3" descr="Частый вертикальный"/>
          <p:cNvSpPr>
            <a:spLocks noChangeArrowheads="1" noChangeShapeType="1" noTextEdit="1"/>
          </p:cNvSpPr>
          <p:nvPr/>
        </p:nvSpPr>
        <p:spPr bwMode="auto">
          <a:xfrm rot="20854557">
            <a:off x="0" y="2132856"/>
            <a:ext cx="9036496" cy="2808312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ivot">
                  <a:fgClr>
                    <a:srgbClr val="808080"/>
                  </a:fgClr>
                  <a:bgClr>
                    <a:schemeClr val="bg2">
                      <a:lumMod val="50000"/>
                    </a:schemeClr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Comic Sans MS"/>
              </a:rPr>
              <a:t>ДЯКУЮ</a:t>
            </a:r>
            <a:r>
              <a:rPr lang="ru-RU" sz="36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Comic Sans MS"/>
              </a:rPr>
              <a:t>  </a:t>
            </a:r>
            <a:r>
              <a:rPr lang="ru-RU" sz="36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ivot">
                  <a:fgClr>
                    <a:srgbClr val="808080"/>
                  </a:fgClr>
                  <a:bgClr>
                    <a:schemeClr val="bg2">
                      <a:lumMod val="50000"/>
                    </a:schemeClr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Comic Sans MS"/>
              </a:rPr>
              <a:t>ЗА  УВАГУ  !</a:t>
            </a:r>
          </a:p>
        </p:txBody>
      </p:sp>
    </p:spTree>
    <p:extLst>
      <p:ext uri="{BB962C8B-B14F-4D97-AF65-F5344CB8AC3E}">
        <p14:creationId xmlns:p14="http://schemas.microsoft.com/office/powerpoint/2010/main" val="396598288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357166"/>
            <a:ext cx="8858250" cy="90247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uk-UA" sz="2800" b="1" dirty="0" smtClean="0">
                <a:solidFill>
                  <a:srgbClr val="FF3399"/>
                </a:solidFill>
                <a:latin typeface="Bookman Old Style" pitchFamily="18" charset="0"/>
                <a:ea typeface="+mn-ea"/>
                <a:cs typeface="+mn-cs"/>
              </a:rPr>
              <a:t>ВІДПОВІДНАЛЬНІСТЬ</a:t>
            </a:r>
            <a:r>
              <a:rPr lang="uk-UA" sz="28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 ЗА </a:t>
            </a:r>
            <a:r>
              <a:rPr lang="uk-UA" sz="28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ДОТРИМАННЯ </a:t>
            </a:r>
            <a:r>
              <a:rPr lang="uk-UA" sz="2800" b="1" dirty="0" smtClean="0">
                <a:solidFill>
                  <a:srgbClr val="FF3399"/>
                </a:solidFill>
                <a:latin typeface="Bookman Old Style" pitchFamily="18" charset="0"/>
                <a:ea typeface="+mn-ea"/>
                <a:cs typeface="+mn-cs"/>
              </a:rPr>
              <a:t>САНІТАРНОГО </a:t>
            </a:r>
            <a:r>
              <a:rPr lang="uk-UA" sz="28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ЗАКОНОДАВСТВА</a:t>
            </a:r>
            <a:endParaRPr lang="ru-RU" sz="2800" b="1" dirty="0" smtClean="0">
              <a:solidFill>
                <a:schemeClr val="tx2">
                  <a:lumMod val="25000"/>
                </a:schemeClr>
              </a:solidFill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" y="1428736"/>
            <a:ext cx="9144000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 fontScale="92500" lnSpcReduction="10000"/>
          </a:bodyPr>
          <a:lstStyle/>
          <a:p>
            <a:pPr marL="179388" indent="-179388" algn="just">
              <a:spcBef>
                <a:spcPts val="300"/>
              </a:spcBef>
              <a:spcAft>
                <a:spcPts val="10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defRPr/>
            </a:pP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ЗУ </a:t>
            </a:r>
            <a:r>
              <a:rPr lang="uk-UA" sz="2400" b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„Про</a:t>
            </a: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 забезпечення санітарного та епідемічного благополуччя </a:t>
            </a:r>
            <a:r>
              <a:rPr lang="uk-UA" sz="2400" b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населення”</a:t>
            </a: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uk-UA" sz="2400" b="1" dirty="0" smtClean="0">
                <a:solidFill>
                  <a:srgbClr val="C00000"/>
                </a:solidFill>
                <a:latin typeface="Bookman Old Style" pitchFamily="18" charset="0"/>
              </a:rPr>
              <a:t>від 24.02.1994 №4004-ХІІ</a:t>
            </a:r>
          </a:p>
          <a:p>
            <a:pPr marL="179388" indent="-179388" algn="just">
              <a:spcBef>
                <a:spcPts val="300"/>
              </a:spcBef>
              <a:spcAft>
                <a:spcPts val="10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defRPr/>
            </a:pPr>
            <a:r>
              <a:rPr lang="uk-UA" sz="2400" b="1" dirty="0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Ст.20 </a:t>
            </a:r>
            <a:r>
              <a:rPr lang="ru-RU" sz="2200" b="1" dirty="0" err="1" smtClean="0">
                <a:latin typeface="Bookman Old Style" pitchFamily="18" charset="0"/>
                <a:ea typeface="+mj-ea"/>
                <a:cs typeface="+mj-cs"/>
              </a:rPr>
              <a:t>Органи</a:t>
            </a:r>
            <a:r>
              <a:rPr lang="ru-RU" sz="2200" b="1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dirty="0" err="1" smtClean="0">
                <a:latin typeface="Bookman Old Style" pitchFamily="18" charset="0"/>
                <a:ea typeface="+mj-ea"/>
                <a:cs typeface="+mj-cs"/>
              </a:rPr>
              <a:t>виконавчої</a:t>
            </a:r>
            <a:r>
              <a:rPr lang="ru-RU" sz="2200" b="1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dirty="0" err="1" smtClean="0">
                <a:latin typeface="Bookman Old Style" pitchFamily="18" charset="0"/>
                <a:ea typeface="+mj-ea"/>
                <a:cs typeface="+mj-cs"/>
              </a:rPr>
              <a:t>влади</a:t>
            </a:r>
            <a:r>
              <a:rPr lang="ru-RU" sz="2200" b="1" dirty="0" smtClean="0">
                <a:latin typeface="Bookman Old Style" pitchFamily="18" charset="0"/>
                <a:ea typeface="+mj-ea"/>
                <a:cs typeface="+mj-cs"/>
              </a:rPr>
              <a:t>, </a:t>
            </a:r>
            <a:r>
              <a:rPr lang="ru-RU" sz="2200" b="1" dirty="0" err="1" smtClean="0">
                <a:latin typeface="Bookman Old Style" pitchFamily="18" charset="0"/>
                <a:ea typeface="+mj-ea"/>
                <a:cs typeface="+mj-cs"/>
              </a:rPr>
              <a:t>місцевого</a:t>
            </a:r>
            <a:r>
              <a:rPr lang="ru-RU" sz="2200" b="1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dirty="0" err="1" smtClean="0">
                <a:latin typeface="Bookman Old Style" pitchFamily="18" charset="0"/>
                <a:ea typeface="+mj-ea"/>
                <a:cs typeface="+mj-cs"/>
              </a:rPr>
              <a:t>самоврядування</a:t>
            </a:r>
            <a:r>
              <a:rPr lang="ru-RU" sz="2200" b="1" dirty="0" smtClean="0">
                <a:latin typeface="Bookman Old Style" pitchFamily="18" charset="0"/>
                <a:ea typeface="+mj-ea"/>
                <a:cs typeface="+mj-cs"/>
              </a:rPr>
              <a:t>, </a:t>
            </a:r>
            <a:r>
              <a:rPr lang="ru-RU" sz="2200" b="1" dirty="0" err="1" smtClean="0">
                <a:latin typeface="Bookman Old Style" pitchFamily="18" charset="0"/>
                <a:ea typeface="+mj-ea"/>
                <a:cs typeface="+mj-cs"/>
              </a:rPr>
              <a:t>підприємства</a:t>
            </a:r>
            <a:r>
              <a:rPr lang="ru-RU" sz="2200" b="1" dirty="0" smtClean="0">
                <a:latin typeface="Bookman Old Style" pitchFamily="18" charset="0"/>
                <a:ea typeface="+mj-ea"/>
                <a:cs typeface="+mj-cs"/>
              </a:rPr>
              <a:t>, установи, </a:t>
            </a:r>
            <a:r>
              <a:rPr lang="ru-RU" sz="2200" b="1" dirty="0" err="1" smtClean="0">
                <a:latin typeface="Bookman Old Style" pitchFamily="18" charset="0"/>
                <a:ea typeface="+mj-ea"/>
                <a:cs typeface="+mj-cs"/>
              </a:rPr>
              <a:t>організації</a:t>
            </a:r>
            <a:r>
              <a:rPr lang="ru-RU" sz="2200" b="1" dirty="0" smtClean="0">
                <a:latin typeface="Bookman Old Style" pitchFamily="18" charset="0"/>
                <a:ea typeface="+mj-ea"/>
                <a:cs typeface="+mj-cs"/>
              </a:rPr>
              <a:t>, </a:t>
            </a:r>
            <a:r>
              <a:rPr lang="ru-RU" sz="2200" b="1" dirty="0" err="1" smtClean="0">
                <a:latin typeface="Bookman Old Style" pitchFamily="18" charset="0"/>
                <a:ea typeface="+mj-ea"/>
                <a:cs typeface="+mj-cs"/>
              </a:rPr>
              <a:t>власники</a:t>
            </a:r>
            <a:r>
              <a:rPr lang="ru-RU" sz="2200" b="1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dirty="0" err="1" smtClean="0">
                <a:latin typeface="Bookman Old Style" pitchFamily="18" charset="0"/>
                <a:ea typeface="+mj-ea"/>
                <a:cs typeface="+mj-cs"/>
              </a:rPr>
              <a:t>і</a:t>
            </a:r>
            <a:r>
              <a:rPr lang="ru-RU" sz="2200" b="1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dirty="0" err="1" smtClean="0">
                <a:latin typeface="Bookman Old Style" pitchFamily="18" charset="0"/>
                <a:ea typeface="+mj-ea"/>
                <a:cs typeface="+mj-cs"/>
              </a:rPr>
              <a:t>адміністрація</a:t>
            </a:r>
            <a:r>
              <a:rPr lang="ru-RU" sz="2200" b="1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dirty="0" err="1" smtClean="0">
                <a:latin typeface="Bookman Old Style" pitchFamily="18" charset="0"/>
                <a:ea typeface="+mj-ea"/>
                <a:cs typeface="+mj-cs"/>
              </a:rPr>
              <a:t>навчально-виховних</a:t>
            </a:r>
            <a:r>
              <a:rPr lang="ru-RU" sz="2200" b="1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dirty="0" err="1" smtClean="0">
                <a:latin typeface="Bookman Old Style" pitchFamily="18" charset="0"/>
                <a:ea typeface="+mj-ea"/>
                <a:cs typeface="+mj-cs"/>
              </a:rPr>
              <a:t>закладів</a:t>
            </a:r>
            <a:r>
              <a:rPr lang="ru-RU" sz="2200" b="1" dirty="0" smtClean="0">
                <a:latin typeface="Bookman Old Style" pitchFamily="18" charset="0"/>
                <a:ea typeface="+mj-ea"/>
                <a:cs typeface="+mj-cs"/>
              </a:rPr>
              <a:t> та </a:t>
            </a:r>
            <a:r>
              <a:rPr lang="ru-RU" sz="2200" b="1" dirty="0" err="1" smtClean="0">
                <a:latin typeface="Bookman Old Style" pitchFamily="18" charset="0"/>
                <a:ea typeface="+mj-ea"/>
                <a:cs typeface="+mj-cs"/>
              </a:rPr>
              <a:t>громадяни</a:t>
            </a:r>
            <a:r>
              <a:rPr lang="ru-RU" sz="2200" b="1" dirty="0" smtClean="0">
                <a:latin typeface="Bookman Old Style" pitchFamily="18" charset="0"/>
                <a:ea typeface="+mj-ea"/>
                <a:cs typeface="+mj-cs"/>
              </a:rPr>
              <a:t>, </a:t>
            </a:r>
            <a:r>
              <a:rPr lang="ru-RU" sz="2200" b="1" dirty="0" err="1" smtClean="0">
                <a:latin typeface="Bookman Old Style" pitchFamily="18" charset="0"/>
                <a:ea typeface="+mj-ea"/>
                <a:cs typeface="+mj-cs"/>
              </a:rPr>
              <a:t>які</a:t>
            </a:r>
            <a:r>
              <a:rPr lang="ru-RU" sz="2200" b="1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dirty="0" err="1" smtClean="0">
                <a:latin typeface="Bookman Old Style" pitchFamily="18" charset="0"/>
                <a:ea typeface="+mj-ea"/>
                <a:cs typeface="+mj-cs"/>
              </a:rPr>
              <a:t>організують</a:t>
            </a:r>
            <a:r>
              <a:rPr lang="ru-RU" sz="2200" b="1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dirty="0" err="1" smtClean="0">
                <a:latin typeface="Bookman Old Style" pitchFamily="18" charset="0"/>
                <a:ea typeface="+mj-ea"/>
                <a:cs typeface="+mj-cs"/>
              </a:rPr>
              <a:t>або</a:t>
            </a:r>
            <a:r>
              <a:rPr lang="ru-RU" sz="2200" b="1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dirty="0" err="1" smtClean="0">
                <a:latin typeface="Bookman Old Style" pitchFamily="18" charset="0"/>
                <a:ea typeface="+mj-ea"/>
                <a:cs typeface="+mj-cs"/>
              </a:rPr>
              <a:t>здійснюють</a:t>
            </a:r>
            <a:r>
              <a:rPr lang="ru-RU" sz="2200" b="1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dirty="0" err="1" smtClean="0">
                <a:latin typeface="Bookman Old Style" pitchFamily="18" charset="0"/>
                <a:ea typeface="+mj-ea"/>
                <a:cs typeface="+mj-cs"/>
              </a:rPr>
              <a:t>навчальні</a:t>
            </a:r>
            <a:r>
              <a:rPr lang="ru-RU" sz="2200" b="1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dirty="0" err="1" smtClean="0">
                <a:latin typeface="Bookman Old Style" pitchFamily="18" charset="0"/>
                <a:ea typeface="+mj-ea"/>
                <a:cs typeface="+mj-cs"/>
              </a:rPr>
              <a:t>та</a:t>
            </a:r>
            <a:r>
              <a:rPr lang="ru-RU" sz="2200" b="1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dirty="0" err="1" smtClean="0">
                <a:latin typeface="Bookman Old Style" pitchFamily="18" charset="0"/>
                <a:ea typeface="+mj-ea"/>
                <a:cs typeface="+mj-cs"/>
              </a:rPr>
              <a:t>виховні</a:t>
            </a:r>
            <a:r>
              <a:rPr lang="ru-RU" sz="2200" b="1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dirty="0" err="1" smtClean="0">
                <a:latin typeface="Bookman Old Style" pitchFamily="18" charset="0"/>
                <a:ea typeface="+mj-ea"/>
                <a:cs typeface="+mj-cs"/>
              </a:rPr>
              <a:t>процеси</a:t>
            </a:r>
            <a:r>
              <a:rPr lang="ru-RU" sz="2200" b="1" dirty="0" smtClean="0">
                <a:latin typeface="Bookman Old Style" pitchFamily="18" charset="0"/>
                <a:ea typeface="+mj-ea"/>
                <a:cs typeface="+mj-cs"/>
              </a:rPr>
              <a:t>, </a:t>
            </a:r>
            <a:r>
              <a:rPr lang="ru-RU" sz="2200" b="1" dirty="0" err="1" smtClean="0">
                <a:latin typeface="Bookman Old Style" pitchFamily="18" charset="0"/>
                <a:ea typeface="+mj-ea"/>
                <a:cs typeface="+mj-cs"/>
              </a:rPr>
              <a:t>зобов'язані</a:t>
            </a:r>
            <a:r>
              <a:rPr lang="ru-RU" sz="2200" b="1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dirty="0" err="1" smtClean="0">
                <a:latin typeface="Bookman Old Style" pitchFamily="18" charset="0"/>
                <a:ea typeface="+mj-ea"/>
                <a:cs typeface="+mj-cs"/>
              </a:rPr>
              <a:t>забезпечити</a:t>
            </a:r>
            <a:r>
              <a:rPr lang="ru-RU" sz="2200" b="1" dirty="0" smtClean="0">
                <a:latin typeface="Bookman Old Style" pitchFamily="18" charset="0"/>
                <a:ea typeface="+mj-ea"/>
                <a:cs typeface="+mj-cs"/>
              </a:rPr>
              <a:t> для </a:t>
            </a:r>
            <a:r>
              <a:rPr lang="ru-RU" sz="2200" b="1" dirty="0" err="1" smtClean="0">
                <a:latin typeface="Bookman Old Style" pitchFamily="18" charset="0"/>
                <a:ea typeface="+mj-ea"/>
                <a:cs typeface="+mj-cs"/>
              </a:rPr>
              <a:t>цього</a:t>
            </a:r>
            <a:r>
              <a:rPr lang="ru-RU" sz="2200" b="1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dirty="0" err="1" smtClean="0">
                <a:latin typeface="Bookman Old Style" pitchFamily="18" charset="0"/>
                <a:ea typeface="+mj-ea"/>
                <a:cs typeface="+mj-cs"/>
              </a:rPr>
              <a:t>умови</a:t>
            </a:r>
            <a:r>
              <a:rPr lang="ru-RU" sz="2200" b="1" dirty="0" smtClean="0">
                <a:latin typeface="Bookman Old Style" pitchFamily="18" charset="0"/>
                <a:ea typeface="+mj-ea"/>
                <a:cs typeface="+mj-cs"/>
              </a:rPr>
              <a:t>, </a:t>
            </a:r>
            <a:r>
              <a:rPr lang="ru-RU" sz="2200" b="1" dirty="0" err="1" smtClean="0">
                <a:latin typeface="Bookman Old Style" pitchFamily="18" charset="0"/>
                <a:ea typeface="+mj-ea"/>
                <a:cs typeface="+mj-cs"/>
              </a:rPr>
              <a:t>що</a:t>
            </a:r>
            <a:r>
              <a:rPr lang="ru-RU" sz="2200" b="1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dirty="0" err="1" smtClean="0">
                <a:latin typeface="Bookman Old Style" pitchFamily="18" charset="0"/>
                <a:ea typeface="+mj-ea"/>
                <a:cs typeface="+mj-cs"/>
              </a:rPr>
              <a:t>відповідають</a:t>
            </a:r>
            <a:r>
              <a:rPr lang="ru-RU" sz="2200" b="1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dirty="0" err="1" smtClean="0">
                <a:latin typeface="Bookman Old Style" pitchFamily="18" charset="0"/>
                <a:ea typeface="+mj-ea"/>
                <a:cs typeface="+mj-cs"/>
              </a:rPr>
              <a:t>вимогам</a:t>
            </a:r>
            <a:r>
              <a:rPr lang="ru-RU" sz="2200" b="1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dirty="0" err="1" smtClean="0">
                <a:latin typeface="Bookman Old Style" pitchFamily="18" charset="0"/>
                <a:ea typeface="+mj-ea"/>
                <a:cs typeface="+mj-cs"/>
              </a:rPr>
              <a:t>санітарних</a:t>
            </a:r>
            <a:r>
              <a:rPr lang="ru-RU" sz="2200" b="1" dirty="0" smtClean="0">
                <a:latin typeface="Bookman Old Style" pitchFamily="18" charset="0"/>
                <a:ea typeface="+mj-ea"/>
                <a:cs typeface="+mj-cs"/>
              </a:rPr>
              <a:t> норм, </a:t>
            </a:r>
            <a:r>
              <a:rPr lang="ru-RU" sz="2200" b="1" dirty="0" err="1" smtClean="0">
                <a:latin typeface="Bookman Old Style" pitchFamily="18" charset="0"/>
                <a:ea typeface="+mj-ea"/>
                <a:cs typeface="+mj-cs"/>
              </a:rPr>
              <a:t>здійснювати</a:t>
            </a:r>
            <a:r>
              <a:rPr lang="ru-RU" sz="2200" b="1" dirty="0" smtClean="0">
                <a:latin typeface="Bookman Old Style" pitchFamily="18" charset="0"/>
                <a:ea typeface="+mj-ea"/>
                <a:cs typeface="+mj-cs"/>
              </a:rPr>
              <a:t> заходи, </a:t>
            </a:r>
            <a:r>
              <a:rPr lang="ru-RU" sz="2200" b="1" dirty="0" err="1" smtClean="0">
                <a:latin typeface="Bookman Old Style" pitchFamily="18" charset="0"/>
                <a:ea typeface="+mj-ea"/>
                <a:cs typeface="+mj-cs"/>
              </a:rPr>
              <a:t>спрямовані</a:t>
            </a:r>
            <a:r>
              <a:rPr lang="ru-RU" sz="2200" b="1" dirty="0" smtClean="0">
                <a:latin typeface="Bookman Old Style" pitchFamily="18" charset="0"/>
                <a:ea typeface="+mj-ea"/>
                <a:cs typeface="+mj-cs"/>
              </a:rPr>
              <a:t> на </a:t>
            </a:r>
            <a:r>
              <a:rPr lang="ru-RU" sz="2200" b="1" dirty="0" err="1" smtClean="0">
                <a:latin typeface="Bookman Old Style" pitchFamily="18" charset="0"/>
                <a:ea typeface="+mj-ea"/>
                <a:cs typeface="+mj-cs"/>
              </a:rPr>
              <a:t>збереження</a:t>
            </a:r>
            <a:r>
              <a:rPr lang="ru-RU" sz="2200" b="1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dirty="0" err="1" smtClean="0">
                <a:latin typeface="Bookman Old Style" pitchFamily="18" charset="0"/>
                <a:ea typeface="+mj-ea"/>
                <a:cs typeface="+mj-cs"/>
              </a:rPr>
              <a:t>і</a:t>
            </a:r>
            <a:r>
              <a:rPr lang="ru-RU" sz="2200" b="1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dirty="0" err="1" smtClean="0">
                <a:latin typeface="Bookman Old Style" pitchFamily="18" charset="0"/>
                <a:ea typeface="+mj-ea"/>
                <a:cs typeface="+mj-cs"/>
              </a:rPr>
              <a:t>зміцнення</a:t>
            </a:r>
            <a:r>
              <a:rPr lang="ru-RU" sz="2200" b="1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dirty="0" err="1" smtClean="0">
                <a:latin typeface="Bookman Old Style" pitchFamily="18" charset="0"/>
                <a:ea typeface="+mj-ea"/>
                <a:cs typeface="+mj-cs"/>
              </a:rPr>
              <a:t>здоров'я</a:t>
            </a:r>
            <a:r>
              <a:rPr lang="ru-RU" sz="2200" b="1" dirty="0" smtClean="0">
                <a:latin typeface="Bookman Old Style" pitchFamily="18" charset="0"/>
                <a:ea typeface="+mj-ea"/>
                <a:cs typeface="+mj-cs"/>
              </a:rPr>
              <a:t>, </a:t>
            </a:r>
            <a:r>
              <a:rPr lang="ru-RU" sz="2200" b="1" dirty="0" err="1" smtClean="0">
                <a:latin typeface="Bookman Old Style" pitchFamily="18" charset="0"/>
                <a:ea typeface="+mj-ea"/>
                <a:cs typeface="+mj-cs"/>
              </a:rPr>
              <a:t>гігієнічне</a:t>
            </a:r>
            <a:r>
              <a:rPr lang="ru-RU" sz="2200" b="1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dirty="0" err="1" smtClean="0">
                <a:latin typeface="Bookman Old Style" pitchFamily="18" charset="0"/>
                <a:ea typeface="+mj-ea"/>
                <a:cs typeface="+mj-cs"/>
              </a:rPr>
              <a:t>виховання</a:t>
            </a:r>
            <a:r>
              <a:rPr lang="ru-RU" sz="2200" b="1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dirty="0" err="1" smtClean="0">
                <a:latin typeface="Bookman Old Style" pitchFamily="18" charset="0"/>
                <a:ea typeface="+mj-ea"/>
                <a:cs typeface="+mj-cs"/>
              </a:rPr>
              <a:t>відповідних</a:t>
            </a:r>
            <a:r>
              <a:rPr lang="ru-RU" sz="2200" b="1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dirty="0" err="1" smtClean="0">
                <a:latin typeface="Bookman Old Style" pitchFamily="18" charset="0"/>
                <a:ea typeface="+mj-ea"/>
                <a:cs typeface="+mj-cs"/>
              </a:rPr>
              <a:t>груп</a:t>
            </a:r>
            <a:r>
              <a:rPr lang="ru-RU" sz="2200" b="1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dirty="0" err="1" smtClean="0">
                <a:latin typeface="Bookman Old Style" pitchFamily="18" charset="0"/>
                <a:ea typeface="+mj-ea"/>
                <a:cs typeface="+mj-cs"/>
              </a:rPr>
              <a:t>населення</a:t>
            </a:r>
            <a:r>
              <a:rPr lang="ru-RU" sz="2200" b="1" dirty="0" smtClean="0">
                <a:latin typeface="Bookman Old Style" pitchFamily="18" charset="0"/>
                <a:ea typeface="+mj-ea"/>
                <a:cs typeface="+mj-cs"/>
              </a:rPr>
              <a:t> та </a:t>
            </a:r>
            <a:r>
              <a:rPr lang="ru-RU" sz="2200" b="1" dirty="0" err="1" smtClean="0">
                <a:latin typeface="Bookman Old Style" pitchFamily="18" charset="0"/>
                <a:ea typeface="+mj-ea"/>
                <a:cs typeface="+mj-cs"/>
              </a:rPr>
              <a:t>вивчення</a:t>
            </a:r>
            <a:r>
              <a:rPr lang="ru-RU" sz="2200" b="1" dirty="0" smtClean="0">
                <a:latin typeface="Bookman Old Style" pitchFamily="18" charset="0"/>
                <a:ea typeface="+mj-ea"/>
                <a:cs typeface="+mj-cs"/>
              </a:rPr>
              <a:t> ними основ </a:t>
            </a:r>
            <a:r>
              <a:rPr lang="ru-RU" sz="2200" b="1" dirty="0" err="1" smtClean="0">
                <a:latin typeface="Bookman Old Style" pitchFamily="18" charset="0"/>
                <a:ea typeface="+mj-ea"/>
                <a:cs typeface="+mj-cs"/>
              </a:rPr>
              <a:t>гігієни</a:t>
            </a:r>
            <a:r>
              <a:rPr lang="ru-RU" sz="2200" b="1" dirty="0" smtClean="0">
                <a:latin typeface="Bookman Old Style" pitchFamily="18" charset="0"/>
                <a:ea typeface="+mj-ea"/>
                <a:cs typeface="+mj-cs"/>
              </a:rPr>
              <a:t>.</a:t>
            </a:r>
          </a:p>
          <a:p>
            <a:pPr marL="179388" indent="-179388" algn="just">
              <a:spcBef>
                <a:spcPts val="300"/>
              </a:spcBef>
              <a:spcAft>
                <a:spcPts val="10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defRPr/>
            </a:pPr>
            <a:endParaRPr lang="uk-UA" sz="2200" b="1" dirty="0" smtClean="0">
              <a:latin typeface="Bookman Old Style" pitchFamily="18" charset="0"/>
              <a:ea typeface="+mj-ea"/>
              <a:cs typeface="+mj-cs"/>
            </a:endParaRPr>
          </a:p>
          <a:p>
            <a:pPr marL="179388" indent="-179388" algn="just">
              <a:spcBef>
                <a:spcPts val="300"/>
              </a:spcBef>
              <a:spcAft>
                <a:spcPts val="10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defRPr/>
            </a:pPr>
            <a:r>
              <a:rPr lang="uk-UA" sz="2500" b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„Санітарний</a:t>
            </a:r>
            <a:r>
              <a:rPr lang="uk-UA" sz="2500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 регламент для дошкільних навчальних </a:t>
            </a:r>
            <a:r>
              <a:rPr lang="uk-UA" sz="2500" b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закладів”</a:t>
            </a:r>
            <a:r>
              <a:rPr lang="uk-UA" sz="2500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 (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наказ МОЗ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України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Bookman Old Style" pitchFamily="18" charset="0"/>
              </a:rPr>
              <a:t>від</a:t>
            </a:r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Bookman Old Style" pitchFamily="18" charset="0"/>
              </a:rPr>
              <a:t>24</a:t>
            </a:r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.0</a:t>
            </a:r>
            <a:r>
              <a:rPr lang="en-US" sz="2400" b="1" dirty="0" smtClean="0">
                <a:solidFill>
                  <a:srgbClr val="C00000"/>
                </a:solidFill>
                <a:latin typeface="Bookman Old Style" pitchFamily="18" charset="0"/>
              </a:rPr>
              <a:t>3</a:t>
            </a:r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.201</a:t>
            </a:r>
            <a:r>
              <a:rPr lang="en-US" sz="2400" b="1" dirty="0" smtClean="0">
                <a:solidFill>
                  <a:srgbClr val="C00000"/>
                </a:solidFill>
                <a:latin typeface="Bookman Old Style" pitchFamily="18" charset="0"/>
              </a:rPr>
              <a:t>6</a:t>
            </a:r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 № </a:t>
            </a:r>
            <a:r>
              <a:rPr lang="en-US" sz="2400" b="1" dirty="0" smtClean="0">
                <a:solidFill>
                  <a:srgbClr val="C00000"/>
                </a:solidFill>
                <a:latin typeface="Bookman Old Style" pitchFamily="18" charset="0"/>
              </a:rPr>
              <a:t>234</a:t>
            </a:r>
            <a:r>
              <a:rPr lang="uk-UA" sz="2400" b="1" dirty="0" smtClean="0">
                <a:solidFill>
                  <a:srgbClr val="C00000"/>
                </a:solidFill>
                <a:latin typeface="Bookman Old Style" pitchFamily="18" charset="0"/>
              </a:rPr>
              <a:t>)</a:t>
            </a:r>
          </a:p>
          <a:p>
            <a:pPr marL="179388" indent="-179388" algn="just">
              <a:spcBef>
                <a:spcPts val="300"/>
              </a:spcBef>
              <a:spcAft>
                <a:spcPts val="10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defRPr/>
            </a:pPr>
            <a:r>
              <a:rPr lang="uk-UA" sz="2400" b="1" dirty="0" smtClean="0">
                <a:solidFill>
                  <a:srgbClr val="C00000"/>
                </a:solidFill>
                <a:latin typeface="Bookman Old Style" pitchFamily="18" charset="0"/>
              </a:rPr>
              <a:t>П. 4 частини І </a:t>
            </a:r>
            <a:r>
              <a:rPr lang="ru-RU" sz="2200" b="1" dirty="0" err="1" smtClean="0">
                <a:latin typeface="Bookman Old Style" pitchFamily="18" charset="0"/>
                <a:ea typeface="+mj-ea"/>
                <a:cs typeface="+mj-cs"/>
              </a:rPr>
              <a:t>Засновник</a:t>
            </a:r>
            <a:r>
              <a:rPr lang="ru-RU" sz="2200" b="1" dirty="0" smtClean="0">
                <a:latin typeface="Bookman Old Style" pitchFamily="18" charset="0"/>
                <a:ea typeface="+mj-ea"/>
                <a:cs typeface="+mj-cs"/>
              </a:rPr>
              <a:t> (</a:t>
            </a:r>
            <a:r>
              <a:rPr lang="ru-RU" sz="2200" b="1" dirty="0" err="1" smtClean="0">
                <a:latin typeface="Bookman Old Style" pitchFamily="18" charset="0"/>
                <a:ea typeface="+mj-ea"/>
                <a:cs typeface="+mj-cs"/>
              </a:rPr>
              <a:t>власник</a:t>
            </a:r>
            <a:r>
              <a:rPr lang="ru-RU" sz="2200" b="1" dirty="0" smtClean="0">
                <a:latin typeface="Bookman Old Style" pitchFamily="18" charset="0"/>
                <a:ea typeface="+mj-ea"/>
                <a:cs typeface="+mj-cs"/>
              </a:rPr>
              <a:t>) та </a:t>
            </a:r>
            <a:r>
              <a:rPr lang="ru-RU" sz="2200" b="1" dirty="0" err="1" smtClean="0">
                <a:latin typeface="Bookman Old Style" pitchFamily="18" charset="0"/>
                <a:ea typeface="+mj-ea"/>
                <a:cs typeface="+mj-cs"/>
              </a:rPr>
              <a:t>керівник</a:t>
            </a:r>
            <a:r>
              <a:rPr lang="ru-RU" sz="2200" b="1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dirty="0" err="1" smtClean="0">
                <a:latin typeface="Bookman Old Style" pitchFamily="18" charset="0"/>
                <a:ea typeface="+mj-ea"/>
                <a:cs typeface="+mj-cs"/>
              </a:rPr>
              <a:t>дошкільного</a:t>
            </a:r>
            <a:r>
              <a:rPr lang="ru-RU" sz="2200" b="1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dirty="0" err="1" smtClean="0">
                <a:latin typeface="Bookman Old Style" pitchFamily="18" charset="0"/>
                <a:ea typeface="+mj-ea"/>
                <a:cs typeface="+mj-cs"/>
              </a:rPr>
              <a:t>навчального</a:t>
            </a:r>
            <a:r>
              <a:rPr lang="ru-RU" sz="2200" b="1" dirty="0" smtClean="0">
                <a:latin typeface="Bookman Old Style" pitchFamily="18" charset="0"/>
                <a:ea typeface="+mj-ea"/>
                <a:cs typeface="+mj-cs"/>
              </a:rPr>
              <a:t> закладу </a:t>
            </a:r>
            <a:r>
              <a:rPr lang="ru-RU" sz="2200" b="1" dirty="0" err="1" smtClean="0">
                <a:latin typeface="Bookman Old Style" pitchFamily="18" charset="0"/>
                <a:ea typeface="+mj-ea"/>
                <a:cs typeface="+mj-cs"/>
              </a:rPr>
              <a:t>є</a:t>
            </a:r>
            <a:r>
              <a:rPr lang="ru-RU" sz="2200" b="1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dirty="0" err="1" smtClean="0">
                <a:latin typeface="Bookman Old Style" pitchFamily="18" charset="0"/>
                <a:ea typeface="+mj-ea"/>
                <a:cs typeface="+mj-cs"/>
              </a:rPr>
              <a:t>відповідальними</a:t>
            </a:r>
            <a:r>
              <a:rPr lang="ru-RU" sz="2200" b="1" dirty="0" smtClean="0">
                <a:latin typeface="Bookman Old Style" pitchFamily="18" charset="0"/>
                <a:ea typeface="+mj-ea"/>
                <a:cs typeface="+mj-cs"/>
              </a:rPr>
              <a:t> за </a:t>
            </a:r>
            <a:r>
              <a:rPr lang="ru-RU" sz="2200" b="1" dirty="0" err="1" smtClean="0">
                <a:latin typeface="Bookman Old Style" pitchFamily="18" charset="0"/>
                <a:ea typeface="+mj-ea"/>
                <a:cs typeface="+mj-cs"/>
              </a:rPr>
              <a:t>дотримання</a:t>
            </a:r>
            <a:r>
              <a:rPr lang="ru-RU" sz="2200" b="1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dirty="0" err="1" smtClean="0">
                <a:latin typeface="Bookman Old Style" pitchFamily="18" charset="0"/>
                <a:ea typeface="+mj-ea"/>
                <a:cs typeface="+mj-cs"/>
              </a:rPr>
              <a:t>вимог</a:t>
            </a:r>
            <a:r>
              <a:rPr lang="ru-RU" sz="2200" b="1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dirty="0" err="1" smtClean="0">
                <a:latin typeface="Bookman Old Style" pitchFamily="18" charset="0"/>
                <a:ea typeface="+mj-ea"/>
                <a:cs typeface="+mj-cs"/>
              </a:rPr>
              <a:t>цього</a:t>
            </a:r>
            <a:r>
              <a:rPr lang="ru-RU" sz="2200" b="1" dirty="0" smtClean="0">
                <a:latin typeface="Bookman Old Style" pitchFamily="18" charset="0"/>
                <a:ea typeface="+mj-ea"/>
                <a:cs typeface="+mj-cs"/>
              </a:rPr>
              <a:t> Регламенту.</a:t>
            </a:r>
          </a:p>
        </p:txBody>
      </p:sp>
    </p:spTree>
    <p:extLst>
      <p:ext uri="{BB962C8B-B14F-4D97-AF65-F5344CB8AC3E}">
        <p14:creationId xmlns:p14="http://schemas.microsoft.com/office/powerpoint/2010/main" val="83757389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764" y="764704"/>
            <a:ext cx="8820472" cy="936104"/>
          </a:xfrm>
        </p:spPr>
        <p:txBody>
          <a:bodyPr anchor="ctr"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ДИНАМІКА КІЛЬКОСТІ СПАЛАХІВ </a:t>
            </a:r>
            <a:r>
              <a:rPr lang="ru-RU" sz="28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В </a:t>
            </a:r>
            <a:r>
              <a:rPr lang="ru-RU" sz="2800" b="1" dirty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УКРАЇНІ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132856"/>
            <a:ext cx="8784976" cy="361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0" algn="ctr">
              <a:spcBef>
                <a:spcPts val="300"/>
              </a:spcBef>
              <a:buClr>
                <a:srgbClr val="0BD0D9"/>
              </a:buClr>
              <a:buFont typeface="Georgia" pitchFamily="18" charset="0"/>
              <a:buNone/>
            </a:pPr>
            <a:r>
              <a:rPr lang="ru-RU" sz="3200" b="1" dirty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Станом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на 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1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червня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3200" b="1" dirty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в </a:t>
            </a:r>
            <a:r>
              <a:rPr lang="ru-RU" sz="3200" b="1" dirty="0" err="1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Україні</a:t>
            </a:r>
            <a:r>
              <a:rPr lang="ru-RU" sz="3200" b="1" dirty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3200" b="1" dirty="0" err="1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зареєстровано</a:t>
            </a:r>
            <a:r>
              <a:rPr lang="ru-RU" sz="3200" b="1" dirty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3200" b="1" dirty="0" err="1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спалахів</a:t>
            </a:r>
            <a:r>
              <a:rPr lang="ru-RU" sz="3200" b="1" dirty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3200" b="1" dirty="0" err="1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інфекційних</a:t>
            </a:r>
            <a:r>
              <a:rPr lang="ru-RU" sz="3200" b="1" dirty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3200" b="1" dirty="0" err="1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захворювань</a:t>
            </a:r>
            <a:r>
              <a:rPr lang="ru-RU" sz="3200" b="1" dirty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 </a:t>
            </a:r>
          </a:p>
          <a:p>
            <a:pPr marL="63500">
              <a:lnSpc>
                <a:spcPct val="200000"/>
              </a:lnSpc>
              <a:spcBef>
                <a:spcPts val="300"/>
              </a:spcBef>
              <a:buClr>
                <a:srgbClr val="0BD0D9"/>
              </a:buClr>
              <a:buFont typeface="Georgia" pitchFamily="18" charset="0"/>
              <a:buNone/>
            </a:pPr>
            <a:r>
              <a:rPr lang="ru-RU" sz="3200" b="1" dirty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2018 р. – </a:t>
            </a:r>
            <a:r>
              <a:rPr lang="ru-RU" sz="3200" b="1" dirty="0" smtClean="0">
                <a:solidFill>
                  <a:srgbClr val="C00000"/>
                </a:solidFill>
                <a:latin typeface="Bookman Old Style" pitchFamily="18" charset="0"/>
              </a:rPr>
              <a:t>438 </a:t>
            </a:r>
            <a:r>
              <a:rPr lang="ru-RU" sz="3200" b="1" dirty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(</a:t>
            </a:r>
            <a:r>
              <a:rPr lang="ru-RU" sz="32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82,6% </a:t>
            </a:r>
            <a:r>
              <a:rPr lang="ru-RU" sz="3200" b="1" dirty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- </a:t>
            </a:r>
            <a:r>
              <a:rPr lang="ru-RU" sz="3200" b="1" dirty="0" err="1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кір</a:t>
            </a:r>
            <a:r>
              <a:rPr lang="ru-RU" sz="3200" b="1" dirty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)</a:t>
            </a:r>
          </a:p>
          <a:p>
            <a:pPr marL="63500">
              <a:lnSpc>
                <a:spcPct val="200000"/>
              </a:lnSpc>
              <a:spcBef>
                <a:spcPts val="300"/>
              </a:spcBef>
              <a:buClr>
                <a:srgbClr val="0BD0D9"/>
              </a:buClr>
              <a:buFont typeface="Georgia" pitchFamily="18" charset="0"/>
              <a:buNone/>
            </a:pPr>
            <a:r>
              <a:rPr lang="ru-RU" sz="3200" b="1" dirty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2017 р. – </a:t>
            </a:r>
            <a:r>
              <a:rPr lang="ru-RU" sz="3200" b="1" dirty="0" smtClean="0">
                <a:solidFill>
                  <a:srgbClr val="C00000"/>
                </a:solidFill>
                <a:latin typeface="Bookman Old Style" pitchFamily="18" charset="0"/>
              </a:rPr>
              <a:t>77</a:t>
            </a:r>
            <a:r>
              <a:rPr lang="ru-RU" sz="32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   </a:t>
            </a:r>
            <a:r>
              <a:rPr lang="ru-RU" sz="32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(</a:t>
            </a:r>
            <a:r>
              <a:rPr lang="ru-RU" sz="3200" b="1" dirty="0" err="1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збільшення</a:t>
            </a:r>
            <a:r>
              <a:rPr lang="ru-RU" sz="3200" b="1" dirty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 у </a:t>
            </a:r>
            <a:r>
              <a:rPr lang="ru-RU" sz="3200" b="1" dirty="0" smtClean="0">
                <a:solidFill>
                  <a:srgbClr val="C00000"/>
                </a:solidFill>
                <a:latin typeface="Bookman Old Style" pitchFamily="18" charset="0"/>
              </a:rPr>
              <a:t>5,7</a:t>
            </a:r>
            <a:r>
              <a:rPr lang="ru-RU" sz="32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3200" b="1" dirty="0" err="1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разів</a:t>
            </a:r>
            <a:r>
              <a:rPr lang="ru-RU" sz="32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) </a:t>
            </a:r>
            <a:endParaRPr lang="ru-RU" sz="3200" b="1" dirty="0">
              <a:solidFill>
                <a:schemeClr val="tx2">
                  <a:lumMod val="25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19044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57200"/>
            <a:ext cx="8640960" cy="1371600"/>
          </a:xfrm>
        </p:spPr>
        <p:txBody>
          <a:bodyPr anchor="ctr"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ДИНАМІКА КІЛЬКОСТІ СПАЛАХІВ </a:t>
            </a:r>
            <a:r>
              <a:rPr lang="ru-RU" sz="2800" b="1" dirty="0" smtClean="0">
                <a:solidFill>
                  <a:srgbClr val="FF3399"/>
                </a:solidFill>
                <a:latin typeface="Bookman Old Style" pitchFamily="18" charset="0"/>
                <a:ea typeface="+mn-ea"/>
                <a:cs typeface="+mn-cs"/>
              </a:rPr>
              <a:t>ГКІ</a:t>
            </a:r>
            <a:r>
              <a:rPr lang="ru-RU" sz="28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 В УКРАЇНІ</a:t>
            </a:r>
            <a:endParaRPr lang="ru-RU" sz="2800" b="1" dirty="0">
              <a:solidFill>
                <a:schemeClr val="tx2">
                  <a:lumMod val="25000"/>
                </a:schemeClr>
              </a:solidFill>
              <a:latin typeface="Bookman Old Style" pitchFamily="18" charset="0"/>
              <a:ea typeface="+mn-ea"/>
              <a:cs typeface="+mn-cs"/>
            </a:endParaRPr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617899"/>
              </p:ext>
            </p:extLst>
          </p:nvPr>
        </p:nvGraphicFramePr>
        <p:xfrm>
          <a:off x="0" y="1412776"/>
          <a:ext cx="8892479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972734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5661248"/>
            <a:ext cx="8229600" cy="866360"/>
          </a:xfrm>
        </p:spPr>
        <p:txBody>
          <a:bodyPr anchor="ctr"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СПАЛАХИ </a:t>
            </a:r>
            <a:r>
              <a:rPr lang="ru-RU" sz="2800" b="1" dirty="0">
                <a:solidFill>
                  <a:srgbClr val="FF3399"/>
                </a:solidFill>
                <a:latin typeface="Bookman Old Style" pitchFamily="18" charset="0"/>
              </a:rPr>
              <a:t>ГКІ</a:t>
            </a:r>
            <a:r>
              <a:rPr lang="ru-RU" sz="2800" b="1" dirty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 В УКРАЇНІ</a:t>
            </a:r>
            <a:endParaRPr lang="ru-RU" sz="28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62341726"/>
              </p:ext>
            </p:extLst>
          </p:nvPr>
        </p:nvGraphicFramePr>
        <p:xfrm>
          <a:off x="107504" y="737320"/>
          <a:ext cx="4211960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31188298"/>
              </p:ext>
            </p:extLst>
          </p:nvPr>
        </p:nvGraphicFramePr>
        <p:xfrm>
          <a:off x="4572000" y="764704"/>
          <a:ext cx="4427984" cy="6057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6228519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48680"/>
            <a:ext cx="8676456" cy="93610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ДИНАМІКА КІЛЬКОСТІ СПАЛАХІВ </a:t>
            </a:r>
            <a:br>
              <a:rPr lang="ru-RU" sz="2800" b="1" dirty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</a:br>
            <a:r>
              <a:rPr lang="ru-RU" sz="2800" b="1" dirty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В ХАРКІВСЬКІЙ ОБЛАСТІ</a:t>
            </a: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074140"/>
              </p:ext>
            </p:extLst>
          </p:nvPr>
        </p:nvGraphicFramePr>
        <p:xfrm>
          <a:off x="107504" y="1412776"/>
          <a:ext cx="8856983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218888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34467"/>
            <a:ext cx="8712968" cy="864096"/>
          </a:xfrm>
        </p:spPr>
        <p:txBody>
          <a:bodyPr anchor="ctr">
            <a:noAutofit/>
          </a:bodyPr>
          <a:lstStyle/>
          <a:p>
            <a:pPr algn="ctr"/>
            <a:r>
              <a:rPr lang="uk-UA" sz="28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АНАЛІЗ </a:t>
            </a:r>
            <a:r>
              <a:rPr lang="uk-UA" sz="2800" b="1" dirty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ПРИЧИН ТА </a:t>
            </a:r>
            <a:r>
              <a:rPr lang="uk-UA" sz="28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УМОВ, ЩО </a:t>
            </a:r>
            <a:r>
              <a:rPr lang="uk-UA" sz="2800" b="1" dirty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ПРИЗВЕЛИ ДО ВИНИКНЕННЯ СПАЛАХІВ</a:t>
            </a:r>
            <a:endParaRPr lang="ru-RU" sz="2800" b="1" dirty="0">
              <a:solidFill>
                <a:schemeClr val="tx2">
                  <a:lumMod val="25000"/>
                </a:schemeClr>
              </a:solidFill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4" name="Подзаголовок 7"/>
          <p:cNvSpPr txBox="1">
            <a:spLocks/>
          </p:cNvSpPr>
          <p:nvPr/>
        </p:nvSpPr>
        <p:spPr bwMode="auto">
          <a:xfrm>
            <a:off x="0" y="2060848"/>
            <a:ext cx="9036496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Aft>
                <a:spcPts val="1800"/>
              </a:spcAft>
              <a:defRPr/>
            </a:pPr>
            <a:r>
              <a:rPr lang="uk-UA" sz="2800" dirty="0" smtClean="0">
                <a:solidFill>
                  <a:srgbClr val="000000"/>
                </a:solidFill>
              </a:rPr>
              <a:t>Відмічається тенденція до росту кількості спалахів та отруєнь.</a:t>
            </a:r>
            <a:endParaRPr lang="ru-RU" sz="2800" dirty="0" smtClean="0">
              <a:solidFill>
                <a:srgbClr val="000000"/>
              </a:solidFill>
            </a:endParaRPr>
          </a:p>
          <a:p>
            <a:pPr marL="457200" indent="-457200">
              <a:spcAft>
                <a:spcPts val="1800"/>
              </a:spcAft>
              <a:defRPr/>
            </a:pPr>
            <a:r>
              <a:rPr lang="uk-UA" sz="2800" dirty="0" smtClean="0">
                <a:solidFill>
                  <a:srgbClr val="000000"/>
                </a:solidFill>
              </a:rPr>
              <a:t>Збільшується кількість постраждалих. </a:t>
            </a:r>
          </a:p>
          <a:p>
            <a:pPr marL="457200" indent="-457200">
              <a:spcAft>
                <a:spcPts val="1800"/>
              </a:spcAft>
              <a:defRPr/>
            </a:pPr>
            <a:r>
              <a:rPr lang="uk-UA" sz="2800" dirty="0" smtClean="0">
                <a:solidFill>
                  <a:srgbClr val="000000"/>
                </a:solidFill>
              </a:rPr>
              <a:t>Недотримання вимог санітарного законодавства та (або) законодавства з питань безпечності харчових продуктів суб’єктами господарювання реєструється в </a:t>
            </a:r>
            <a:r>
              <a:rPr lang="uk-UA" sz="2800" dirty="0" smtClean="0">
                <a:solidFill>
                  <a:srgbClr val="C00000"/>
                </a:solidFill>
              </a:rPr>
              <a:t>100% </a:t>
            </a:r>
            <a:r>
              <a:rPr lang="uk-UA" sz="2800" dirty="0" smtClean="0">
                <a:solidFill>
                  <a:srgbClr val="000000"/>
                </a:solidFill>
              </a:rPr>
              <a:t>розслідувань спалахів та отруєнь.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90812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7"/>
          <p:cNvSpPr txBox="1">
            <a:spLocks/>
          </p:cNvSpPr>
          <p:nvPr/>
        </p:nvSpPr>
        <p:spPr bwMode="auto">
          <a:xfrm>
            <a:off x="0" y="1484784"/>
            <a:ext cx="9144000" cy="5373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600"/>
              </a:spcBef>
              <a:spcAft>
                <a:spcPts val="0"/>
              </a:spcAft>
              <a:defRPr/>
            </a:pPr>
            <a:r>
              <a:rPr lang="uk-UA" sz="2100" dirty="0">
                <a:solidFill>
                  <a:srgbClr val="000000"/>
                </a:solidFill>
              </a:rPr>
              <a:t>Невідповідність вимогам </a:t>
            </a:r>
            <a:r>
              <a:rPr lang="uk-UA" sz="2100" dirty="0" smtClean="0">
                <a:solidFill>
                  <a:srgbClr val="000000"/>
                </a:solidFill>
              </a:rPr>
              <a:t>приміщень закладу, харчоблоку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defRPr/>
            </a:pPr>
            <a:r>
              <a:rPr lang="uk-UA" sz="2100" dirty="0" smtClean="0">
                <a:solidFill>
                  <a:srgbClr val="000000"/>
                </a:solidFill>
              </a:rPr>
              <a:t>Незабезпеченість </a:t>
            </a:r>
            <a:r>
              <a:rPr lang="uk-UA" sz="2100" dirty="0">
                <a:solidFill>
                  <a:srgbClr val="000000"/>
                </a:solidFill>
              </a:rPr>
              <a:t>розділовим інвентарем, </a:t>
            </a:r>
            <a:r>
              <a:rPr lang="uk-UA" sz="2100" dirty="0" smtClean="0">
                <a:solidFill>
                  <a:srgbClr val="000000"/>
                </a:solidFill>
              </a:rPr>
              <a:t>посудом, порушення </a:t>
            </a:r>
            <a:r>
              <a:rPr lang="uk-UA" sz="2100" dirty="0">
                <a:solidFill>
                  <a:srgbClr val="000000"/>
                </a:solidFill>
              </a:rPr>
              <a:t>маркування інвентарю, правил </a:t>
            </a:r>
            <a:r>
              <a:rPr lang="uk-UA" sz="2100" dirty="0" smtClean="0">
                <a:solidFill>
                  <a:srgbClr val="000000"/>
                </a:solidFill>
              </a:rPr>
              <a:t>зберігання, використання кухонного інвентарю, посуду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defRPr/>
            </a:pPr>
            <a:r>
              <a:rPr lang="uk-UA" sz="2100" dirty="0" smtClean="0">
                <a:solidFill>
                  <a:srgbClr val="000000"/>
                </a:solidFill>
              </a:rPr>
              <a:t>Недостатня забезпеченість мийними, </a:t>
            </a:r>
            <a:r>
              <a:rPr lang="uk-UA" sz="2100" dirty="0" err="1" smtClean="0">
                <a:solidFill>
                  <a:srgbClr val="000000"/>
                </a:solidFill>
              </a:rPr>
              <a:t>дез</a:t>
            </a:r>
            <a:r>
              <a:rPr lang="uk-UA" sz="2100" dirty="0" smtClean="0">
                <a:solidFill>
                  <a:srgbClr val="000000"/>
                </a:solidFill>
              </a:rPr>
              <a:t>. засобами, порушення правил їх зберігання, використання</a:t>
            </a:r>
            <a:endParaRPr lang="uk-UA" sz="2100" dirty="0">
              <a:solidFill>
                <a:srgbClr val="000000"/>
              </a:solidFill>
            </a:endParaRP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defRPr/>
            </a:pPr>
            <a:r>
              <a:rPr lang="uk-UA" sz="2100" dirty="0">
                <a:solidFill>
                  <a:srgbClr val="000000"/>
                </a:solidFill>
              </a:rPr>
              <a:t>Порушення правил приймання, зберігання, реалізації харчових продуктів 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defRPr/>
            </a:pPr>
            <a:r>
              <a:rPr lang="uk-UA" sz="2100" dirty="0" smtClean="0">
                <a:solidFill>
                  <a:srgbClr val="000000"/>
                </a:solidFill>
              </a:rPr>
              <a:t>Недотримання санітарно-гігієнічного режиму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defRPr/>
            </a:pPr>
            <a:r>
              <a:rPr lang="uk-UA" sz="2100" dirty="0" smtClean="0">
                <a:solidFill>
                  <a:srgbClr val="000000"/>
                </a:solidFill>
              </a:rPr>
              <a:t>Порушення організації питного режиму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defRPr/>
            </a:pPr>
            <a:r>
              <a:rPr lang="uk-UA" sz="2100" dirty="0">
                <a:solidFill>
                  <a:srgbClr val="000000"/>
                </a:solidFill>
              </a:rPr>
              <a:t>Недотримання правил особистої гігієни персоналом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defRPr/>
            </a:pPr>
            <a:r>
              <a:rPr lang="uk-UA" sz="2100" dirty="0" smtClean="0">
                <a:solidFill>
                  <a:srgbClr val="000000"/>
                </a:solidFill>
              </a:rPr>
              <a:t>Порушення  термінів проходження працівниками медичних оглядів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defRPr/>
            </a:pPr>
            <a:r>
              <a:rPr lang="uk-UA" sz="2100" dirty="0" smtClean="0">
                <a:solidFill>
                  <a:srgbClr val="000000"/>
                </a:solidFill>
              </a:rPr>
              <a:t>Відсутність даних про проходження гігієнічного навчання персоналу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defRPr/>
            </a:pPr>
            <a:r>
              <a:rPr lang="uk-UA" sz="2100" dirty="0">
                <a:solidFill>
                  <a:srgbClr val="000000"/>
                </a:solidFill>
              </a:rPr>
              <a:t>т</a:t>
            </a:r>
            <a:r>
              <a:rPr lang="uk-UA" sz="2100" dirty="0" smtClean="0">
                <a:solidFill>
                  <a:srgbClr val="000000"/>
                </a:solidFill>
              </a:rPr>
              <a:t>а інші</a:t>
            </a:r>
            <a:endParaRPr lang="ru-RU" sz="21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15516" y="620206"/>
            <a:ext cx="8712968" cy="864096"/>
          </a:xfrm>
        </p:spPr>
        <p:txBody>
          <a:bodyPr anchor="ctr">
            <a:noAutofit/>
          </a:bodyPr>
          <a:lstStyle/>
          <a:p>
            <a:pPr algn="ctr"/>
            <a:r>
              <a:rPr lang="uk-UA" sz="28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АНАЛІЗ </a:t>
            </a:r>
            <a:r>
              <a:rPr lang="uk-UA" sz="2800" b="1" dirty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ПРИЧИН ТА </a:t>
            </a:r>
            <a:r>
              <a:rPr lang="uk-UA" sz="28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УМОВ, ЩО </a:t>
            </a:r>
            <a:r>
              <a:rPr lang="uk-UA" sz="2800" b="1" dirty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ПРИЗВЕЛИ ДО ВИНИКНЕННЯ СПАЛАХІВ</a:t>
            </a:r>
            <a:endParaRPr lang="ru-RU" sz="2800" b="1" dirty="0">
              <a:solidFill>
                <a:schemeClr val="tx2">
                  <a:lumMod val="25000"/>
                </a:schemeClr>
              </a:solidFill>
              <a:latin typeface="Bookman Old Style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930089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2">
      <a:dk1>
        <a:sysClr val="windowText" lastClr="000000"/>
      </a:dk1>
      <a:lt1>
        <a:sysClr val="window" lastClr="FFFFFF"/>
      </a:lt1>
      <a:dk2>
        <a:srgbClr val="339966"/>
      </a:dk2>
      <a:lt2>
        <a:srgbClr val="B8FFB8"/>
      </a:lt2>
      <a:accent1>
        <a:srgbClr val="33FF33"/>
      </a:accent1>
      <a:accent2>
        <a:srgbClr val="00BC00"/>
      </a:accent2>
      <a:accent3>
        <a:srgbClr val="66FF33"/>
      </a:accent3>
      <a:accent4>
        <a:srgbClr val="10CF9B"/>
      </a:accent4>
      <a:accent5>
        <a:srgbClr val="99FF99"/>
      </a:accent5>
      <a:accent6>
        <a:srgbClr val="A5C249"/>
      </a:accent6>
      <a:hlink>
        <a:srgbClr val="E2D700"/>
      </a:hlink>
      <a:folHlink>
        <a:srgbClr val="99FF66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2">
    <a:dk1>
      <a:sysClr val="windowText" lastClr="000000"/>
    </a:dk1>
    <a:lt1>
      <a:sysClr val="window" lastClr="FFFFFF"/>
    </a:lt1>
    <a:dk2>
      <a:srgbClr val="339966"/>
    </a:dk2>
    <a:lt2>
      <a:srgbClr val="B8FFB8"/>
    </a:lt2>
    <a:accent1>
      <a:srgbClr val="33FF33"/>
    </a:accent1>
    <a:accent2>
      <a:srgbClr val="00BC00"/>
    </a:accent2>
    <a:accent3>
      <a:srgbClr val="66FF33"/>
    </a:accent3>
    <a:accent4>
      <a:srgbClr val="10CF9B"/>
    </a:accent4>
    <a:accent5>
      <a:srgbClr val="99FF99"/>
    </a:accent5>
    <a:accent6>
      <a:srgbClr val="A5C249"/>
    </a:accent6>
    <a:hlink>
      <a:srgbClr val="E2D700"/>
    </a:hlink>
    <a:folHlink>
      <a:srgbClr val="99FF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9444</TotalTime>
  <Words>1107</Words>
  <Application>Microsoft Office PowerPoint</Application>
  <PresentationFormat>Экран (4:3)</PresentationFormat>
  <Paragraphs>115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САНІТАРНО-ГІГІЄНІЧНІ  ВИМОГИ ЩОДО ФУНКЦІОНУВАННЯ ЗАКЛАДІВ ДОШКІЛЬНОЇ ОСВІТИ У ЛІТНІЙ ОЗДОРОВЧИЙ ПЕРІОД</vt:lpstr>
      <vt:lpstr>ЗАКОНОДАВСТВОМ УКРАЇНИ ВСТАНОВЛЕНІ ОБМЕЖЕННЯ ЩОДО ЗДІЙСНЕННЯ ЗАХОДІВ ДЕРЖАВНОГО НАГЛЯДУ (КОНТРОЛЮ) У СФЕРІ ДОТРИМАННЯ САНІТАРНОГО ЗАКОНОДАВСТВА</vt:lpstr>
      <vt:lpstr>ВІДПОВІДНАЛЬНІСТЬ ЗА ДОТРИМАННЯ САНІТАРНОГО ЗАКОНОДАВСТВА</vt:lpstr>
      <vt:lpstr>ДИНАМІКА КІЛЬКОСТІ СПАЛАХІВ В УКРАЇНІ</vt:lpstr>
      <vt:lpstr>ДИНАМІКА КІЛЬКОСТІ СПАЛАХІВ ГКІ В УКРАЇНІ</vt:lpstr>
      <vt:lpstr>СПАЛАХИ ГКІ В УКРАЇНІ</vt:lpstr>
      <vt:lpstr>ДИНАМІКА КІЛЬКОСТІ СПАЛАХІВ  В ХАРКІВСЬКІЙ ОБЛАСТІ</vt:lpstr>
      <vt:lpstr>АНАЛІЗ ПРИЧИН ТА УМОВ, ЩО ПРИЗВЕЛИ ДО ВИНИКНЕННЯ СПАЛАХІВ</vt:lpstr>
      <vt:lpstr>АНАЛІЗ ПРИЧИН ТА УМОВ, ЩО ПРИЗВЕЛИ ДО ВИНИКНЕННЯ СПАЛАХІВ</vt:lpstr>
      <vt:lpstr>ДОТРИМАННЯ ВИМОГ СТОСОВНО УТРИМАННЯ ПРИМІЩЕНЬ, ТЕРИТОРІЇ, ОБЛАДНАННЯ ЗАКЛАДУ</vt:lpstr>
      <vt:lpstr>ДОТРИМАННЯ ВИМОГ СТОСОВНО УТРИМАННЯ ПРИМІЩЕНЬ, ТЕРИТОРІЇ, ОБЛАДНАННЯ ЗАКЛАДУ</vt:lpstr>
      <vt:lpstr>ДОТРИМАННЯ  САНІТАРНО-ГІГІЄНІЧНОГО РЕЖИМУ</vt:lpstr>
      <vt:lpstr>ДОТРИМАННЯ  САНІТАРНО-ГІГІЄНІЧНОГО РЕЖИМУ</vt:lpstr>
      <vt:lpstr>ОРГАНІЗАЦІЯ ПОВНОЦІННОГО ТА  БЕЗПЕЧНОГО ХАРЧУВАННЯ</vt:lpstr>
      <vt:lpstr>ОРГАНІЗАЦІЯ ПОВНОЦІННОГО ТА  БЕЗПЕЧНОГО ХАРЧУВАННЯ</vt:lpstr>
      <vt:lpstr>ОРГАНІЗАЦІЯ ПОВНОЦІННОГО ТА  БЕЗПЕЧНОГО ХАРЧУВАННЯ</vt:lpstr>
      <vt:lpstr>ЗАБЕЗПЕЧЕННЯ  ЯКІСНОЮ ПИТНОЮ ВОДОЮ,  ОРГАНІЗАЦІЯ ПИТНОГО РЕЖИМУ У ДОСТАТНІЙ КІЛЬКОСТІ</vt:lpstr>
      <vt:lpstr>ОРГАНІЗАЦІЯ  МЕДИЧНОГО ОБСЛУГОВУВАННЯ ДІТЕЙ</vt:lpstr>
      <vt:lpstr>ЗАСНОВНИК (ВЛАСНИК) ОРГАНІЗОВУЄ ЛАБОРАТОРНІ ДОСЛІДЖЕННЯ</vt:lpstr>
      <vt:lpstr>Презентация PowerPoint</vt:lpstr>
    </vt:vector>
  </TitlesOfParts>
  <Company>Харьковская облСЭС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Динаміка показнику охоплення школярів гарячим харчуванням</dc:title>
  <dc:creator>OGDP</dc:creator>
  <cp:lastModifiedBy>user</cp:lastModifiedBy>
  <cp:revision>703</cp:revision>
  <cp:lastPrinted>2018-06-05T14:06:38Z</cp:lastPrinted>
  <dcterms:created xsi:type="dcterms:W3CDTF">2005-01-26T07:01:31Z</dcterms:created>
  <dcterms:modified xsi:type="dcterms:W3CDTF">2018-06-05T14:13:24Z</dcterms:modified>
</cp:coreProperties>
</file>