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91" r:id="rId3"/>
    <p:sldId id="290" r:id="rId4"/>
    <p:sldId id="288" r:id="rId5"/>
    <p:sldId id="294" r:id="rId6"/>
    <p:sldId id="295" r:id="rId7"/>
    <p:sldId id="293" r:id="rId8"/>
    <p:sldId id="296" r:id="rId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89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99" y="0"/>
            <a:ext cx="2946189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692F981-A746-4580-B505-828DB9ED5F2A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083"/>
            <a:ext cx="2946189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99" y="9428083"/>
            <a:ext cx="2946189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1FEE1AB-7206-4EDA-B34A-0290239F7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540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36269-8F1D-46A9-9C70-FBB799C97205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51938-7F10-4D5E-AA3A-1A58DBCAE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40B1B-C2B4-4F85-8F62-8422CBE5A1D1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61390-7129-434E-998A-C9B536AFD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9AE7D-5592-4EB4-BC35-3DCA8E596D42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E2B6D-FAFD-43E1-AB44-84470FECB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080A6-04E0-4299-ACFB-0E043AA2E0CF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184EE-169A-4CAB-8149-6F67A7235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uk-UA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uk-UA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3A046-612F-4383-BD2A-31ABA437F5C8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B9CC-692F-4AC6-9365-38D5B1985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8FC05-5D60-4275-A3F2-7227ABC97F9D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F7347-F964-44F8-B30F-AE8314502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D4A5E-2686-462B-9B63-FEEC00EC13AC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13FD5-01E6-48B0-B0F0-DFDF5E0C6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27F79-DCA4-4D18-A9EA-1B8D12E2D997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8F352-F954-4637-9D1F-068855DE7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46A59-9369-4FB2-BDAE-CFCBE443CA77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4E197-013B-42B2-BF4A-96C143EC5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8E4EA-7DAE-4CD7-A3A1-4F84219B5DC6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2B41A-3939-4946-95FC-5E67EA882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2D417-3892-4520-9ED4-5BE30FD7E34A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4B425-8781-4063-BDAC-E6CBBA0AA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1DDB1-31C2-42B4-B0AB-5F6ACF70A1C7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8158B-EE90-45AB-9A88-90A0DB418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2E3D5-306C-44E3-A4AC-1AEEF5C94135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A7714-D515-4DD9-ADC9-368D76D91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7D1653-A550-4524-BAFE-3EF863600496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009687-22D4-431C-8021-D716F8197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395288" y="333375"/>
            <a:ext cx="8208962" cy="3411538"/>
          </a:xfrm>
        </p:spPr>
        <p:txBody>
          <a:bodyPr/>
          <a:lstStyle/>
          <a:p>
            <a:pPr eaLnBrk="1" hangingPunct="1"/>
            <a:r>
              <a:rPr lang="uk-UA" sz="4000" b="1" dirty="0" smtClean="0">
                <a:solidFill>
                  <a:schemeClr val="hlink"/>
                </a:solidFill>
                <a:latin typeface="Times New Roman" pitchFamily="18" charset="0"/>
              </a:rPr>
              <a:t>Про організацію роботи закладів професійної (професійно-технічної) освіти щодо випуску та працевлаштування випускників 2018 року</a:t>
            </a:r>
            <a:endParaRPr lang="ru-RU" sz="4000" b="1" dirty="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3600"/>
          </a:xfrm>
        </p:spPr>
        <p:txBody>
          <a:bodyPr/>
          <a:lstStyle/>
          <a:p>
            <a:r>
              <a:rPr lang="uk-UA" sz="4000" b="1" dirty="0" smtClean="0">
                <a:solidFill>
                  <a:srgbClr val="0000FF"/>
                </a:solidFill>
                <a:latin typeface="Times New Roman" pitchFamily="18" charset="0"/>
              </a:rPr>
              <a:t>Нормативно-правове забезпечення</a:t>
            </a:r>
            <a:endParaRPr lang="ru-RU" sz="4000" b="1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0" y="692150"/>
            <a:ext cx="8964613" cy="6165850"/>
          </a:xfrm>
        </p:spPr>
        <p:txBody>
          <a:bodyPr/>
          <a:lstStyle/>
          <a:p>
            <a:pPr marL="717550" indent="-538163" algn="just">
              <a:lnSpc>
                <a:spcPct val="90000"/>
              </a:lnSpc>
            </a:pPr>
            <a:r>
              <a:rPr lang="uk-UA" sz="2400" dirty="0" smtClean="0">
                <a:latin typeface="Times New Roman" pitchFamily="18" charset="0"/>
              </a:rPr>
              <a:t>Закон України «Про внесення змін до деяких законів України щодо удосконалення управління професійно-технічною освітою» </a:t>
            </a:r>
          </a:p>
          <a:p>
            <a:pPr marL="717550" indent="-538163" algn="just">
              <a:lnSpc>
                <a:spcPct val="90000"/>
              </a:lnSpc>
            </a:pPr>
            <a:r>
              <a:rPr lang="uk-UA" sz="2400" dirty="0" smtClean="0">
                <a:latin typeface="Times New Roman" pitchFamily="18" charset="0"/>
              </a:rPr>
              <a:t>Закон України «Про місцеве самоврядування в Україні» </a:t>
            </a:r>
          </a:p>
          <a:p>
            <a:pPr marL="717550" indent="-538163" algn="just">
              <a:lnSpc>
                <a:spcPct val="90000"/>
              </a:lnSpc>
            </a:pPr>
            <a:r>
              <a:rPr lang="uk-UA" sz="2400" dirty="0" smtClean="0">
                <a:latin typeface="Times New Roman" pitchFamily="18" charset="0"/>
              </a:rPr>
              <a:t>Закон України «Про організації роботодавців, їх об’єднання, права і гарантії їх діяльності» </a:t>
            </a:r>
          </a:p>
          <a:p>
            <a:pPr marL="717550" indent="-538163" algn="just">
              <a:lnSpc>
                <a:spcPct val="90000"/>
              </a:lnSpc>
            </a:pPr>
            <a:r>
              <a:rPr lang="uk-UA" sz="2400" dirty="0" smtClean="0">
                <a:latin typeface="Times New Roman" pitchFamily="18" charset="0"/>
              </a:rPr>
              <a:t>Закон України «Про професійно-технічну освіту» (зі змінами)</a:t>
            </a:r>
          </a:p>
          <a:p>
            <a:pPr marL="717550" indent="-538163" algn="just">
              <a:lnSpc>
                <a:spcPct val="90000"/>
              </a:lnSpc>
            </a:pPr>
            <a:r>
              <a:rPr lang="uk-UA" sz="2400" dirty="0" smtClean="0">
                <a:latin typeface="Times New Roman" pitchFamily="18" charset="0"/>
              </a:rPr>
              <a:t>Постанова Кабінету Міністрів України « Про внесення змін до Порядку надання робочих місць для проходження учнями, слухачами професійно-технічних навчальних закладів виробничого навчання та виробничої практики»</a:t>
            </a:r>
            <a:r>
              <a:rPr lang="ru-RU" sz="1800" dirty="0" smtClean="0"/>
              <a:t> </a:t>
            </a:r>
            <a:endParaRPr lang="uk-UA" sz="2400" dirty="0" smtClean="0">
              <a:latin typeface="Times New Roman" pitchFamily="18" charset="0"/>
            </a:endParaRPr>
          </a:p>
          <a:p>
            <a:pPr marL="717550" indent="-538163" algn="just">
              <a:lnSpc>
                <a:spcPct val="90000"/>
              </a:lnSpc>
            </a:pPr>
            <a:r>
              <a:rPr lang="uk-UA" sz="2400" dirty="0" smtClean="0">
                <a:latin typeface="Times New Roman" pitchFamily="18" charset="0"/>
              </a:rPr>
              <a:t>Постанова Кабінету Міністрів України «Про внесення змін до Положення про професійно-технічний навчальний заклад»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9144000" cy="765175"/>
          </a:xfrm>
        </p:spPr>
        <p:txBody>
          <a:bodyPr/>
          <a:lstStyle/>
          <a:p>
            <a:pPr eaLnBrk="1" hangingPunct="1"/>
            <a:r>
              <a:rPr lang="uk-UA" sz="4000" b="1" dirty="0" smtClean="0">
                <a:solidFill>
                  <a:srgbClr val="0000FF"/>
                </a:solidFill>
                <a:latin typeface="Times New Roman" pitchFamily="18" charset="0"/>
              </a:rPr>
              <a:t>Нормативно-правове забезпечення</a:t>
            </a:r>
            <a:endParaRPr lang="ru-RU" sz="4000" b="1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marL="539750" indent="-449263" algn="just">
              <a:lnSpc>
                <a:spcPct val="80000"/>
              </a:lnSpc>
            </a:pPr>
            <a:endParaRPr lang="uk-UA" sz="1400" dirty="0" smtClean="0">
              <a:latin typeface="Times New Roman" pitchFamily="18" charset="0"/>
            </a:endParaRPr>
          </a:p>
          <a:p>
            <a:pPr marL="539750" indent="-449263" algn="just">
              <a:lnSpc>
                <a:spcPct val="80000"/>
              </a:lnSpc>
            </a:pPr>
            <a:r>
              <a:rPr lang="uk-UA" sz="2400" dirty="0" smtClean="0">
                <a:latin typeface="Times New Roman" pitchFamily="18" charset="0"/>
              </a:rPr>
              <a:t>Постанова Кабінету Міністрів «Про внесення змін до Положення про ступеневу професійно-технічну освіту»</a:t>
            </a:r>
            <a:endParaRPr lang="uk-UA" sz="2400" dirty="0" smtClean="0">
              <a:latin typeface="Arial" charset="0"/>
            </a:endParaRPr>
          </a:p>
          <a:p>
            <a:pPr marL="539750" indent="-449263" algn="just">
              <a:lnSpc>
                <a:spcPct val="80000"/>
              </a:lnSpc>
            </a:pPr>
            <a:r>
              <a:rPr lang="uk-UA" sz="2400" dirty="0" smtClean="0">
                <a:latin typeface="Times New Roman" pitchFamily="18" charset="0"/>
              </a:rPr>
              <a:t>Постанова Кабінету Міністрів «Про внесення змін до Порядку працевлаштування випускників професійно-технічних навчальних закладів, підготовка яких проводилася за державним замовленням»</a:t>
            </a:r>
          </a:p>
          <a:p>
            <a:pPr marL="539750" indent="-449263" algn="just">
              <a:lnSpc>
                <a:spcPct val="80000"/>
              </a:lnSpc>
            </a:pPr>
            <a:r>
              <a:rPr lang="uk-UA" sz="2400" dirty="0" smtClean="0">
                <a:latin typeface="Times New Roman" pitchFamily="18" charset="0"/>
              </a:rPr>
              <a:t>Порядок переведення учнів (вихованців) загальноосвітнього навчального закладу до наступного класу</a:t>
            </a:r>
            <a:r>
              <a:rPr lang="ru-RU" sz="2400" dirty="0" smtClean="0"/>
              <a:t> </a:t>
            </a:r>
            <a:r>
              <a:rPr lang="uk-UA" sz="2400" dirty="0" smtClean="0">
                <a:latin typeface="Times New Roman" pitchFamily="18" charset="0"/>
              </a:rPr>
              <a:t>(наказ МОНУ від </a:t>
            </a:r>
            <a:r>
              <a:rPr lang="ru-RU" sz="2400" dirty="0" smtClean="0">
                <a:latin typeface="Times New Roman" pitchFamily="18" charset="0"/>
              </a:rPr>
              <a:t>14.07.2015  № 762</a:t>
            </a:r>
            <a:r>
              <a:rPr lang="uk-UA" sz="2400" dirty="0" smtClean="0">
                <a:latin typeface="Times New Roman" pitchFamily="18" charset="0"/>
              </a:rPr>
              <a:t>, зареєстрований у Міністерстві юстиції України </a:t>
            </a:r>
            <a:r>
              <a:rPr lang="ru-RU" sz="2400" dirty="0" smtClean="0">
                <a:latin typeface="Times New Roman" pitchFamily="18" charset="0"/>
              </a:rPr>
              <a:t>30.07.2015 за </a:t>
            </a:r>
            <a:r>
              <a:rPr lang="ru-RU" sz="2400" dirty="0" smtClean="0">
                <a:latin typeface="Times New Roman" pitchFamily="18" charset="0"/>
              </a:rPr>
              <a:t>№ 924/27369 </a:t>
            </a:r>
            <a:r>
              <a:rPr lang="uk-UA" sz="2400" dirty="0" smtClean="0">
                <a:latin typeface="Times New Roman" pitchFamily="18" charset="0"/>
              </a:rPr>
              <a:t>)</a:t>
            </a:r>
            <a:endParaRPr lang="uk-UA" sz="2400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marL="539750" indent="-449263" algn="just">
              <a:lnSpc>
                <a:spcPct val="80000"/>
              </a:lnSpc>
            </a:pPr>
            <a:r>
              <a:rPr lang="uk-UA" sz="2400" dirty="0" smtClean="0">
                <a:latin typeface="Times New Roman" pitchFamily="18" charset="0"/>
              </a:rPr>
              <a:t>Інструкція про звільнення від проходження державної підсумкової атестації учнів (вихованців) загальноосвітніх навчальних закладів за станом </a:t>
            </a:r>
            <a:r>
              <a:rPr lang="uk-UA" sz="2400" dirty="0" err="1" smtClean="0">
                <a:latin typeface="Times New Roman" pitchFamily="18" charset="0"/>
              </a:rPr>
              <a:t>здоров</a:t>
            </a:r>
            <a:r>
              <a:rPr lang="en-US" sz="2400" dirty="0" smtClean="0">
                <a:latin typeface="Times New Roman" pitchFamily="18" charset="0"/>
              </a:rPr>
              <a:t>’</a:t>
            </a:r>
            <a:r>
              <a:rPr lang="uk-UA" sz="2400" dirty="0" smtClean="0">
                <a:latin typeface="Times New Roman" pitchFamily="18" charset="0"/>
              </a:rPr>
              <a:t>я (наказ Міністерства освіти і науки, молоді та спорту України, МОЗУ від 01.02.2013 № 72/78, зареєстрований у Міністерстві юстиції України 18.02.2013 за № 288/22820);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body" idx="4294967295"/>
          </p:nvPr>
        </p:nvSpPr>
        <p:spPr>
          <a:xfrm>
            <a:off x="0" y="765175"/>
            <a:ext cx="8964613" cy="6092825"/>
          </a:xfrm>
        </p:spPr>
        <p:txBody>
          <a:bodyPr/>
          <a:lstStyle/>
          <a:p>
            <a:pPr marL="363538" indent="-363538" algn="just">
              <a:lnSpc>
                <a:spcPct val="80000"/>
              </a:lnSpc>
            </a:pPr>
            <a:r>
              <a:rPr lang="uk-UA" sz="2400" dirty="0" smtClean="0">
                <a:latin typeface="Times New Roman" pitchFamily="18" charset="0"/>
              </a:rPr>
              <a:t>Державні стандарти професійно-технічної освіти; робочі навчальні плани підготовки кваліфікованих </a:t>
            </a:r>
            <a:r>
              <a:rPr lang="uk-UA" sz="2400" dirty="0" smtClean="0">
                <a:latin typeface="Times New Roman" pitchFamily="18" charset="0"/>
              </a:rPr>
              <a:t>робітників</a:t>
            </a:r>
            <a:endParaRPr lang="uk-UA" sz="2400" dirty="0" smtClean="0">
              <a:latin typeface="Times New Roman" pitchFamily="18" charset="0"/>
            </a:endParaRPr>
          </a:p>
          <a:p>
            <a:pPr marL="363538" indent="-363538" algn="just">
              <a:lnSpc>
                <a:spcPct val="80000"/>
              </a:lnSpc>
            </a:pPr>
            <a:r>
              <a:rPr lang="uk-UA" sz="2400" dirty="0" smtClean="0">
                <a:latin typeface="Times New Roman" pitchFamily="18" charset="0"/>
              </a:rPr>
              <a:t>Положення про організацію навчально-виробничого процесу в професійно-технічних навчальних закладах (наказ Міністерства освіти і науки України від 30.05.2006 р. № 419</a:t>
            </a:r>
            <a:r>
              <a:rPr lang="uk-UA" sz="2400" dirty="0" smtClean="0">
                <a:latin typeface="Times New Roman" pitchFamily="18" charset="0"/>
              </a:rPr>
              <a:t>)</a:t>
            </a:r>
            <a:endParaRPr lang="uk-UA" sz="2400" dirty="0" smtClean="0">
              <a:latin typeface="Times New Roman" pitchFamily="18" charset="0"/>
            </a:endParaRPr>
          </a:p>
          <a:p>
            <a:pPr marL="363538" indent="-363538" algn="just">
              <a:lnSpc>
                <a:spcPct val="80000"/>
              </a:lnSpc>
            </a:pPr>
            <a:r>
              <a:rPr lang="uk-UA" sz="2400" dirty="0" smtClean="0">
                <a:latin typeface="Times New Roman" pitchFamily="18" charset="0"/>
              </a:rPr>
              <a:t>Положення про порядок кваліфікаційної атестації та присвоєння кваліфікації особам, які здобувають професійно-технічну освіту (наказ Міністерства праці та соціальної політики України та Міністерства освіти і науки України від </a:t>
            </a:r>
            <a:r>
              <a:rPr lang="uk-UA" sz="2400" dirty="0" smtClean="0">
                <a:latin typeface="Times New Roman" pitchFamily="18" charset="0"/>
              </a:rPr>
              <a:t>31.12.1998 </a:t>
            </a:r>
            <a:r>
              <a:rPr lang="uk-UA" sz="2400" dirty="0" smtClean="0">
                <a:latin typeface="Times New Roman" pitchFamily="18" charset="0"/>
              </a:rPr>
              <a:t>№ 201/469</a:t>
            </a:r>
            <a:r>
              <a:rPr lang="uk-UA" sz="2400" dirty="0" smtClean="0">
                <a:latin typeface="Times New Roman" pitchFamily="18" charset="0"/>
              </a:rPr>
              <a:t>)</a:t>
            </a:r>
            <a:endParaRPr lang="uk-UA" sz="2400" dirty="0" smtClean="0">
              <a:latin typeface="Times New Roman" pitchFamily="18" charset="0"/>
            </a:endParaRPr>
          </a:p>
          <a:p>
            <a:pPr marL="363538" indent="-363538" algn="just">
              <a:lnSpc>
                <a:spcPct val="80000"/>
              </a:lnSpc>
            </a:pPr>
            <a:r>
              <a:rPr lang="uk-UA" sz="2400" dirty="0" smtClean="0">
                <a:latin typeface="Times New Roman" pitchFamily="18" charset="0"/>
              </a:rPr>
              <a:t>Про затвердження Положення про державну підсумкову атестацію учнів (вихованців) у системі загальної середньої освіти (наказ МОНУ від 30.12.2014  № </a:t>
            </a:r>
            <a:r>
              <a:rPr lang="uk-UA" sz="2400" dirty="0" smtClean="0">
                <a:latin typeface="Times New Roman" pitchFamily="18" charset="0"/>
              </a:rPr>
              <a:t>1547, </a:t>
            </a:r>
            <a:r>
              <a:rPr lang="uk-UA" sz="2400" dirty="0" smtClean="0">
                <a:latin typeface="Times New Roman" pitchFamily="18" charset="0"/>
              </a:rPr>
              <a:t>зареєстрований у Міністерстві юстиції України </a:t>
            </a:r>
            <a:r>
              <a:rPr lang="uk-UA" sz="2400" dirty="0" smtClean="0">
                <a:latin typeface="Times New Roman" pitchFamily="18" charset="0"/>
              </a:rPr>
              <a:t>14.02.2015 </a:t>
            </a:r>
            <a:r>
              <a:rPr lang="uk-UA" sz="2400" dirty="0" smtClean="0">
                <a:latin typeface="Times New Roman" pitchFamily="18" charset="0"/>
              </a:rPr>
              <a:t> </a:t>
            </a:r>
            <a:br>
              <a:rPr lang="uk-UA" sz="2400" dirty="0" smtClean="0">
                <a:latin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</a:rPr>
              <a:t>за № 157/26602)</a:t>
            </a:r>
            <a:endParaRPr lang="uk-UA" sz="2400" dirty="0" smtClean="0">
              <a:latin typeface="Arial" charset="0"/>
            </a:endParaRPr>
          </a:p>
          <a:p>
            <a:pPr marL="363538" indent="-363538" algn="just">
              <a:lnSpc>
                <a:spcPct val="80000"/>
              </a:lnSpc>
            </a:pPr>
            <a:r>
              <a:rPr lang="uk-UA" sz="2400" dirty="0" smtClean="0">
                <a:latin typeface="Times New Roman" pitchFamily="18" charset="0"/>
              </a:rPr>
              <a:t>Про </a:t>
            </a:r>
            <a:r>
              <a:rPr lang="uk-UA" sz="2400" dirty="0" smtClean="0">
                <a:latin typeface="Times New Roman" pitchFamily="18" charset="0"/>
              </a:rPr>
              <a:t>проведення державної підсумкової атестації в професійно-технічних навчальних закладах у 2016-2017 навчальному році (лист МОНУ від 27.03.2017 №31/9-172)</a:t>
            </a:r>
            <a:endParaRPr lang="uk-UA" sz="2400" dirty="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3600" b="1" dirty="0">
                <a:solidFill>
                  <a:srgbClr val="0000FF"/>
                </a:solidFill>
              </a:rPr>
              <a:t>Нормативно-правове забезпечення</a:t>
            </a:r>
            <a:endParaRPr lang="uk-UA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Закладами професійної (професійно-технічної) освіти </a:t>
            </a:r>
            <a:r>
              <a:rPr lang="uk-UA" sz="2800" b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сформовано </a:t>
            </a:r>
            <a:r>
              <a:rPr lang="uk-UA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випуск кваліфікованих робітників та </a:t>
            </a:r>
            <a:r>
              <a:rPr lang="uk-UA" sz="2800" b="1" dirty="0">
                <a:solidFill>
                  <a:schemeClr val="hlink"/>
                </a:solidFill>
                <a:cs typeface="Times New Roman" panose="02020603050405020304" pitchFamily="18" charset="0"/>
              </a:rPr>
              <a:t>молодших спеціалістів у 2018 році 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849429"/>
              </p:ext>
            </p:extLst>
          </p:nvPr>
        </p:nvGraphicFramePr>
        <p:xfrm>
          <a:off x="539552" y="2420888"/>
          <a:ext cx="8064897" cy="195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  <a:gridCol w="180020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Заклади професійної (професійно-технічної) освіти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5134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Навчальні центри при установах виконання покарань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Молодші спеціалісти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Всього: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5856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372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chemeClr val="hlink"/>
                </a:solidFill>
                <a:cs typeface="Times New Roman" panose="02020603050405020304" pitchFamily="18" charset="0"/>
              </a:rPr>
              <a:t>Закладами професійної (професійно-технічної) освіти </a:t>
            </a:r>
            <a:r>
              <a:rPr lang="uk-UA" sz="2000" b="1" dirty="0" smtClean="0">
                <a:solidFill>
                  <a:schemeClr val="hlink"/>
                </a:solidFill>
                <a:cs typeface="Times New Roman" panose="02020603050405020304" pitchFamily="18" charset="0"/>
              </a:rPr>
              <a:t>сформовано </a:t>
            </a:r>
            <a:r>
              <a:rPr lang="uk-UA" sz="2000" b="1" dirty="0">
                <a:solidFill>
                  <a:schemeClr val="hlink"/>
                </a:solidFill>
                <a:cs typeface="Times New Roman" panose="02020603050405020304" pitchFamily="18" charset="0"/>
              </a:rPr>
              <a:t>випуск кваліфікованих робітників та молодших спеціалістів у 2018 році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470535"/>
              </p:ext>
            </p:extLst>
          </p:nvPr>
        </p:nvGraphicFramePr>
        <p:xfrm>
          <a:off x="0" y="896527"/>
          <a:ext cx="9144000" cy="6142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8664"/>
                <a:gridCol w="1185336"/>
              </a:tblGrid>
              <a:tr h="3887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9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gerian" pitchFamily="82" charset="0"/>
                        </a:rPr>
                        <a:t>Загальні для всіх галузей економіки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239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gerian" pitchFamily="82" charset="0"/>
                        </a:rPr>
                        <a:t>Загальні професії електротехнічного виробництва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239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gerian" pitchFamily="82" charset="0"/>
                        </a:rPr>
                        <a:t>Виробництво літальних апаратів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239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gerian" pitchFamily="82" charset="0"/>
                        </a:rPr>
                        <a:t>Будівельні, монтажні і ремонтно-будівельні роботи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239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gerian" pitchFamily="82" charset="0"/>
                        </a:rPr>
                        <a:t>Деревообробне виробництво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239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gerian" pitchFamily="82" charset="0"/>
                        </a:rPr>
                        <a:t>Автомобільний транспорт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239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gerian" pitchFamily="82" charset="0"/>
                        </a:rPr>
                        <a:t>Залізничний транспорт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239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gerian" pitchFamily="82" charset="0"/>
                        </a:rPr>
                        <a:t>Виробництво взуття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239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gerian" pitchFamily="82" charset="0"/>
                        </a:rPr>
                        <a:t>Швейне виробництво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239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gerian" pitchFamily="82" charset="0"/>
                        </a:rPr>
                        <a:t>Поліграфічне виробництво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239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gerian" pitchFamily="82" charset="0"/>
                        </a:rPr>
                        <a:t>Хлібопекарне виробництво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239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gerian" pitchFamily="82" charset="0"/>
                        </a:rPr>
                        <a:t>Громадське харчування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239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gerian" pitchFamily="82" charset="0"/>
                        </a:rPr>
                        <a:t>Торгівельно-комерційна діяльність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239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gerian" pitchFamily="82" charset="0"/>
                        </a:rPr>
                        <a:t>Виробництво художніх та ювелірних виробів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239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gerian" pitchFamily="82" charset="0"/>
                        </a:rPr>
                        <a:t>Сфера послуг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239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gerian" pitchFamily="82" charset="0"/>
                        </a:rPr>
                        <a:t>Сільське господарство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887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gerian" pitchFamily="82" charset="0"/>
                        </a:rPr>
                        <a:t>Всього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5134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399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250824" y="333375"/>
            <a:ext cx="8497639" cy="2663825"/>
          </a:xfrm>
        </p:spPr>
        <p:txBody>
          <a:bodyPr/>
          <a:lstStyle/>
          <a:p>
            <a:r>
              <a:rPr lang="uk-UA" sz="32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Закладами професійної (професійно-технічної) освіти </a:t>
            </a:r>
            <a:r>
              <a:rPr lang="uk-UA" sz="3200" b="1" dirty="0">
                <a:solidFill>
                  <a:schemeClr val="hlink"/>
                </a:solidFill>
                <a:latin typeface="Times New Roman" pitchFamily="18" charset="0"/>
              </a:rPr>
              <a:t>у </a:t>
            </a:r>
            <a:r>
              <a:rPr lang="uk-UA" sz="3200" b="1" dirty="0" smtClean="0">
                <a:solidFill>
                  <a:schemeClr val="hlink"/>
                </a:solidFill>
                <a:latin typeface="Times New Roman" pitchFamily="18" charset="0"/>
              </a:rPr>
              <a:t>2018 </a:t>
            </a:r>
            <a:r>
              <a:rPr lang="uk-UA" sz="3200" b="1" dirty="0">
                <a:solidFill>
                  <a:schemeClr val="hlink"/>
                </a:solidFill>
                <a:latin typeface="Times New Roman" pitchFamily="18" charset="0"/>
              </a:rPr>
              <a:t>році </a:t>
            </a:r>
            <a:r>
              <a:rPr lang="uk-UA" sz="32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900" b="1" dirty="0" smtClean="0">
                <a:solidFill>
                  <a:schemeClr val="hlink"/>
                </a:solidFill>
              </a:rPr>
              <a:t>с</a:t>
            </a:r>
            <a:r>
              <a:rPr lang="uk-UA" sz="2900" b="1" dirty="0" smtClean="0">
                <a:solidFill>
                  <a:schemeClr val="hlink"/>
                </a:solidFill>
                <a:latin typeface="Times New Roman" pitchFamily="18" charset="0"/>
              </a:rPr>
              <a:t>плановано випуск учнів з числа дітей-сиріт </a:t>
            </a:r>
            <a:endParaRPr lang="ru-RU" sz="2900" dirty="0" smtClean="0">
              <a:solidFill>
                <a:schemeClr val="hlink"/>
              </a:solidFill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859338" y="3357563"/>
            <a:ext cx="3683000" cy="2625725"/>
          </a:xfrm>
        </p:spPr>
        <p:txBody>
          <a:bodyPr/>
          <a:lstStyle/>
          <a:p>
            <a:r>
              <a:rPr lang="uk-UA" dirty="0" smtClean="0">
                <a:solidFill>
                  <a:schemeClr val="hlink"/>
                </a:solidFill>
                <a:latin typeface="Arial" charset="0"/>
              </a:rPr>
              <a:t>209 </a:t>
            </a:r>
            <a:r>
              <a:rPr lang="uk-UA" dirty="0" smtClean="0">
                <a:solidFill>
                  <a:schemeClr val="hlink"/>
                </a:solidFill>
                <a:latin typeface="Arial" charset="0"/>
              </a:rPr>
              <a:t>осіб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uk-UA" sz="32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Доручення:</a:t>
            </a:r>
            <a:endParaRPr lang="ru-RU" sz="32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uk-UA" sz="2800" b="1" dirty="0">
                <a:solidFill>
                  <a:schemeClr val="hlin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Надавати до Департаменту інформацію щодо працевлаштування випускників закладів професійної (професійно-технічної) освіти</a:t>
            </a:r>
          </a:p>
          <a:p>
            <a:pPr algn="just">
              <a:spcBef>
                <a:spcPct val="0"/>
              </a:spcBef>
            </a:pPr>
            <a:endParaRPr lang="uk-UA" sz="2800" b="1" dirty="0">
              <a:solidFill>
                <a:schemeClr val="hlin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uk-UA" sz="2800" b="1" dirty="0">
                <a:solidFill>
                  <a:schemeClr val="hlin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Надавати до Департаменту інформацію та копії пакетів документів щодо працевлаштування дітей-сиріт та дітей позбавлених батьківського піклування</a:t>
            </a:r>
            <a:endParaRPr lang="ru-RU" sz="2800" b="1" dirty="0">
              <a:solidFill>
                <a:schemeClr val="hlin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243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1652</TotalTime>
  <Words>418</Words>
  <Application>Microsoft Office PowerPoint</Application>
  <PresentationFormat>Экран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Algerian</vt:lpstr>
      <vt:lpstr>Arial</vt:lpstr>
      <vt:lpstr>Calibri</vt:lpstr>
      <vt:lpstr>Times New Roman</vt:lpstr>
      <vt:lpstr>Тема Office</vt:lpstr>
      <vt:lpstr>Про організацію роботи закладів професійної (професійно-технічної) освіти щодо випуску та працевлаштування випускників 2018 року</vt:lpstr>
      <vt:lpstr>Нормативно-правове забезпечення</vt:lpstr>
      <vt:lpstr>Нормативно-правове забезпечення</vt:lpstr>
      <vt:lpstr>Презентация PowerPoint</vt:lpstr>
      <vt:lpstr>Презентация PowerPoint</vt:lpstr>
      <vt:lpstr>Презентация PowerPoint</vt:lpstr>
      <vt:lpstr>Закладами професійної (професійно-технічної) освіти у 2018 році  сплановано випуск учнів з числа дітей-сиріт </vt:lpstr>
      <vt:lpstr>Доручення: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організоване закінчення 2012/2013 навчального року у професійно-технічних навчальних закладах області</dc:title>
  <dc:creator>Admin</dc:creator>
  <cp:lastModifiedBy>edbo</cp:lastModifiedBy>
  <cp:revision>109</cp:revision>
  <cp:lastPrinted>2018-06-19T13:15:29Z</cp:lastPrinted>
  <dcterms:created xsi:type="dcterms:W3CDTF">2013-06-07T11:59:37Z</dcterms:created>
  <dcterms:modified xsi:type="dcterms:W3CDTF">2018-06-19T13:56:09Z</dcterms:modified>
</cp:coreProperties>
</file>