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107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740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1473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489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3328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585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629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55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565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688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314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277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703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909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678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05.06.2018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20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69D81-849C-45B9-A21D-6A0582A55072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274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9713" y="352424"/>
            <a:ext cx="10273122" cy="619185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98807" y="1294228"/>
            <a:ext cx="5416061" cy="54864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smtClean="0">
                <a:solidFill>
                  <a:srgbClr val="C00000"/>
                </a:solidFill>
              </a:rPr>
              <a:t>Електронна система реєстрації до закладів дошкільної освіти Харківської області</a:t>
            </a:r>
            <a:endParaRPr lang="uk-UA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07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271" y="1069041"/>
            <a:ext cx="941294" cy="1546412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1043" y="1545272"/>
            <a:ext cx="1694327" cy="1069041"/>
          </a:xfrm>
        </p:spPr>
        <p:txBody>
          <a:bodyPr>
            <a:normAutofit fontScale="92500"/>
          </a:bodyPr>
          <a:lstStyle/>
          <a:p>
            <a:r>
              <a:rPr lang="uk-UA" sz="1600" dirty="0" smtClean="0">
                <a:solidFill>
                  <a:schemeClr val="tx1"/>
                </a:solidFill>
              </a:rPr>
              <a:t>Батьки обирають дитячий садочок, та подають заявку</a:t>
            </a:r>
          </a:p>
          <a:p>
            <a:endParaRPr lang="uk-UA" dirty="0"/>
          </a:p>
          <a:p>
            <a:endParaRPr lang="uk-UA" dirty="0" smtClean="0"/>
          </a:p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9589" y="1166479"/>
            <a:ext cx="480172" cy="1447834"/>
          </a:xfrm>
          <a:prstGeom prst="rect">
            <a:avLst/>
          </a:prstGeom>
        </p:spPr>
      </p:pic>
      <p:sp>
        <p:nvSpPr>
          <p:cNvPr id="10" name="Подзаголовок 2"/>
          <p:cNvSpPr txBox="1">
            <a:spLocks/>
          </p:cNvSpPr>
          <p:nvPr/>
        </p:nvSpPr>
        <p:spPr>
          <a:xfrm>
            <a:off x="6860855" y="1549707"/>
            <a:ext cx="2918734" cy="106904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1600" dirty="0" smtClean="0"/>
              <a:t>Модератор району вносить у систему кількість вільних місць та заявки, </a:t>
            </a:r>
            <a:r>
              <a:rPr lang="uk-UA" sz="1600" dirty="0"/>
              <a:t>що </a:t>
            </a:r>
            <a:r>
              <a:rPr lang="uk-UA" altLang="ru-RU" sz="1600" dirty="0"/>
              <a:t>прийняті в паперовому вигляді </a:t>
            </a:r>
          </a:p>
          <a:p>
            <a:endParaRPr lang="uk-UA" sz="1600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650" y="5373992"/>
            <a:ext cx="1198140" cy="979586"/>
          </a:xfrm>
          <a:prstGeom prst="rect">
            <a:avLst/>
          </a:prstGeom>
        </p:spPr>
      </p:pic>
      <p:sp>
        <p:nvSpPr>
          <p:cNvPr id="18" name="Подзаголовок 2"/>
          <p:cNvSpPr txBox="1">
            <a:spLocks/>
          </p:cNvSpPr>
          <p:nvPr/>
        </p:nvSpPr>
        <p:spPr>
          <a:xfrm>
            <a:off x="1855832" y="5150191"/>
            <a:ext cx="2122672" cy="128350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1600" dirty="0" smtClean="0"/>
              <a:t>Черга формується у відповідності  з </a:t>
            </a:r>
            <a:r>
              <a:rPr lang="uk-UA" altLang="ru-RU" sz="1600" dirty="0" smtClean="0"/>
              <a:t>датою бажаного надходження дитини в дитячий сад </a:t>
            </a:r>
            <a:endParaRPr lang="uk-UA" sz="1600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152400" y="5305764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Подзаголовок 2"/>
          <p:cNvSpPr txBox="1">
            <a:spLocks/>
          </p:cNvSpPr>
          <p:nvPr/>
        </p:nvSpPr>
        <p:spPr>
          <a:xfrm>
            <a:off x="3375101" y="3490907"/>
            <a:ext cx="1723807" cy="5333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1600" dirty="0" smtClean="0"/>
              <a:t>Якщо вільних місць немає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25" name="Подзаголовок 2"/>
          <p:cNvSpPr txBox="1">
            <a:spLocks/>
          </p:cNvSpPr>
          <p:nvPr/>
        </p:nvSpPr>
        <p:spPr>
          <a:xfrm>
            <a:off x="5768794" y="3517946"/>
            <a:ext cx="1723807" cy="537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1600" dirty="0" smtClean="0"/>
              <a:t>Якщо вільні </a:t>
            </a:r>
            <a:br>
              <a:rPr lang="uk-UA" sz="1600" dirty="0" smtClean="0"/>
            </a:br>
            <a:r>
              <a:rPr lang="uk-UA" sz="1600" dirty="0" smtClean="0"/>
              <a:t>місця є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pic>
        <p:nvPicPr>
          <p:cNvPr id="1030" name="Picture 6" descr="http://img1.liveinternet.ru/images/attach/c/8/101/285/101285423_large_00_Vorpositelnuyy_i_vosklicatelnuyy_znaki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908" y="3207033"/>
            <a:ext cx="899502" cy="899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Похожее изображение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2002" y="5075639"/>
            <a:ext cx="1909773" cy="1358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Подзаголовок 2"/>
          <p:cNvSpPr txBox="1">
            <a:spLocks/>
          </p:cNvSpPr>
          <p:nvPr/>
        </p:nvSpPr>
        <p:spPr>
          <a:xfrm>
            <a:off x="7299345" y="5690495"/>
            <a:ext cx="1723807" cy="803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1600" dirty="0" smtClean="0"/>
              <a:t>Дитину зараховано до групи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3514848" y="2536605"/>
            <a:ext cx="3963805" cy="18891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879498" y="283579"/>
            <a:ext cx="5062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Як </a:t>
            </a:r>
            <a:r>
              <a:rPr lang="uk-UA" sz="32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працює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нова система</a:t>
            </a: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5496750" y="2555496"/>
            <a:ext cx="0" cy="492504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23" idx="2"/>
          </p:cNvCxnSpPr>
          <p:nvPr/>
        </p:nvCxnSpPr>
        <p:spPr>
          <a:xfrm flipH="1">
            <a:off x="3213101" y="4024253"/>
            <a:ext cx="1023904" cy="1125938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25" idx="2"/>
          </p:cNvCxnSpPr>
          <p:nvPr/>
        </p:nvCxnSpPr>
        <p:spPr>
          <a:xfrm>
            <a:off x="6630698" y="4055106"/>
            <a:ext cx="1145278" cy="1250658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7762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098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Обов'язки </a:t>
            </a:r>
            <a:r>
              <a:rPr lang="uk-UA" b="1" dirty="0" smtClean="0">
                <a:solidFill>
                  <a:srgbClr val="C00000"/>
                </a:solidFill>
              </a:rPr>
              <a:t>Модератора: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16106"/>
            <a:ext cx="10515600" cy="53039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 smtClean="0"/>
              <a:t>ЩОРОКУ</a:t>
            </a:r>
          </a:p>
          <a:p>
            <a:r>
              <a:rPr lang="uk-UA" dirty="0" smtClean="0"/>
              <a:t>Оновлювати вікові групи (1-3 роки, 3-4 роки, 4-5 років, 5-6 років)</a:t>
            </a:r>
          </a:p>
          <a:p>
            <a:r>
              <a:rPr lang="uk-UA" dirty="0" smtClean="0"/>
              <a:t>25 серпня поточного року виробляти зарахування в групи - встановлювати кількість вільних місць</a:t>
            </a:r>
          </a:p>
          <a:p>
            <a:pPr marL="0" indent="0">
              <a:buNone/>
            </a:pPr>
            <a:r>
              <a:rPr lang="uk-UA" b="1" dirty="0" smtClean="0"/>
              <a:t>ЩОКВАРТАЛЬНО</a:t>
            </a:r>
            <a:endParaRPr lang="uk-UA" b="1" dirty="0" smtClean="0"/>
          </a:p>
          <a:p>
            <a:pPr marL="0" indent="0">
              <a:buNone/>
            </a:pPr>
            <a:r>
              <a:rPr lang="uk-UA" dirty="0" smtClean="0"/>
              <a:t>Оновлювати інформацію на сторінках ДНЗ:</a:t>
            </a:r>
          </a:p>
          <a:p>
            <a:r>
              <a:rPr lang="uk-UA" dirty="0" smtClean="0"/>
              <a:t>таблицю ДНЗ</a:t>
            </a:r>
          </a:p>
          <a:p>
            <a:r>
              <a:rPr lang="uk-UA" dirty="0" smtClean="0"/>
              <a:t>фото ДНЗ за графіком</a:t>
            </a:r>
          </a:p>
          <a:p>
            <a:pPr marL="0" indent="0">
              <a:buNone/>
            </a:pPr>
            <a:r>
              <a:rPr lang="uk-UA" b="1" dirty="0" smtClean="0"/>
              <a:t>РЕГУЛЯРНО</a:t>
            </a:r>
            <a:endParaRPr lang="uk-UA" b="1" dirty="0" smtClean="0"/>
          </a:p>
          <a:p>
            <a:r>
              <a:rPr lang="uk-UA" dirty="0" smtClean="0"/>
              <a:t>Вносити заявки, що прийняті в паперовому вигляді</a:t>
            </a:r>
          </a:p>
          <a:p>
            <a:r>
              <a:rPr lang="uk-UA" dirty="0" smtClean="0"/>
              <a:t>Відслідковувати наявність і кількість вільних місць в </a:t>
            </a:r>
            <a:r>
              <a:rPr lang="uk-UA" dirty="0" smtClean="0"/>
              <a:t> групах </a:t>
            </a:r>
          </a:p>
          <a:p>
            <a:r>
              <a:rPr lang="uk-UA" dirty="0" smtClean="0"/>
              <a:t>Перевірят</a:t>
            </a:r>
            <a:r>
              <a:rPr lang="uk-UA" dirty="0" smtClean="0"/>
              <a:t>и заявки, що надійшли в електронному вигляді, підтверджувати або відхиляти, змінюючи статуси </a:t>
            </a:r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70716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4134" y="622300"/>
            <a:ext cx="8542866" cy="80010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rgbClr val="C00000"/>
                </a:solidFill>
              </a:rPr>
              <a:t>Оновлення </a:t>
            </a:r>
            <a:r>
              <a:rPr lang="uk-UA" sz="3200" b="1" dirty="0" smtClean="0">
                <a:solidFill>
                  <a:srgbClr val="C00000"/>
                </a:solidFill>
              </a:rPr>
              <a:t>сторінок ЗДО</a:t>
            </a:r>
            <a:endParaRPr lang="uk-UA" sz="3200" b="1" dirty="0">
              <a:solidFill>
                <a:srgbClr val="C0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4167" y="1422400"/>
            <a:ext cx="2552700" cy="3781425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3467" y="1690687"/>
            <a:ext cx="3651316" cy="4859338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9583" y="2991643"/>
            <a:ext cx="3276600" cy="3743325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3325" y="1690687"/>
            <a:ext cx="4429816" cy="4138613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glow rad="63500">
              <a:schemeClr val="accent2">
                <a:satMod val="175000"/>
                <a:alpha val="5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201624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509672" y="303876"/>
            <a:ext cx="8596668" cy="644769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rgbClr val="C00000"/>
                </a:solidFill>
              </a:rPr>
              <a:t>Оновлення </a:t>
            </a:r>
            <a:r>
              <a:rPr lang="uk-UA" sz="3200" b="1" dirty="0" smtClean="0">
                <a:solidFill>
                  <a:srgbClr val="C00000"/>
                </a:solidFill>
              </a:rPr>
              <a:t>сторінок ЗДО</a:t>
            </a:r>
            <a:endParaRPr lang="uk-UA" sz="3200" b="1" dirty="0">
              <a:solidFill>
                <a:srgbClr val="C0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254" y="948645"/>
            <a:ext cx="7745796" cy="5768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793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/>
          <p:nvPr/>
        </p:nvPicPr>
        <p:blipFill>
          <a:blip r:embed="rId2"/>
          <a:stretch>
            <a:fillRect/>
          </a:stretch>
        </p:blipFill>
        <p:spPr>
          <a:xfrm>
            <a:off x="5284693" y="3663628"/>
            <a:ext cx="6665260" cy="2905084"/>
          </a:xfrm>
          <a:prstGeom prst="rect">
            <a:avLst/>
          </a:prstGeom>
        </p:spPr>
      </p:pic>
      <p:sp>
        <p:nvSpPr>
          <p:cNvPr id="1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778989" y="447283"/>
            <a:ext cx="5984010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altLang="ru-RU" sz="3200" b="1" dirty="0" smtClean="0">
                <a:solidFill>
                  <a:srgbClr val="C00000"/>
                </a:solidFill>
              </a:rPr>
              <a:t>Дані </a:t>
            </a:r>
            <a:r>
              <a:rPr lang="uk-UA" altLang="ru-RU" sz="3200" b="1" dirty="0">
                <a:solidFill>
                  <a:srgbClr val="C00000"/>
                </a:solidFill>
              </a:rPr>
              <a:t>для оформлення заявки </a:t>
            </a: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524436" y="1322356"/>
            <a:ext cx="4074458" cy="258532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uk-UA" alt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ПІБ дитини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uk-UA" alt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ПІБ одного з батьків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uk-UA" alt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Мобільний телефон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uk-UA" alt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Номер свідоцтва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uk-UA" alt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Бажаний рік вступу в ЗДО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uk-UA" alt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Дата подачі заяви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uk-UA" alt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 дитячого закладу </a:t>
            </a:r>
          </a:p>
        </p:txBody>
      </p:sp>
    </p:spTree>
    <p:extLst>
      <p:ext uri="{BB962C8B-B14F-4D97-AF65-F5344CB8AC3E}">
        <p14:creationId xmlns:p14="http://schemas.microsoft.com/office/powerpoint/2010/main" val="4066915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712758" y="660708"/>
            <a:ext cx="6501780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altLang="ru-RU" sz="3200" b="1" dirty="0">
                <a:solidFill>
                  <a:srgbClr val="C00000"/>
                </a:solidFill>
              </a:rPr>
              <a:t>План</a:t>
            </a:r>
            <a:r>
              <a:rPr kumimoji="0" lang="uk-UA" altLang="ru-RU" sz="21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 </a:t>
            </a:r>
            <a:r>
              <a:rPr lang="uk-UA" altLang="ru-RU" sz="3200" b="1" dirty="0">
                <a:solidFill>
                  <a:srgbClr val="C00000"/>
                </a:solidFill>
              </a:rPr>
              <a:t>переходу </a:t>
            </a:r>
            <a:r>
              <a:rPr lang="uk-UA" altLang="ru-RU" sz="3200" b="1" dirty="0" smtClean="0">
                <a:solidFill>
                  <a:srgbClr val="C00000"/>
                </a:solidFill>
              </a:rPr>
              <a:t>на нову Систему </a:t>
            </a:r>
            <a:endParaRPr lang="uk-UA" altLang="ru-RU" sz="3200" b="1" dirty="0">
              <a:solidFill>
                <a:srgbClr val="C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32830" y="1906199"/>
            <a:ext cx="9085230" cy="430887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</a:pPr>
            <a:r>
              <a:rPr lang="uk-UA" altLang="ru-RU" sz="2400" dirty="0"/>
              <a:t>Підготувати список заявок, що надійшли в паперовому </a:t>
            </a:r>
            <a:r>
              <a:rPr lang="uk-UA" altLang="ru-RU" sz="2400" dirty="0" smtClean="0"/>
              <a:t>вигляді </a:t>
            </a:r>
            <a:endParaRPr lang="uk-UA" altLang="ru-RU" sz="2400" dirty="0"/>
          </a:p>
          <a:p>
            <a:pPr defTabSz="91440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</a:pPr>
            <a:r>
              <a:rPr lang="uk-UA" altLang="ru-RU" sz="2400" dirty="0"/>
              <a:t>Внести ці заявки в систему відповідно до Інструкції </a:t>
            </a:r>
          </a:p>
          <a:p>
            <a:pPr defTabSz="91440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</a:pPr>
            <a:r>
              <a:rPr lang="uk-UA" altLang="ru-RU" sz="2400" dirty="0"/>
              <a:t>У період з 1 липня до 15 серпня перевірити актуальність </a:t>
            </a:r>
            <a:r>
              <a:rPr lang="uk-UA" altLang="ru-RU" sz="2400" dirty="0" smtClean="0"/>
              <a:t>та </a:t>
            </a:r>
            <a:r>
              <a:rPr lang="uk-UA" altLang="ru-RU" sz="2400" dirty="0"/>
              <a:t>правильність заявок, змінити статус з «На розгляданні» на статус «В черзі» </a:t>
            </a:r>
          </a:p>
          <a:p>
            <a:pPr defTabSz="91440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</a:pPr>
            <a:r>
              <a:rPr lang="uk-UA" altLang="ru-RU" sz="2400" dirty="0"/>
              <a:t>У період з 1 по 15 серпня після перенесення і перерахунку номерів перевірити правильність розрахунку черзі в заявках </a:t>
            </a:r>
          </a:p>
          <a:p>
            <a:pPr defTabSz="914400" eaLnBrk="0" fontAlgn="base" hangingPunct="0">
              <a:spcBef>
                <a:spcPct val="0"/>
              </a:spcBef>
              <a:spcAft>
                <a:spcPts val="1200"/>
              </a:spcAft>
              <a:buClrTx/>
              <a:buSzTx/>
            </a:pPr>
            <a:r>
              <a:rPr lang="uk-UA" altLang="ru-RU" sz="2400" dirty="0"/>
              <a:t>Після 25 серпня модератори повинні почати оновлювати вікові групи і встановлювати кількість вільних місць. </a:t>
            </a:r>
          </a:p>
        </p:txBody>
      </p:sp>
    </p:spTree>
    <p:extLst>
      <p:ext uri="{BB962C8B-B14F-4D97-AF65-F5344CB8AC3E}">
        <p14:creationId xmlns:p14="http://schemas.microsoft.com/office/powerpoint/2010/main" val="319612876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лочное стекло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2464</TotalTime>
  <Words>250</Words>
  <Application>Microsoft Office PowerPoint</Application>
  <PresentationFormat>Широкоэкранный</PresentationFormat>
  <Paragraphs>44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inherit</vt:lpstr>
      <vt:lpstr>Trebuchet MS</vt:lpstr>
      <vt:lpstr>Wingdings 3</vt:lpstr>
      <vt:lpstr>Грань</vt:lpstr>
      <vt:lpstr>Презентация PowerPoint</vt:lpstr>
      <vt:lpstr>Презентация PowerPoint</vt:lpstr>
      <vt:lpstr>Обов'язки Модератора: </vt:lpstr>
      <vt:lpstr>Оновлення сторінок ЗДО</vt:lpstr>
      <vt:lpstr>Оновлення сторінок ЗДО</vt:lpstr>
      <vt:lpstr>Дані для оформлення заявки </vt:lpstr>
      <vt:lpstr>План переходу на нову Систему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24</cp:revision>
  <cp:lastPrinted>2018-03-20T19:45:37Z</cp:lastPrinted>
  <dcterms:created xsi:type="dcterms:W3CDTF">2018-03-19T11:41:33Z</dcterms:created>
  <dcterms:modified xsi:type="dcterms:W3CDTF">2018-06-05T16:06:59Z</dcterms:modified>
</cp:coreProperties>
</file>