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58" r:id="rId4"/>
    <p:sldId id="259" r:id="rId5"/>
    <p:sldId id="261" r:id="rId6"/>
    <p:sldId id="262" r:id="rId7"/>
    <p:sldId id="266" r:id="rId8"/>
    <p:sldId id="281" r:id="rId9"/>
    <p:sldId id="283" r:id="rId10"/>
    <p:sldId id="282" r:id="rId11"/>
    <p:sldId id="269" r:id="rId12"/>
    <p:sldId id="274" r:id="rId13"/>
    <p:sldId id="275" r:id="rId14"/>
    <p:sldId id="268" r:id="rId15"/>
    <p:sldId id="277" r:id="rId16"/>
    <p:sldId id="278" r:id="rId17"/>
    <p:sldId id="286" r:id="rId18"/>
    <p:sldId id="284" r:id="rId19"/>
    <p:sldId id="285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163"/>
    <a:srgbClr val="4D310B"/>
    <a:srgbClr val="666633"/>
    <a:srgbClr val="5E5544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99" autoAdjust="0"/>
  </p:normalViewPr>
  <p:slideViewPr>
    <p:cSldViewPr>
      <p:cViewPr varScale="1">
        <p:scale>
          <a:sx n="96" d="100"/>
          <a:sy n="96" d="100"/>
        </p:scale>
        <p:origin x="6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8276465441819"/>
          <c:y val="0.14778659723986121"/>
          <c:w val="0.86237122703412095"/>
          <c:h val="0.707063238188976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FF0000">
                    <a:lumMod val="99000"/>
                  </a:srgbClr>
                </a:gs>
                <a:gs pos="77000">
                  <a:srgbClr val="FFC000"/>
                </a:gs>
                <a:gs pos="100000">
                  <a:srgbClr val="002060">
                    <a:lumMod val="100000"/>
                  </a:srgb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4000">
                    <a:srgbClr val="FF0000">
                      <a:lumMod val="99000"/>
                    </a:srgbClr>
                  </a:gs>
                  <a:gs pos="8000">
                    <a:srgbClr val="FFC000"/>
                  </a:gs>
                  <a:gs pos="100000">
                    <a:srgbClr val="002060">
                      <a:lumMod val="100000"/>
                    </a:srgbClr>
                  </a:gs>
                </a:gsLst>
                <a:lin ang="5400000" scaled="1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5C1-43C0-87B9-AE5F3567E083}"/>
              </c:ext>
            </c:extLst>
          </c:dPt>
          <c:dLbls>
            <c:dLbl>
              <c:idx val="0"/>
              <c:layout>
                <c:manualLayout>
                  <c:x val="-1.1110982756090194E-16"/>
                  <c:y val="2.6881720430107546E-3"/>
                </c:manualLayout>
              </c:layout>
              <c:spPr>
                <a:noFill/>
                <a:ln w="2568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25" b="1" i="0" u="none" strike="noStrike" kern="1200" baseline="0">
                      <a:solidFill>
                        <a:srgbClr val="CC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5C1-43C0-87B9-AE5F3567E083}"/>
                </c:ext>
              </c:extLst>
            </c:dLbl>
            <c:spPr>
              <a:noFill/>
              <a:ln w="256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25" b="1" i="0" u="none" strike="noStrike" kern="1200" baseline="0">
                    <a:solidFill>
                      <a:srgbClr val="5E554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</c:numCache>
            </c:numRef>
          </c:cat>
          <c:val>
            <c:numRef>
              <c:f>Лист1!$B$2:$B$7</c:f>
              <c:numCache>
                <c:formatCode>0.00%</c:formatCode>
                <c:ptCount val="6"/>
                <c:pt idx="0" formatCode="0%">
                  <c:v>0.68</c:v>
                </c:pt>
                <c:pt idx="1">
                  <c:v>0.67100000000000004</c:v>
                </c:pt>
                <c:pt idx="2">
                  <c:v>0.65900000000000003</c:v>
                </c:pt>
                <c:pt idx="3">
                  <c:v>0.64700000000000002</c:v>
                </c:pt>
                <c:pt idx="4">
                  <c:v>0.629</c:v>
                </c:pt>
                <c:pt idx="5">
                  <c:v>0.61599999999999999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C1-43C0-87B9-AE5F3567E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114692480"/>
        <c:axId val="1"/>
      </c:barChart>
      <c:catAx>
        <c:axId val="11469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62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1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"/>
        <c:noMultiLvlLbl val="0"/>
      </c:catAx>
      <c:valAx>
        <c:axId val="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ln w="642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1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692480"/>
        <c:crosses val="autoZero"/>
        <c:crossBetween val="between"/>
      </c:valAx>
      <c:spPr>
        <a:solidFill>
          <a:srgbClr val="FFC000"/>
        </a:solidFill>
        <a:ln w="25687">
          <a:noFill/>
        </a:ln>
      </c:spPr>
    </c:plotArea>
    <c:plotVisOnly val="1"/>
    <c:dispBlanksAs val="gap"/>
    <c:showDLblsOverMax val="0"/>
  </c:chart>
  <c:spPr>
    <a:gradFill flip="none" rotWithShape="1">
      <a:gsLst>
        <a:gs pos="11000">
          <a:srgbClr val="FFC000"/>
        </a:gs>
        <a:gs pos="49000">
          <a:srgbClr val="F5C163">
            <a:alpha val="0"/>
            <a:lumMod val="20000"/>
          </a:srgbClr>
        </a:gs>
        <a:gs pos="100000">
          <a:srgbClr val="FFC000"/>
        </a:gs>
      </a:gsLst>
      <a:path path="circle">
        <a:fillToRect l="100000" t="100000"/>
      </a:path>
      <a:tileRect r="-100000" b="-100000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6681701195117"/>
          <c:y val="3.437500000000001E-2"/>
          <c:w val="0.88183383023723949"/>
          <c:h val="0.96562500000000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FFC000">
                    <a:lumMod val="91000"/>
                  </a:srgbClr>
                </a:gs>
                <a:gs pos="39000">
                  <a:srgbClr val="4D310B"/>
                </a:gs>
                <a:gs pos="73000">
                  <a:srgbClr val="F5C163"/>
                </a:gs>
                <a:gs pos="100000">
                  <a:srgbClr val="FFC000"/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FC000">
                      <a:lumMod val="91000"/>
                    </a:srgbClr>
                  </a:gs>
                  <a:gs pos="39000">
                    <a:srgbClr val="4D310B"/>
                  </a:gs>
                  <a:gs pos="73000">
                    <a:srgbClr val="F5C163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608-4D2D-A078-BA1020B44AF4}"/>
              </c:ext>
            </c:extLst>
          </c:dPt>
          <c:dLbls>
            <c:dLbl>
              <c:idx val="0"/>
              <c:layout>
                <c:manualLayout>
                  <c:x val="0"/>
                  <c:y val="-7.81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396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77029</a:t>
                    </a:r>
                  </a:p>
                </c:rich>
              </c:tx>
              <c:spPr>
                <a:noFill/>
                <a:ln w="25385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08-4D2D-A078-BA1020B44AF4}"/>
                </c:ext>
              </c:extLst>
            </c:dLbl>
            <c:dLbl>
              <c:idx val="1"/>
              <c:layout>
                <c:manualLayout>
                  <c:x val="2.0591744213791459E-4"/>
                  <c:y val="-6.2827806735425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08-4D2D-A078-BA1020B44AF4}"/>
                </c:ext>
              </c:extLst>
            </c:dLbl>
            <c:dLbl>
              <c:idx val="2"/>
              <c:layout>
                <c:manualLayout>
                  <c:x val="-1.6181229773462793E-3"/>
                  <c:y val="-4.64241783209935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608-4D2D-A078-BA1020B44AF4}"/>
                </c:ext>
              </c:extLst>
            </c:dLbl>
            <c:dLbl>
              <c:idx val="3"/>
              <c:layout>
                <c:manualLayout>
                  <c:x val="1.6181229773462793E-3"/>
                  <c:y val="-4.95491048693540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608-4D2D-A078-BA1020B44AF4}"/>
                </c:ext>
              </c:extLst>
            </c:dLbl>
            <c:dLbl>
              <c:idx val="4"/>
              <c:layout>
                <c:manualLayout>
                  <c:x val="8.0906148867313371E-3"/>
                  <c:y val="-4.9487013750146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608-4D2D-A078-BA1020B44AF4}"/>
                </c:ext>
              </c:extLst>
            </c:dLbl>
            <c:dLbl>
              <c:idx val="5"/>
              <c:layout>
                <c:manualLayout>
                  <c:x val="1.5151515151514596E-3"/>
                  <c:y val="-3.521126760563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049-46F3-950E-94C09D5B9F26}"/>
                </c:ext>
              </c:extLst>
            </c:dLbl>
            <c:spPr>
              <a:noFill/>
              <a:ln w="2538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396" b="1" i="0" u="none" strike="noStrike" kern="1200" baseline="0">
                    <a:solidFill>
                      <a:srgbClr val="5E554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76751</c:v>
                </c:pt>
                <c:pt idx="1">
                  <c:v>74462</c:v>
                </c:pt>
                <c:pt idx="2">
                  <c:v>73560</c:v>
                </c:pt>
                <c:pt idx="3">
                  <c:v>71979</c:v>
                </c:pt>
                <c:pt idx="4">
                  <c:v>71152</c:v>
                </c:pt>
                <c:pt idx="5">
                  <c:v>68652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08-4D2D-A078-BA1020B44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482488"/>
        <c:axId val="1"/>
      </c:barChart>
      <c:catAx>
        <c:axId val="114482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0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7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482488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noProof="0" smtClean="0"/>
              <a:t>Образец текста</a:t>
            </a:r>
          </a:p>
          <a:p>
            <a:pPr lvl="1"/>
            <a:r>
              <a:rPr lang="ru-RU" altLang="uk-UA" noProof="0" smtClean="0"/>
              <a:t>Второй уровень</a:t>
            </a:r>
          </a:p>
          <a:p>
            <a:pPr lvl="2"/>
            <a:r>
              <a:rPr lang="ru-RU" altLang="uk-UA" noProof="0" smtClean="0"/>
              <a:t>Третий уровень</a:t>
            </a:r>
          </a:p>
          <a:p>
            <a:pPr lvl="3"/>
            <a:r>
              <a:rPr lang="ru-RU" altLang="uk-UA" noProof="0" smtClean="0"/>
              <a:t>Четвертый уровень</a:t>
            </a:r>
          </a:p>
          <a:p>
            <a:pPr lvl="4"/>
            <a:r>
              <a:rPr lang="ru-RU" altLang="uk-UA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D3D69F-FF35-45B0-A3A4-8DBBBF8AC7E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78988C-C362-454D-A225-4A5926575EA0}" type="slidenum">
              <a:rPr lang="ru-RU" altLang="ru-RU" sz="1200">
                <a:latin typeface="Calibri" pitchFamily="34" charset="0"/>
              </a:rPr>
              <a:pPr algn="r"/>
              <a:t>2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altLang="uk-UA" smtClean="0">
              <a:latin typeface="Arial" charset="0"/>
              <a:cs typeface="Arial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A8BED2-3EE3-443A-B7C6-1BE939562454}" type="slidenum">
              <a:rPr lang="ru-RU" altLang="uk-UA" smtClean="0">
                <a:latin typeface="Arial" charset="0"/>
                <a:cs typeface="Arial" charset="0"/>
              </a:rPr>
              <a:pPr/>
              <a:t>3</a:t>
            </a:fld>
            <a:endParaRPr lang="ru-RU" altLang="uk-U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80FE4A-8694-4305-B7CF-FEB11163B056}" type="slidenum">
              <a:rPr lang="ru-RU" altLang="ru-RU" sz="1200">
                <a:latin typeface="Calibri" pitchFamily="34" charset="0"/>
              </a:rPr>
              <a:pPr algn="r"/>
              <a:t>12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A3880E-BE98-4A5F-B3AD-7987EA9DD464}" type="slidenum">
              <a:rPr lang="ru-RU" sz="1200"/>
              <a:pPr algn="r"/>
              <a:t>15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ECAF4-29E1-40DA-9A33-FF1CFFC65D8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442F5-F435-4B20-ACE1-EE3E30E9CB8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5A58-A547-4F8C-ADC8-625F857F857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E3D3-7267-45C6-A494-1B31020B480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313F-0957-4843-A560-46846CB459B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62FF9-1F65-4AC1-9E47-0F19F3451FE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9CD3F-FC8C-43C3-9570-03354651C74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91724-26F3-4CCC-963A-CBF18AED989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29D4-70CF-49E9-BF2A-85D31BFF874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8A21-4F7B-40E1-BD0D-CD663B1C1BC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72A39-DD8C-4A7E-8354-517F22D3545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51C9B6-A958-47F1-856E-E758A00627D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3810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uk-UA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Створення умов для забезпечення </a:t>
            </a:r>
            <a:r>
              <a:rPr lang="ru-RU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</a:t>
            </a:r>
            <a:r>
              <a:rPr lang="uk-UA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кісної доступної </a:t>
            </a:r>
            <a:r>
              <a:rPr lang="ru-RU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дошкiльної освiти </a:t>
            </a:r>
            <a:r>
              <a:rPr lang="uk-UA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uk-UA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Харківській області</a:t>
            </a:r>
            <a:endParaRPr lang="ru-RU" altLang="uk-UA" sz="4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7763" y="4724400"/>
            <a:ext cx="6400800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Руднєва С.М., головний спеціаліст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відділу дошкільної, загальної середньої,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корекційної та позашкільної освіти  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Департаменту науки і  освіти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Харківської обласної державної адміністрації</a:t>
            </a:r>
            <a:endParaRPr lang="ru-RU" alt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Нормативне забезпечення щодо обліку дітей дошкільного віку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3. Закон України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"Про місцеве самоврядування в Україні"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Стаття 32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Повноваження у сфері освіти, охорони здоров'я, культури, фізкультури і спорту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До відання виконавчих органів сільських, селищних, міських рад належать: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б) делеговані повноваження:</a:t>
            </a:r>
            <a:endParaRPr lang="uk-UA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uk-UA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4) організація обліку дітей дошкільного та шкільного віку</a:t>
            </a:r>
            <a:endParaRPr lang="uk-U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ru-RU" sz="2800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uk-UA" alt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Кількість місць у ЗДО </a:t>
            </a:r>
            <a:endParaRPr lang="ru-RU" altLang="uk-UA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390847"/>
              </p:ext>
            </p:extLst>
          </p:nvPr>
        </p:nvGraphicFramePr>
        <p:xfrm>
          <a:off x="381000" y="1066800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785225" cy="5699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alt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Кількість дітей у ЗДО на 100 місць</a:t>
            </a:r>
          </a:p>
        </p:txBody>
      </p:sp>
      <p:graphicFrame>
        <p:nvGraphicFramePr>
          <p:cNvPr id="27675" name="Group 27"/>
          <p:cNvGraphicFramePr>
            <a:graphicFrameLocks noGrp="1"/>
          </p:cNvGraphicFramePr>
          <p:nvPr>
            <p:ph idx="4294967295"/>
          </p:nvPr>
        </p:nvGraphicFramePr>
        <p:xfrm>
          <a:off x="179388" y="914400"/>
          <a:ext cx="8785225" cy="5562601"/>
        </p:xfrm>
        <a:graphic>
          <a:graphicData uri="http://schemas.openxmlformats.org/drawingml/2006/table">
            <a:tbl>
              <a:tblPr/>
              <a:tblGrid>
                <a:gridCol w="439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Станом на 01.01.201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kumimoji="0" lang="uk-UA" alt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6" marR="9142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58ED5"/>
                        </a:gs>
                        <a:gs pos="56000">
                          <a:srgbClr val="558ED5"/>
                        </a:gs>
                        <a:gs pos="97000">
                          <a:srgbClr val="17375E"/>
                        </a:gs>
                        <a:gs pos="100000">
                          <a:srgbClr val="A263D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Станом на 01.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01</a:t>
                      </a:r>
                      <a:r>
                        <a:rPr kumimoji="0" lang="uk-UA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.201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kumimoji="0" lang="uk-UA" alt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6" marR="91426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58ED5"/>
                        </a:gs>
                        <a:gs pos="56000">
                          <a:srgbClr val="558ED5"/>
                        </a:gs>
                        <a:gs pos="100000">
                          <a:srgbClr val="A263D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ЗДО різних типів</a:t>
                      </a:r>
                    </a:p>
                  </a:txBody>
                  <a:tcPr marL="91426" marR="9142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Сільські райони 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– 9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kumimoji="0" lang="uk-UA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endParaRPr kumimoji="0" lang="uk-UA" altLang="ru-RU" sz="36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Міста обласного значення 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– 10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kumimoji="0" lang="uk-UA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м. Харків 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– 11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kumimoji="0" lang="uk-UA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По області – 10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kumimoji="0" lang="uk-UA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6" marR="91426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58ED5"/>
                        </a:gs>
                        <a:gs pos="5000">
                          <a:srgbClr val="558ED5"/>
                        </a:gs>
                        <a:gs pos="85001">
                          <a:srgbClr val="17375E"/>
                        </a:gs>
                        <a:gs pos="100000">
                          <a:srgbClr val="A263D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Сільські райони,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ОТГ 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– 9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uk-UA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Міста обласного  значення 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– 10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kumimoji="0" lang="uk-UA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м. Харків 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– 11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uk-UA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endParaRPr kumimoji="0" lang="uk-UA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По області – 1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03</a:t>
                      </a:r>
                      <a:endParaRPr kumimoji="0" lang="uk-UA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6" marR="9142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58ED5"/>
                        </a:gs>
                        <a:gs pos="5000">
                          <a:srgbClr val="558ED5"/>
                        </a:gs>
                        <a:gs pos="100000">
                          <a:srgbClr val="A263D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0" name="Rectangle 50"/>
          <p:cNvSpPr>
            <a:spLocks noGrp="1"/>
          </p:cNvSpPr>
          <p:nvPr>
            <p:ph type="title" idx="4294967295"/>
          </p:nvPr>
        </p:nvSpPr>
        <p:spPr>
          <a:xfrm>
            <a:off x="390525" y="76200"/>
            <a:ext cx="8435975" cy="1560513"/>
          </a:xfrm>
        </p:spPr>
        <p:txBody>
          <a:bodyPr/>
          <a:lstStyle/>
          <a:p>
            <a:pPr>
              <a:defRPr/>
            </a:pPr>
            <a:r>
              <a:rPr lang="uk-UA" alt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Оцінка результатів діяльності за показником 46 "Чисельність дітей у ЗДО у розрахунку на 100 місць, осіб"</a:t>
            </a:r>
            <a:endParaRPr lang="ru-RU" alt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6659" name="Group 35"/>
          <p:cNvGraphicFramePr>
            <a:graphicFrameLocks noGrp="1"/>
          </p:cNvGraphicFramePr>
          <p:nvPr>
            <p:ph idx="4294967295"/>
          </p:nvPr>
        </p:nvGraphicFramePr>
        <p:xfrm>
          <a:off x="576263" y="1828800"/>
          <a:ext cx="8064500" cy="4923815"/>
        </p:xfrm>
        <a:graphic>
          <a:graphicData uri="http://schemas.openxmlformats.org/drawingml/2006/table">
            <a:tbl>
              <a:tblPr/>
              <a:tblGrid>
                <a:gridCol w="395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Найменування району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(міста)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Станом</a:t>
                      </a:r>
                      <a:r>
                        <a:rPr kumimoji="0" lang="uk-U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на 01.01.201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Мереф</a:t>
                      </a:r>
                      <a:r>
                        <a:rPr kumimoji="0" lang="uk-UA" alt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’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янська ОТГ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Харківський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Зачепилівський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м. 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Люботин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м. Харків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Вовчанський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Печенізький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м. </a:t>
                      </a: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Чугуїв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991600" cy="914400"/>
          </a:xfrm>
        </p:spPr>
        <p:txBody>
          <a:bodyPr/>
          <a:lstStyle/>
          <a:p>
            <a:pPr>
              <a:defRPr/>
            </a:pPr>
            <a:r>
              <a:rPr lang="uk-UA" alt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Чисельність дітей на 100 місць у ЗДО міської місцевості сільських районів, ОТГ</a:t>
            </a:r>
            <a:endParaRPr lang="ru-RU" altLang="uk-UA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200150"/>
            <a:ext cx="8686800" cy="5505450"/>
          </a:xfrm>
          <a:gradFill>
            <a:gsLst>
              <a:gs pos="20000">
                <a:srgbClr val="F5C163"/>
              </a:gs>
              <a:gs pos="73000">
                <a:srgbClr val="FFC000">
                  <a:lumMod val="51000"/>
                  <a:lumOff val="49000"/>
                </a:srgbClr>
              </a:gs>
            </a:gsLst>
            <a:lin ang="5400000" scaled="1"/>
          </a:gradFill>
          <a:ln>
            <a:solidFill>
              <a:schemeClr val="accent1"/>
            </a:solidFill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40000"/>
              </a:lnSpc>
              <a:buFontTx/>
              <a:buNone/>
              <a:defRPr/>
            </a:pP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Балаклійський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103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Барвінківський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106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Богодухівський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113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Близнюківський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147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Вовчанський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112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Дергачівський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105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Золочівський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115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Зачепилівський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137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   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Красноградський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104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Краснокутський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102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</a:p>
          <a:p>
            <a:pPr marL="0" indent="0"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Нововодолазький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140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Печенізький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131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Харківський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140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райони,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Мереф</a:t>
            </a:r>
            <a:r>
              <a:rPr lang="uk-UA" altLang="uk-UA" sz="2800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’</a:t>
            </a:r>
            <a:r>
              <a:rPr lang="ru-RU" altLang="ru-RU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янська ОТГ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(140),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Роганська ОТГ  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(126)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213" y="533400"/>
            <a:ext cx="8408987" cy="5638800"/>
          </a:xfrm>
        </p:spPr>
        <p:txBody>
          <a:bodyPr/>
          <a:lstStyle/>
          <a:p>
            <a:pPr>
              <a:defRPr/>
            </a:pPr>
            <a:r>
              <a:rPr lang="uk-UA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Розпорядження Кабінету Міністрів України від 06.12.2017 № 871-р </a:t>
            </a:r>
            <a:r>
              <a:rPr lang="uk-UA" sz="4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"Про затвердження плану дій на 2017 – 2019 роки поетапного створення додаткових місць у закладах освіти для дітей дошкільного віку"</a:t>
            </a:r>
            <a:endParaRPr lang="ru-RU" sz="4000" b="1" dirty="0" smtClean="0">
              <a:solidFill>
                <a:srgbClr val="4A4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495300" y="228600"/>
            <a:ext cx="8229600" cy="2016125"/>
          </a:xfrm>
        </p:spPr>
        <p:txBody>
          <a:bodyPr/>
          <a:lstStyle/>
          <a:p>
            <a:pPr>
              <a:defRPr/>
            </a:pPr>
            <a:r>
              <a:rPr lang="uk-UA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Регіональний план створення додаткових місць для дітей дошкільного віку  </a:t>
            </a:r>
            <a:endParaRPr lang="ru-RU" alt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843170" y="2590800"/>
            <a:ext cx="7848600" cy="3814762"/>
          </a:xfrm>
        </p:spPr>
        <p:txBody>
          <a:bodyPr/>
          <a:lstStyle/>
          <a:p>
            <a:pPr>
              <a:defRPr/>
            </a:pPr>
            <a:r>
              <a:rPr lang="uk-UA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2017 – 18 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ЗДО, 44 </a:t>
            </a:r>
            <a:r>
              <a:rPr lang="uk-UA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додаткові групи,                		1951 місце</a:t>
            </a:r>
          </a:p>
          <a:p>
            <a:pPr>
              <a:defRPr/>
            </a:pPr>
            <a:r>
              <a:rPr lang="uk-UA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2018 – 26 ЗДО, 21 додаткова група,      		1664 місця </a:t>
            </a:r>
          </a:p>
          <a:p>
            <a:pPr>
              <a:defRPr/>
            </a:pPr>
            <a:r>
              <a:rPr lang="uk-UA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2019 – 11 ЗДО, 28 додаткових груп,             		1116 місць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Закон України "Про освіту" стаття 43 </a:t>
            </a:r>
            <a:r>
              <a:rPr lang="uk-UA" alt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alt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altLang="uk-UA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Ліцензування освітньої діяльності</a:t>
            </a:r>
            <a:endParaRPr lang="ru-RU" altLang="uk-UA" sz="28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uk-UA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uk-UA" altLang="uk-UA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Ліцензування освітньої діяльності - це процедура визнання спроможності юридичної або фізичної особи надавати освітні послуги на певному рівні освіти відповідно до ліцензійних умов.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uk-UA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2. Освітня діяльність провадиться на підставі ліцензії, що видається органом ліцензування відповідно до законодавства:</a:t>
            </a:r>
          </a:p>
          <a:p>
            <a:pPr indent="17463" eaLnBrk="1" hangingPunct="1">
              <a:lnSpc>
                <a:spcPct val="80000"/>
              </a:lnSpc>
              <a:defRPr/>
            </a:pPr>
            <a:r>
              <a:rPr lang="uk-UA" altLang="uk-UA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для закладів вищої, післядипломної, фахової передвищої, професійної (професійно-технічної) освіти - центральним органом виконавчої влади у сфері освіти і науки;</a:t>
            </a:r>
          </a:p>
          <a:p>
            <a:pPr indent="17463" eaLnBrk="1" hangingPunct="1">
              <a:lnSpc>
                <a:spcPct val="80000"/>
              </a:lnSpc>
              <a:defRPr/>
            </a:pPr>
            <a:r>
              <a:rPr lang="uk-UA" altLang="uk-UA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для закладів дошкільної та загальної середньої освіти - Радою міністрів Автономної Республіки Крим, обласними, Київською та Севастопольською міськими державними адміністраціями.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uk-UA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3. Ліцензійні умови визначаються окремо для кожного рівня освіти. Ліцензійні умови формуються з урахуванням спеціальних вимог щодо доступності для осіб з особливими освітніми потребами. Вимоги до ліцензійних умов визначаються спеціальними законами.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uk-UA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4. Ліцензування, контроль за дотриманням ліцензійних умов, видача та анулювання ліцензій на освітню діяльність здійснюються у порядку, визначеному законодавством.</a:t>
            </a:r>
            <a:endParaRPr lang="ru-RU" altLang="uk-UA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uk-UA" altLang="uk-UA" sz="48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УВАГА!</a:t>
            </a:r>
            <a:endParaRPr lang="ru-RU" sz="4800" b="1" u="sng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3243"/>
            <a:ext cx="8610600" cy="5486400"/>
          </a:xfrm>
        </p:spPr>
        <p:txBody>
          <a:bodyPr/>
          <a:lstStyle/>
          <a:p>
            <a:r>
              <a:rPr lang="uk-UA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Тримати на контролі питання формування мережі ЗДО на 201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</a:t>
            </a:r>
            <a:r>
              <a:rPr lang="uk-UA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/201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9</a:t>
            </a:r>
            <a:r>
              <a:rPr lang="uk-UA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н.р. та своєчасно інформувати Департамент щодо змін</a:t>
            </a:r>
          </a:p>
          <a:p>
            <a:r>
              <a:rPr lang="uk-UA" alt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Звітувати щоквартально</a:t>
            </a:r>
            <a:r>
              <a:rPr lang="uk-UA" altLang="uk-UA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alt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про хід виконання у 2018 році Розпорядження Кабінету Міністрів України </a:t>
            </a:r>
            <a:br>
              <a:rPr lang="uk-UA" alt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alt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від 6 грудня 2017 р. № 871-р </a:t>
            </a:r>
          </a:p>
          <a:p>
            <a:r>
              <a:rPr lang="uk-UA" alt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Своєчасно надавати інформацію відповідно до плану роботи Департаменту на 2018 рік 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Продовжити взаємодію з ТОВ «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Фанки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Лайн» щодо реорганізації електронної системи реєстрації до закладів дошкільної освіти регіону Харківської області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8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УВАГА!</a:t>
            </a:r>
            <a:endParaRPr lang="ru-RU" sz="4800" b="1" u="sng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54562"/>
          </a:xfrm>
        </p:spPr>
        <p:txBody>
          <a:bodyPr/>
          <a:lstStyle/>
          <a:p>
            <a:pPr algn="ctr">
              <a:spcBef>
                <a:spcPts val="600"/>
              </a:spcBef>
              <a:buFontTx/>
              <a:buNone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Лист Міністерства охорони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здоров'я України </a:t>
            </a:r>
          </a:p>
          <a:p>
            <a:pPr algn="ctr">
              <a:buFontTx/>
              <a:buNone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від 24.04.2018 № 111-01/123</a:t>
            </a:r>
          </a:p>
          <a:p>
            <a:pPr algn="ctr">
              <a:buFontTx/>
              <a:buNone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(надає роз'яснення щодо використання медичних форм для зарахування дітей до закладів дошкільної освіти) 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07950" y="823913"/>
          <a:ext cx="8928100" cy="596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r:id="rId4" imgW="8925318" imgH="5968501" progId="Excel.Chart.8">
                  <p:embed/>
                </p:oleObj>
              </mc:Choice>
              <mc:Fallback>
                <p:oleObj r:id="rId4" imgW="8925318" imgH="5968501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823913"/>
                        <a:ext cx="8928100" cy="596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7950" y="115888"/>
            <a:ext cx="8928100" cy="708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uk-UA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Кількість закладів дошкільної освіти 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122237"/>
            <a:ext cx="8610600" cy="487363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Завдання</a:t>
            </a:r>
            <a:endParaRPr lang="ru-RU" alt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609600"/>
            <a:ext cx="8991600" cy="61722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uk-UA" altLang="ru-RU" sz="3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Забезпечити організацію та проведення літнього оздоровлення дітей відповідно до чинного законодавства</a:t>
            </a:r>
          </a:p>
          <a:p>
            <a:pPr eaLnBrk="1" hangingPunct="1">
              <a:spcBef>
                <a:spcPts val="0"/>
              </a:spcBef>
            </a:pPr>
            <a:r>
              <a:rPr lang="uk-UA" altLang="ru-RU" sz="3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Забезпечити неухильне виконання вимог Санітарного регламенту для дошкільних навчальних закладів </a:t>
            </a:r>
            <a:r>
              <a:rPr lang="uk-UA" altLang="ru-RU" sz="3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(наказ МОЗУ від  24.03.2016 № 234)</a:t>
            </a:r>
            <a:r>
              <a:rPr lang="en-US" altLang="ru-RU" sz="3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altLang="ru-RU" sz="31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uk-UA" altLang="ru-RU" sz="3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Забезпечити проведення організованого обліку дітей дошкільного віку в районі (місті)</a:t>
            </a:r>
          </a:p>
          <a:p>
            <a:pPr eaLnBrk="1" hangingPunct="1">
              <a:spcBef>
                <a:spcPts val="0"/>
              </a:spcBef>
            </a:pPr>
            <a:r>
              <a:rPr lang="uk-UA" altLang="ru-RU" sz="3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Спланувати різні форми охоплення дітей дошкільною освітою за результатами проведеного обліку (у т.ч. створення інклюзивних груп)</a:t>
            </a:r>
          </a:p>
          <a:p>
            <a:pPr eaLnBrk="1" hangingPunct="1"/>
            <a:endParaRPr lang="uk-UA" alt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950" y="115888"/>
            <a:ext cx="891381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uk-UA" altLang="uk-U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Кількість дітей у закладах дошкільної освіти від 1- 6(7) років  </a:t>
            </a:r>
          </a:p>
        </p:txBody>
      </p:sp>
      <p:graphicFrame>
        <p:nvGraphicFramePr>
          <p:cNvPr id="4115" name="Group 19"/>
          <p:cNvGraphicFramePr>
            <a:graphicFrameLocks noGrp="1"/>
          </p:cNvGraphicFramePr>
          <p:nvPr/>
        </p:nvGraphicFramePr>
        <p:xfrm>
          <a:off x="107950" y="1498600"/>
          <a:ext cx="8913813" cy="5037974"/>
        </p:xfrm>
        <a:graphic>
          <a:graphicData uri="http://schemas.openxmlformats.org/drawingml/2006/table">
            <a:tbl>
              <a:tblPr/>
              <a:tblGrid>
                <a:gridCol w="438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Станом на 01.01.201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uk-UA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313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Станом на 01.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01</a:t>
                      </a:r>
                      <a:r>
                        <a:rPr kumimoji="0" lang="uk-UA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.201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uk-UA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6313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72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ЗДО різних типів</a:t>
                      </a:r>
                    </a:p>
                  </a:txBody>
                  <a:tcPr marL="91431" marR="91431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06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сільські райони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24889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міста обласного значення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 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8640</a:t>
                      </a:r>
                      <a:endParaRPr kumimoji="0" lang="uk-UA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Харків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 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45285</a:t>
                      </a:r>
                      <a:endParaRPr kumimoji="0" lang="uk-UA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обласні НВК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області  – 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  <a:endParaRPr kumimoji="0" lang="uk-UA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313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сільські райони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24961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міста обласного  значення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781</a:t>
                      </a:r>
                      <a:endParaRPr kumimoji="0" lang="uk-UA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Харків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645</a:t>
                      </a:r>
                      <a:endParaRPr kumimoji="0" lang="uk-UA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обласні НВК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області  </a:t>
                      </a:r>
                      <a:r>
                        <a:rPr kumimoji="0" lang="uk-UA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665</a:t>
                      </a:r>
                      <a:endParaRPr kumimoji="0" lang="uk-UA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6313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Охоплення дітей від 1-6(7) років у </a:t>
            </a:r>
            <a:r>
              <a:rPr lang="uk-UA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ЗДО різних типів</a:t>
            </a:r>
          </a:p>
        </p:txBody>
      </p:sp>
      <p:graphicFrame>
        <p:nvGraphicFramePr>
          <p:cNvPr id="2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542364"/>
              </p:ext>
            </p:extLst>
          </p:nvPr>
        </p:nvGraphicFramePr>
        <p:xfrm>
          <a:off x="279400" y="1803400"/>
          <a:ext cx="85852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219200"/>
          </a:xfrm>
        </p:spPr>
        <p:txBody>
          <a:bodyPr/>
          <a:lstStyle/>
          <a:p>
            <a:pPr>
              <a:defRPr/>
            </a:pPr>
            <a:r>
              <a:rPr lang="uk-UA" alt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Охоплення дітей від 3 до 6(7) років ЗДО + соцпатронат</a:t>
            </a:r>
            <a:endParaRPr lang="ru-RU" altLang="uk-UA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187" name="Group 19"/>
          <p:cNvGraphicFramePr>
            <a:graphicFrameLocks noGrp="1"/>
          </p:cNvGraphicFramePr>
          <p:nvPr>
            <p:ph type="body" idx="1"/>
          </p:nvPr>
        </p:nvGraphicFramePr>
        <p:xfrm>
          <a:off x="304800" y="1658938"/>
          <a:ext cx="8534400" cy="4938329"/>
        </p:xfrm>
        <a:graphic>
          <a:graphicData uri="http://schemas.openxmlformats.org/drawingml/2006/table">
            <a:tbl>
              <a:tblPr/>
              <a:tblGrid>
                <a:gridCol w="419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9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Станом на 01.01.201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kumimoji="0" lang="uk-UA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313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Станом на 01.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r>
                        <a:rPr kumimoji="0" lang="uk-UA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.201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kumimoji="0" lang="uk-UA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6313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72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ЗДО різних типів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сільські райони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7,9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міста обласного значення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  <a:endParaRPr kumimoji="0" lang="uk-UA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Харків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  <a:endParaRPr kumimoji="0" lang="uk-UA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області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kumimoji="0" lang="uk-UA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313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сільські райони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,9 %</a:t>
                      </a:r>
                      <a:endParaRPr kumimoji="0" lang="uk-UA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міста обласного  значення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kumimoji="0" lang="uk-UA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Харків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  <a:endParaRPr kumimoji="0" lang="uk-UA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області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kumimoji="0" lang="uk-UA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6313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5240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uk-UA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Низький </a:t>
            </a:r>
            <a:r>
              <a:rPr lang="uk-UA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показник </a:t>
            </a:r>
            <a:r>
              <a:rPr lang="uk-UA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охоплення дітей      3-6(7) років ЗДО + с/п</a:t>
            </a:r>
            <a:endParaRPr lang="ru-RU" altLang="uk-UA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0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  <a:defRPr/>
            </a:pPr>
            <a:r>
              <a:rPr lang="uk-UA" alt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Старосалтівська ОТГ                  62,2 % 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  <a:defRPr/>
            </a:pPr>
            <a:r>
              <a:rPr lang="uk-UA" alt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Мереф’янська ОТГ                     65,6 %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  <a:defRPr/>
            </a:pPr>
            <a:r>
              <a:rPr lang="uk-UA" alt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Роганська ОТГ</a:t>
            </a:r>
            <a:r>
              <a:rPr lang="ru-RU" alt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</a:t>
            </a:r>
            <a:r>
              <a:rPr lang="uk-UA" alt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69,1 % 	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  <a:defRPr/>
            </a:pPr>
            <a:r>
              <a:rPr lang="uk-UA" alt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Зачепилівський район              70,9 %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  <a:defRPr/>
            </a:pPr>
            <a:r>
              <a:rPr lang="uk-UA" alt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Нововодолазький район          71,4 %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  <a:defRPr/>
            </a:pPr>
            <a:r>
              <a:rPr lang="uk-UA" alt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м. Люботин                                   76,9 %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  <a:defRPr/>
            </a:pPr>
            <a:r>
              <a:rPr lang="uk-UA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Дергачівський район                 77,3 %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  <a:defRPr/>
            </a:pPr>
            <a:r>
              <a:rPr lang="uk-UA" alt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Ізюмський</a:t>
            </a:r>
            <a:r>
              <a:rPr lang="ru-RU" alt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 район                       77</a:t>
            </a:r>
            <a:r>
              <a:rPr lang="uk-UA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,9</a:t>
            </a:r>
            <a:r>
              <a:rPr lang="en-US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  <a:defRPr/>
            </a:pPr>
            <a:r>
              <a:rPr lang="uk-UA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Чкаловська ОТГ                            79,2 %</a:t>
            </a:r>
          </a:p>
          <a:p>
            <a:pPr algn="ctr" eaLnBrk="1" hangingPunct="1">
              <a:lnSpc>
                <a:spcPct val="90000"/>
              </a:lnSpc>
              <a:spcBef>
                <a:spcPts val="1800"/>
              </a:spcBef>
              <a:buFontTx/>
              <a:buNone/>
              <a:tabLst>
                <a:tab pos="5918200" algn="l"/>
              </a:tabLst>
              <a:defRPr/>
            </a:pPr>
            <a:r>
              <a:rPr lang="uk-UA" alt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uk-UA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По області – 94,</a:t>
            </a: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r>
              <a:rPr lang="uk-UA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%	</a:t>
            </a:r>
            <a:endParaRPr lang="ru-RU" altLang="uk-UA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839200" cy="1066800"/>
          </a:xfrm>
        </p:spPr>
        <p:txBody>
          <a:bodyPr>
            <a:normAutofit/>
          </a:bodyPr>
          <a:lstStyle/>
          <a:p>
            <a:pPr marL="358775" eaLnBrk="1" hangingPunct="1">
              <a:lnSpc>
                <a:spcPts val="3800"/>
              </a:lnSpc>
              <a:defRPr/>
            </a:pPr>
            <a:r>
              <a:rPr lang="uk-UA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Низький показник охоплення дітей 5-річного віку </a:t>
            </a:r>
            <a:r>
              <a:rPr lang="uk-UA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 ЗДО </a:t>
            </a:r>
            <a:endParaRPr lang="uk-UA" alt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308" name="Group 44"/>
          <p:cNvGraphicFramePr>
            <a:graphicFrameLocks noGrp="1"/>
          </p:cNvGraphicFramePr>
          <p:nvPr/>
        </p:nvGraphicFramePr>
        <p:xfrm>
          <a:off x="685800" y="1219200"/>
          <a:ext cx="8001000" cy="5608296"/>
        </p:xfrm>
        <a:graphic>
          <a:graphicData uri="http://schemas.openxmlformats.org/drawingml/2006/table">
            <a:tbl>
              <a:tblPr/>
              <a:tblGrid>
                <a:gridCol w="595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Зачепилівський</a:t>
                      </a:r>
                      <a:endParaRPr kumimoji="0" lang="uk-UA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Краснокутський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Вовчанський</a:t>
                      </a:r>
                      <a:endParaRPr kumimoji="0" lang="uk-UA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Красноградський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Чкаловська ОТГ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73,3%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Харківський</a:t>
                      </a:r>
                      <a:endParaRPr kumimoji="0" lang="uk-UA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Куп'янський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Нововодолазький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Старосалтівська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ОТГ</a:t>
                      </a:r>
                      <a:endParaRPr kumimoji="0" lang="en-US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Люботин  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Мереф</a:t>
                      </a:r>
                      <a:r>
                        <a:rPr kumimoji="0" lang="uk-U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янська ОТГ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39,6 %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11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 області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9</a:t>
                      </a: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>
                        <a:alpha val="5803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8001000" y="1371600"/>
            <a:ext cx="288925" cy="4752975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7000"/>
                </a:schemeClr>
              </a:gs>
              <a:gs pos="100000">
                <a:schemeClr val="accent1">
                  <a:lumMod val="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35" y="76200"/>
            <a:ext cx="8229600" cy="1143000"/>
          </a:xfrm>
        </p:spPr>
        <p:txBody>
          <a:bodyPr/>
          <a:lstStyle/>
          <a:p>
            <a:r>
              <a:rPr lang="uk-UA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Нормативне забезпечення щодо обліку дітей дошкільного віку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spcBef>
                <a:spcPts val="800"/>
              </a:spcBef>
              <a:buFontTx/>
              <a:buAutoNum type="arabicPeriod"/>
            </a:pPr>
            <a:r>
              <a:rPr lang="uk-UA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Закон України "Про освіту"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800"/>
              </a:spcBef>
              <a:buFontTx/>
              <a:buAutoNum type="arabicPeriod"/>
            </a:pPr>
            <a:r>
              <a:rPr lang="uk-UA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Стаття 62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 "Органи управління у сфері освіти" (1. До органів управління у сфері освіти належать: … державні органи, яким підпорядковані заклади освіти; </a:t>
            </a:r>
            <a:r>
              <a:rPr lang="uk-UA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органи місцевого самоврядування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Tx/>
              <a:buNone/>
            </a:pPr>
            <a:r>
              <a:rPr lang="uk-UA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Стаття 66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 "Повноваження </a:t>
            </a:r>
            <a:r>
              <a:rPr lang="uk-UA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органів місцевого самоврядування 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…"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Tx/>
              <a:buNone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 (2. Районні, міські ради та ради об’єднаних територіальних громад: … </a:t>
            </a:r>
            <a:r>
              <a:rPr lang="uk-UA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ведуть облік дітей дошкільного віку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uk-UA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Нормативне забезпечення щодо обліку дітей дошкільного віку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uk-UA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2. Закон України "Про дошкільну освіту"</a:t>
            </a: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uk-UA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Стаття 17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 "Органи управління системою дошкільної освіти"                               (Управління системою дошкільної освіти здійснюють: … </a:t>
            </a:r>
            <a:r>
              <a:rPr lang="uk-UA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обласні, міські, районні державні адміністрації; </a:t>
            </a:r>
            <a:r>
              <a:rPr lang="uk-UA" i="1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органи місцевого самоврядування</a:t>
            </a:r>
            <a:r>
              <a:rPr lang="uk-UA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800"/>
              </a:spcAft>
              <a:buFontTx/>
              <a:buNone/>
            </a:pPr>
            <a:r>
              <a:rPr lang="uk-UA" i="1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Стаття 18</a:t>
            </a:r>
            <a:r>
              <a:rPr lang="uk-UA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"Основні завдання органів управління системою дошкільної освіти"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(Основними завданнями органів управління системою дошкільної освіти є: … </a:t>
            </a:r>
            <a:r>
              <a:rPr lang="uk-UA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ведення обліку дітей дошкільного віку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  <a:p>
            <a:pPr>
              <a:lnSpc>
                <a:spcPct val="80000"/>
              </a:lnSpc>
            </a:pPr>
            <a:endParaRPr lang="ru-RU" sz="2800" dirty="0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</TotalTime>
  <Words>1041</Words>
  <Application>Microsoft Office PowerPoint</Application>
  <PresentationFormat>Экран (4:3)</PresentationFormat>
  <Paragraphs>167</Paragraphs>
  <Slides>20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Оформление по умолчанию</vt:lpstr>
      <vt:lpstr>Диаграмма Microsoft Excel</vt:lpstr>
      <vt:lpstr>Створення умов для забезпечення якісної доступної дошкiльної освiти   в Харківській області</vt:lpstr>
      <vt:lpstr>Презентация PowerPoint</vt:lpstr>
      <vt:lpstr>Презентация PowerPoint</vt:lpstr>
      <vt:lpstr>Охоплення дітей від 1-6(7) років у ЗДО різних типів</vt:lpstr>
      <vt:lpstr>Охоплення дітей від 3 до 6(7) років ЗДО + соцпатронат</vt:lpstr>
      <vt:lpstr>Низький показник охоплення дітей      3-6(7) років ЗДО + с/п</vt:lpstr>
      <vt:lpstr> Низький показник охоплення дітей 5-річного віку у ЗДО </vt:lpstr>
      <vt:lpstr>Нормативне забезпечення щодо обліку дітей дошкільного віку</vt:lpstr>
      <vt:lpstr>Нормативне забезпечення щодо обліку дітей дошкільного віку</vt:lpstr>
      <vt:lpstr>Нормативне забезпечення щодо обліку дітей дошкільного віку</vt:lpstr>
      <vt:lpstr>Кількість місць у ЗДО </vt:lpstr>
      <vt:lpstr>Кількість дітей у ЗДО на 100 місць</vt:lpstr>
      <vt:lpstr>Оцінка результатів діяльності за показником 46 "Чисельність дітей у ЗДО у розрахунку на 100 місць, осіб"</vt:lpstr>
      <vt:lpstr>Чисельність дітей на 100 місць у ЗДО міської місцевості сільських районів, ОТГ</vt:lpstr>
      <vt:lpstr>Розпорядження Кабінету Міністрів України від 06.12.2017 № 871-р   "Про затвердження плану дій на 2017 – 2019 роки поетапного створення додаткових місць у закладах освіти для дітей дошкільного віку"</vt:lpstr>
      <vt:lpstr>Регіональний план створення додаткових місць для дітей дошкільного віку  </vt:lpstr>
      <vt:lpstr>Закон України "Про освіту" стаття 43  Ліцензування освітньої діяльності</vt:lpstr>
      <vt:lpstr>УВАГА!</vt:lpstr>
      <vt:lpstr>УВАГА!</vt:lpstr>
      <vt:lpstr>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руднева</dc:creator>
  <cp:lastModifiedBy>Михаил Руднев</cp:lastModifiedBy>
  <cp:revision>80</cp:revision>
  <cp:lastPrinted>1601-01-01T00:00:00Z</cp:lastPrinted>
  <dcterms:created xsi:type="dcterms:W3CDTF">2017-06-02T14:50:46Z</dcterms:created>
  <dcterms:modified xsi:type="dcterms:W3CDTF">2018-06-05T21:18:43Z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