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0" r:id="rId3"/>
    <p:sldId id="261" r:id="rId4"/>
    <p:sldId id="262" r:id="rId5"/>
    <p:sldId id="263" r:id="rId6"/>
    <p:sldId id="268" r:id="rId7"/>
    <p:sldId id="270" r:id="rId8"/>
    <p:sldId id="271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1918"/>
    <a:srgbClr val="2A170F"/>
    <a:srgbClr val="212932"/>
    <a:srgbClr val="374454"/>
    <a:srgbClr val="758DAF"/>
    <a:srgbClr val="AE0001"/>
    <a:srgbClr val="02489D"/>
    <a:srgbClr val="270100"/>
    <a:srgbClr val="591103"/>
    <a:srgbClr val="213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087" y="1465729"/>
            <a:ext cx="7900264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69891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5287388"/>
            <a:ext cx="2362200" cy="1570612"/>
          </a:xfrm>
          <a:prstGeom prst="rect">
            <a:avLst/>
          </a:prstGeom>
        </p:spPr>
      </p:pic>
      <p:sp>
        <p:nvSpPr>
          <p:cNvPr id="15" name="Прямоугольник 14"/>
          <p:cNvSpPr/>
          <p:nvPr userDrawn="1"/>
        </p:nvSpPr>
        <p:spPr>
          <a:xfrm rot="16200000">
            <a:off x="6504494" y="5564694"/>
            <a:ext cx="1570612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6781798" y="5278442"/>
            <a:ext cx="2362202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 rot="10800000">
            <a:off x="6768236" y="2803462"/>
            <a:ext cx="2362202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 userDrawn="1"/>
        </p:nvSpPr>
        <p:spPr>
          <a:xfrm rot="5400000">
            <a:off x="4412355" y="4439410"/>
            <a:ext cx="2362202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177" y="1419953"/>
            <a:ext cx="8178822" cy="54380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65175" y="1419953"/>
            <a:ext cx="8178823" cy="20069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588440" y="3297428"/>
            <a:ext cx="5114186" cy="20069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7800" y="4557713"/>
            <a:ext cx="4189413" cy="230028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altLang="ru-RU" b="1" dirty="0" smtClean="0">
                <a:solidFill>
                  <a:srgbClr val="006600"/>
                </a:solidFill>
                <a:latin typeface="Times New Roman" pitchFamily="18" charset="0"/>
              </a:rPr>
              <a:t>Покроєва</a:t>
            </a:r>
            <a:r>
              <a:rPr lang="uk-UA" altLang="ru-RU" b="1" dirty="0" smtClean="0">
                <a:solidFill>
                  <a:srgbClr val="006600"/>
                </a:solidFill>
                <a:latin typeface="Times New Roman" pitchFamily="18" charset="0"/>
              </a:rPr>
              <a:t> Л. Д.,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altLang="ru-RU" b="1" dirty="0" smtClean="0">
                <a:solidFill>
                  <a:srgbClr val="006600"/>
                </a:solidFill>
                <a:latin typeface="Times New Roman" pitchFamily="18" charset="0"/>
              </a:rPr>
              <a:t>ректор </a:t>
            </a:r>
            <a:endParaRPr lang="en-US" altLang="ru-RU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altLang="ru-RU" b="1" dirty="0" smtClean="0">
                <a:solidFill>
                  <a:srgbClr val="006600"/>
                </a:solidFill>
                <a:latin typeface="Times New Roman" pitchFamily="18" charset="0"/>
              </a:rPr>
              <a:t>КВНЗ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altLang="ru-RU" b="1" dirty="0" smtClean="0">
                <a:solidFill>
                  <a:srgbClr val="006600"/>
                </a:solidFill>
                <a:latin typeface="Times New Roman" pitchFamily="18" charset="0"/>
              </a:rPr>
              <a:t>«Харківська академія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altLang="ru-RU" b="1" dirty="0" smtClean="0">
                <a:solidFill>
                  <a:srgbClr val="006600"/>
                </a:solidFill>
                <a:latin typeface="Times New Roman" pitchFamily="18" charset="0"/>
              </a:rPr>
              <a:t>неперервної освіти»,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altLang="ru-RU" b="1" dirty="0" smtClean="0">
                <a:solidFill>
                  <a:srgbClr val="006600"/>
                </a:solidFill>
                <a:latin typeface="Times New Roman" pitchFamily="18" charset="0"/>
              </a:rPr>
              <a:t>кандидат педагогічних </a:t>
            </a:r>
            <a:endParaRPr lang="en-US" altLang="ru-RU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altLang="ru-RU" b="1" dirty="0" smtClean="0">
                <a:solidFill>
                  <a:srgbClr val="006600"/>
                </a:solidFill>
                <a:latin typeface="Times New Roman" pitchFamily="18" charset="0"/>
              </a:rPr>
              <a:t>наук, доцент,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altLang="ru-RU" b="1" dirty="0" smtClean="0">
                <a:solidFill>
                  <a:srgbClr val="006600"/>
                </a:solidFill>
                <a:latin typeface="Times New Roman" pitchFamily="18" charset="0"/>
              </a:rPr>
              <a:t>заслужений </a:t>
            </a:r>
            <a:endParaRPr lang="en-US" altLang="ru-RU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altLang="ru-RU" b="1" dirty="0" smtClean="0">
                <a:solidFill>
                  <a:srgbClr val="006600"/>
                </a:solidFill>
                <a:latin typeface="Times New Roman" pitchFamily="18" charset="0"/>
              </a:rPr>
              <a:t>працівник освіти України</a:t>
            </a:r>
            <a:endParaRPr lang="ru-RU" altLang="ru-RU" dirty="0" smtClean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475260" cy="4138976"/>
          </a:xfrm>
        </p:spPr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A088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Про стан забезпечення закладів ЗСО навчальною та навчально-методичною літературою</a:t>
            </a:r>
            <a:endParaRPr lang="uk-UA" b="1" dirty="0">
              <a:ln w="9525">
                <a:solidFill>
                  <a:schemeClr val="bg1"/>
                </a:solidFill>
                <a:prstDash val="solid"/>
              </a:ln>
              <a:solidFill>
                <a:srgbClr val="1A088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268413"/>
            <a:ext cx="8893175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uk-UA" altLang="ru-RU" dirty="0" smtClean="0"/>
          </a:p>
          <a:p>
            <a:pPr algn="ctr">
              <a:buFontTx/>
              <a:buNone/>
            </a:pPr>
            <a:endParaRPr lang="uk-UA" altLang="ru-RU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92960"/>
            <a:ext cx="9144000" cy="58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2587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30263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25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6238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9388" indent="544513" eaLnBrk="1" hangingPunct="1">
              <a:spcBef>
                <a:spcPts val="0"/>
              </a:spcBef>
              <a:buNone/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директори, заступники директорів з НВР, вчителі ЗЗСО, що є учасниками </a:t>
            </a: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експе-риментів</a:t>
            </a: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із запровадження інтегрованого курсу природничо-математичних дисциплін, електронних підручників;</a:t>
            </a:r>
            <a:endParaRPr lang="uk-UA" alt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544513" eaLnBrk="1" fontAlgn="auto" hangingPunct="1">
              <a:spcBef>
                <a:spcPts val="0"/>
              </a:spcBef>
              <a:buNone/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асистенти вчителів закладів загальної середньої освіти з інклюзивним навчанням; </a:t>
            </a:r>
          </a:p>
          <a:p>
            <a:pPr marL="179388" indent="544513" eaLnBrk="1" fontAlgn="auto" hangingPunct="1">
              <a:spcBef>
                <a:spcPts val="0"/>
              </a:spcBef>
              <a:buNone/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фахівці </a:t>
            </a: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</a:t>
            </a: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-ресурсних центрів;</a:t>
            </a:r>
          </a:p>
          <a:p>
            <a:pPr marL="179388" indent="544513" eaLnBrk="1" fontAlgn="auto" hangingPunct="1">
              <a:spcBef>
                <a:spcPts val="0"/>
              </a:spcBef>
              <a:buNone/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педагогами, методистами, які проводять </a:t>
            </a: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супервізію</a:t>
            </a: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altLang="ru-RU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alt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а саме:</a:t>
            </a:r>
            <a:endParaRPr lang="uk-UA" altLang="ru-RU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361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Заголовок 1"/>
          <p:cNvSpPr>
            <a:spLocks noGrp="1"/>
          </p:cNvSpPr>
          <p:nvPr>
            <p:ph type="title"/>
          </p:nvPr>
        </p:nvSpPr>
        <p:spPr>
          <a:xfrm>
            <a:off x="0" y="286607"/>
            <a:ext cx="9144000" cy="574570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Підвищення кваліфікації визначених додатково категорій педагогічних працівників</a:t>
            </a:r>
            <a:br>
              <a:rPr lang="uk-UA" alt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alt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у </a:t>
            </a:r>
            <a:r>
              <a:rPr lang="uk-UA" altLang="ru-RU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вересні </a:t>
            </a:r>
            <a:r>
              <a:rPr lang="uk-UA" alt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– листопаді 2018р. </a:t>
            </a:r>
            <a:br>
              <a:rPr lang="uk-UA" alt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alt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проводиться </a:t>
            </a:r>
            <a:br>
              <a:rPr lang="uk-UA" alt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alt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за додатковим графіком </a:t>
            </a:r>
            <a:endParaRPr lang="ru-RU" alt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153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177" y="1419953"/>
            <a:ext cx="8178822" cy="54380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65175" y="1419953"/>
            <a:ext cx="8178823" cy="20069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588440" y="3297428"/>
            <a:ext cx="5114186" cy="20069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523630" cy="3643952"/>
          </a:xfrm>
        </p:spPr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A088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Дякую</a:t>
            </a:r>
            <a:br>
              <a:rPr lang="uk-U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A088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</a:br>
            <a:r>
              <a:rPr lang="uk-U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A088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за увагу!</a:t>
            </a:r>
            <a:endParaRPr lang="uk-U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1A088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61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74570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Нові підручники </a:t>
            </a:r>
            <a:br>
              <a:rPr lang="uk-UA" alt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alt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у 2018</a:t>
            </a:r>
            <a:r>
              <a:rPr lang="en-US" alt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ru-RU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– 20</a:t>
            </a:r>
            <a:r>
              <a:rPr lang="uk-UA" altLang="ru-RU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19 </a:t>
            </a:r>
            <a:r>
              <a:rPr lang="uk-UA" alt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навчальному році</a:t>
            </a:r>
            <a:br>
              <a:rPr lang="uk-UA" alt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altLang="ru-RU" sz="6600" b="1" dirty="0">
                <a:solidFill>
                  <a:srgbClr val="006600"/>
                </a:solidFill>
                <a:latin typeface="Times New Roman" pitchFamily="18" charset="0"/>
                <a:ea typeface="+mn-ea"/>
                <a:cs typeface="+mn-cs"/>
              </a:rPr>
              <a:t>виготовлено</a:t>
            </a:r>
            <a:r>
              <a:rPr lang="uk-UA" altLang="ru-RU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uk-UA" alt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uk-UA" alt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alt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для </a:t>
            </a:r>
            <a:r>
              <a:rPr lang="uk-UA" altLang="ru-RU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1-х, 5-х, 10-х </a:t>
            </a:r>
            <a:r>
              <a:rPr lang="uk-UA" alt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класів</a:t>
            </a:r>
            <a:endParaRPr lang="ru-RU" altLang="ru-RU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268413"/>
            <a:ext cx="8893175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uk-UA" altLang="ru-RU" dirty="0" smtClean="0"/>
          </a:p>
          <a:p>
            <a:pPr algn="ctr">
              <a:buFontTx/>
              <a:buNone/>
            </a:pPr>
            <a:endParaRPr lang="uk-UA" altLang="ru-RU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5660" y="1719684"/>
            <a:ext cx="8898340" cy="36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2587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30263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25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6238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557213" eaLnBrk="1" fontAlgn="auto" hangingPunct="1">
              <a:spcAft>
                <a:spcPts val="0"/>
              </a:spcAft>
              <a:defRPr/>
            </a:pPr>
            <a:r>
              <a:rPr lang="uk-UA" altLang="ru-RU" sz="54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uk-UA" altLang="ru-RU" sz="54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 </a:t>
            </a:r>
            <a:r>
              <a:rPr lang="uk-UA" altLang="ru-RU" sz="54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11 %</a:t>
            </a:r>
          </a:p>
          <a:p>
            <a:pPr indent="557213" eaLnBrk="1" hangingPunct="1">
              <a:defRPr/>
            </a:pPr>
            <a:r>
              <a:rPr lang="uk-UA" altLang="ru-RU" sz="54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uk-UA" altLang="ru-RU" sz="54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 </a:t>
            </a:r>
            <a:r>
              <a:rPr lang="uk-UA" altLang="ru-RU" sz="54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79 %</a:t>
            </a:r>
          </a:p>
          <a:p>
            <a:pPr indent="557213" eaLnBrk="1" hangingPunct="1">
              <a:defRPr/>
            </a:pPr>
            <a:r>
              <a:rPr lang="uk-UA" altLang="ru-RU" sz="54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uk-UA" altLang="ru-RU" sz="54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 – </a:t>
            </a:r>
            <a:r>
              <a:rPr lang="uk-UA" altLang="ru-RU" sz="54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23 %</a:t>
            </a:r>
            <a:endParaRPr lang="ru-RU" alt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"/>
            <a:ext cx="9144000" cy="1800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alt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Отримано підручники:</a:t>
            </a:r>
            <a:endParaRPr lang="uk-UA" altLang="ru-RU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1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3644" y="-2"/>
            <a:ext cx="9180000" cy="6858001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За субвенцією</a:t>
            </a:r>
            <a:br>
              <a:rPr lang="uk-UA" alt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alt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з метою підготовки вчителів до роботи</a:t>
            </a:r>
            <a:br>
              <a:rPr lang="uk-UA" alt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alt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за Концепцією</a:t>
            </a:r>
            <a:br>
              <a:rPr lang="uk-UA" alt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alt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«Нова українська школа»</a:t>
            </a:r>
            <a:br>
              <a:rPr lang="uk-UA" alt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uk-UA" altLang="ru-RU" sz="6000" b="1" dirty="0">
                <a:solidFill>
                  <a:srgbClr val="006600"/>
                </a:solidFill>
                <a:latin typeface="Times New Roman" pitchFamily="18" charset="0"/>
                <a:ea typeface="+mn-ea"/>
                <a:cs typeface="+mn-cs"/>
              </a:rPr>
              <a:t>виготовлено:</a:t>
            </a:r>
            <a:endParaRPr lang="ru-RU" altLang="ru-RU" sz="6000" b="1" dirty="0">
              <a:solidFill>
                <a:srgbClr val="0066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027" name="Picture 3" descr="F:\с Graphics'а\WordPress\картинки новостей\НУШ\images_big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552" t="5094" r="7663" b="8935"/>
          <a:stretch/>
        </p:blipFill>
        <p:spPr bwMode="auto">
          <a:xfrm>
            <a:off x="-4" y="0"/>
            <a:ext cx="1774209" cy="184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9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47272" y="682387"/>
            <a:ext cx="5868000" cy="23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2587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30263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25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6238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82563" indent="541338" eaLnBrk="1" fontAlgn="auto" hangingPunct="1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4863" algn="l"/>
              </a:tabLst>
              <a:defRPr/>
            </a:pPr>
            <a:r>
              <a:rPr lang="uk-UA" altLang="ru-RU" sz="4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брошуру </a:t>
            </a:r>
          </a:p>
          <a:p>
            <a:pPr marL="182563" indent="-4763" eaLnBrk="1" fontAlgn="auto" hangingPunct="1">
              <a:spcBef>
                <a:spcPts val="0"/>
              </a:spcBef>
              <a:buNone/>
              <a:tabLst>
                <a:tab pos="804863" algn="l"/>
              </a:tabLst>
              <a:defRPr/>
            </a:pPr>
            <a:r>
              <a:rPr lang="uk-UA" altLang="ru-RU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«Нова українська школа</a:t>
            </a:r>
            <a:r>
              <a:rPr lang="uk-UA" alt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82563" indent="-4763" eaLnBrk="1" fontAlgn="auto" hangingPunct="1">
              <a:spcBef>
                <a:spcPts val="0"/>
              </a:spcBef>
              <a:buNone/>
              <a:tabLst>
                <a:tab pos="804863" algn="l"/>
              </a:tabLst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по декілька екземплярів </a:t>
            </a:r>
          </a:p>
          <a:p>
            <a:pPr marL="182563" indent="-4763" eaLnBrk="1" fontAlgn="auto" hangingPunct="1">
              <a:lnSpc>
                <a:spcPts val="3800"/>
              </a:lnSpc>
              <a:spcBef>
                <a:spcPts val="0"/>
              </a:spcBef>
              <a:buNone/>
              <a:tabLst>
                <a:tab pos="804863" algn="l"/>
              </a:tabLst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кожний заклад;</a:t>
            </a:r>
          </a:p>
        </p:txBody>
      </p:sp>
      <p:pic>
        <p:nvPicPr>
          <p:cNvPr id="2050" name="Picture 2" descr="F:\с Graphics'а\WordPress\картинки новостей\НУШ\Концепцiя НУШ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7266" y="214387"/>
            <a:ext cx="2580006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3683" y="3609348"/>
            <a:ext cx="6461015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2587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30263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25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6238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7800" indent="546100" eaLnBrk="1" hangingPunct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uk-UA" alt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брошуру</a:t>
            </a:r>
          </a:p>
          <a:p>
            <a:pPr marL="177800" indent="0" eaLnBrk="1" hangingPunct="1">
              <a:spcBef>
                <a:spcPts val="0"/>
              </a:spcBef>
              <a:buNone/>
              <a:defRPr/>
            </a:pPr>
            <a:r>
              <a:rPr lang="ru-RU" alt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Батькам про </a:t>
            </a:r>
            <a:r>
              <a:rPr lang="uk-UA" alt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Нову українську школу</a:t>
            </a:r>
            <a:r>
              <a:rPr lang="ru-RU" alt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177800" indent="0" eaLnBrk="1" hangingPunct="1">
              <a:spcBef>
                <a:spcPts val="0"/>
              </a:spcBef>
              <a:buNone/>
              <a:defRPr/>
            </a:pPr>
            <a:r>
              <a:rPr lang="uk-UA" alt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кількістю учнів 1-х класів</a:t>
            </a:r>
          </a:p>
        </p:txBody>
      </p:sp>
      <p:pic>
        <p:nvPicPr>
          <p:cNvPr id="1026" name="Picture 2" descr="F:\с Graphics'а\WordPress\картинки новостей\НУШ\Батькам про Нову українську школу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4572" y="3152448"/>
            <a:ext cx="2345747" cy="34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9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с Graphics'а\WordPress\картинки новостей\НУШ\тиждень 2--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97642">
            <a:off x="1767413" y="-49325"/>
            <a:ext cx="204245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с Graphics'а\WordPress\картинки новостей\НУШ\тиждень 4--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372144">
            <a:off x="1868498" y="1906444"/>
            <a:ext cx="2042447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с Graphics'а\WordPress\картинки новостей\НУШ\тиждень 1--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67044">
            <a:off x="171403" y="99558"/>
            <a:ext cx="207536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930431" y="215008"/>
            <a:ext cx="5184000" cy="281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2587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30263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25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6238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82563" indent="541338" eaLnBrk="1" hangingPunct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uk-UA" alt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Модельні програми</a:t>
            </a:r>
          </a:p>
          <a:p>
            <a:pPr marL="182563" indent="-4763" defTabSz="982663" eaLnBrk="1" hangingPunct="1">
              <a:spcBef>
                <a:spcPts val="0"/>
              </a:spcBef>
              <a:buNone/>
              <a:defRPr/>
            </a:pPr>
            <a:r>
              <a:rPr lang="uk-UA" alt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перші ІV тижні</a:t>
            </a:r>
          </a:p>
          <a:p>
            <a:pPr marL="182563" indent="-4763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en-US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(адаптаційний період) – </a:t>
            </a:r>
          </a:p>
          <a:p>
            <a:pPr marL="182563" indent="-4763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en-US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кожному вчителю</a:t>
            </a:r>
            <a:endParaRPr lang="en-US" altLang="ru-RU" sz="3600" dirty="0" smtClean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4763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en-US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1-х </a:t>
            </a:r>
            <a:r>
              <a:rPr lang="uk-UA" altLang="ru-RU" sz="3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endParaRPr lang="ru-RU" altLang="ru-RU" sz="36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D:\Мои документы\Нечепоренко\2018\09 - вересень\05.09.2018р Підвищення квліфікації учителів англійської мови 2\Для сайта\IMG_0165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76947" y="3704351"/>
            <a:ext cx="3099461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с Graphics'а\WordPress\картинки новостей\НУШ\тиждень 3--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32" y="1767938"/>
            <a:ext cx="204245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209215"/>
            <a:ext cx="5776948" cy="25200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noFill/>
          </a:ln>
          <a:extLst/>
        </p:spPr>
        <p:txBody>
          <a:bodyPr anchor="t"/>
          <a:lstStyle>
            <a:lvl1pPr marL="342900" indent="-2587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30263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25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6238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73050" indent="531813" eaLnBrk="1" hangingPunct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uk-UA" alt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Друковані матеріали </a:t>
            </a:r>
          </a:p>
          <a:p>
            <a:pPr marL="273050" indent="0" eaLnBrk="1" hangingPunct="1">
              <a:spcBef>
                <a:spcPts val="0"/>
              </a:spcBef>
              <a:buNone/>
              <a:defRPr/>
            </a:pPr>
            <a:r>
              <a:rPr lang="uk-UA" alt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вчителів англійської мови (в папках) – </a:t>
            </a:r>
          </a:p>
          <a:p>
            <a:pPr marL="273050" indent="0" eaLnBrk="1" hangingPunct="1">
              <a:spcBef>
                <a:spcPts val="0"/>
              </a:spcBef>
              <a:buNone/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кожному вчителю</a:t>
            </a:r>
          </a:p>
        </p:txBody>
      </p:sp>
    </p:spTree>
    <p:extLst>
      <p:ext uri="{BB962C8B-B14F-4D97-AF65-F5344CB8AC3E}">
        <p14:creationId xmlns:p14="http://schemas.microsoft.com/office/powerpoint/2010/main" val="32298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Мои документы\Ген С.Н. Золоті Сторінки\914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725353">
            <a:off x="7258856" y="2953747"/>
            <a:ext cx="2016000" cy="289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Мои документы\Ген С.Н. Золоті Сторінки\913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0999981">
            <a:off x="-468398" y="3060576"/>
            <a:ext cx="2017361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60948" y="27293"/>
            <a:ext cx="5868000" cy="326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2587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30263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25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6238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82563" indent="541338" eaLnBrk="1" fontAlgn="auto" hangingPunct="1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4863" algn="l"/>
              </a:tabLst>
              <a:defRPr/>
            </a:pPr>
            <a:r>
              <a:rPr lang="uk-UA" alt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методичний посібник </a:t>
            </a:r>
            <a:r>
              <a:rPr lang="uk-UA" alt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«Сучасний урок у Новій початковій школі</a:t>
            </a:r>
            <a:r>
              <a:rPr lang="ru-RU" alt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altLang="ru-RU" sz="4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4763" eaLnBrk="1" fontAlgn="auto" hangingPunct="1">
              <a:spcBef>
                <a:spcPts val="0"/>
              </a:spcBef>
              <a:buNone/>
              <a:tabLst>
                <a:tab pos="804863" algn="l"/>
              </a:tabLst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кожному вчителю початкових класів;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9306" y="2913632"/>
            <a:ext cx="8311487" cy="394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2587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30263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25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6238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7800" indent="546100" algn="ctr" eaLnBrk="1" hangingPunct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uk-UA" alt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 довідники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uk-UA" alt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4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</a:t>
            </a:r>
            <a:r>
              <a:rPr lang="uk-UA" alt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початкової школи; </a:t>
            </a:r>
          </a:p>
          <a:p>
            <a:pPr marL="177800" indent="0" algn="ctr" eaLnBrk="1" hangingPunct="1">
              <a:spcBef>
                <a:spcPts val="0"/>
              </a:spcBef>
              <a:buNone/>
              <a:defRPr/>
            </a:pPr>
            <a:r>
              <a:rPr lang="uk-UA" alt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altLang="ru-RU" sz="4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Нової </a:t>
            </a:r>
            <a:endParaRPr lang="uk-UA" altLang="ru-RU" sz="4000" dirty="0" smtClean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ctr" eaLnBrk="1" hangingPunct="1">
              <a:spcBef>
                <a:spcPts val="0"/>
              </a:spcBef>
              <a:buNone/>
              <a:defRPr/>
            </a:pPr>
            <a:r>
              <a:rPr lang="uk-UA" alt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 школи;</a:t>
            </a:r>
          </a:p>
          <a:p>
            <a:pPr marL="177800" indent="0" algn="ctr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uk-UA" alt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altLang="ru-RU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altLang="ru-RU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ожного вчителя, який працює в класах із російською мовою навчання</a:t>
            </a:r>
          </a:p>
        </p:txBody>
      </p:sp>
      <p:pic>
        <p:nvPicPr>
          <p:cNvPr id="1026" name="Picture 2" descr="F:\с Graphics'а\WordPress\картинки новостей\НУШ\Сучасний урок у Новій початковій школі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908" y="6607"/>
            <a:ext cx="1953584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8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218368"/>
            <a:ext cx="9144000" cy="6605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600"/>
              </a:lnSpc>
              <a:spcBef>
                <a:spcPts val="0"/>
              </a:spcBef>
              <a:buFontTx/>
              <a:buNone/>
              <a:defRPr/>
            </a:pPr>
            <a:r>
              <a:rPr lang="uk-UA" alt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 </a:t>
            </a:r>
          </a:p>
          <a:p>
            <a:pPr marL="0" indent="0" algn="ctr">
              <a:lnSpc>
                <a:spcPts val="4600"/>
              </a:lnSpc>
              <a:spcBef>
                <a:spcPts val="0"/>
              </a:spcBef>
              <a:buFontTx/>
              <a:buNone/>
              <a:defRPr/>
            </a:pPr>
            <a:r>
              <a:rPr lang="uk-UA" alt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 Міністрів України</a:t>
            </a:r>
          </a:p>
          <a:p>
            <a:pPr marL="0" indent="0" algn="ctr">
              <a:lnSpc>
                <a:spcPts val="4600"/>
              </a:lnSpc>
              <a:spcBef>
                <a:spcPts val="0"/>
              </a:spcBef>
              <a:buFontTx/>
              <a:buNone/>
              <a:defRPr/>
            </a:pPr>
            <a:r>
              <a:rPr lang="uk-UA" altLang="ru-RU" sz="4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 22 серпня 2018 № 559-р</a:t>
            </a:r>
          </a:p>
          <a:p>
            <a:pPr marL="0" indent="0" algn="ctr" fontAlgn="auto">
              <a:lnSpc>
                <a:spcPts val="4600"/>
              </a:lnSpc>
              <a:spcBef>
                <a:spcPts val="0"/>
              </a:spcBef>
              <a:buFontTx/>
              <a:buNone/>
              <a:defRPr/>
            </a:pPr>
            <a:r>
              <a:rPr lang="uk-UA" altLang="ru-RU" sz="4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«Про внесення </a:t>
            </a:r>
            <a:r>
              <a:rPr lang="uk-UA" altLang="ru-RU" sz="4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зміни до </a:t>
            </a:r>
            <a:r>
              <a:rPr lang="uk-UA" altLang="ru-RU" sz="4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пункту 1 </a:t>
            </a:r>
            <a:r>
              <a:rPr lang="uk-UA" altLang="ru-RU" sz="4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 Кабінету Міністрів України від 17 січня 2018 р. № 17»</a:t>
            </a:r>
          </a:p>
          <a:p>
            <a:pPr marL="0" indent="0" algn="ctr" fontAlgn="auto">
              <a:lnSpc>
                <a:spcPts val="4600"/>
              </a:lnSpc>
              <a:spcBef>
                <a:spcPts val="0"/>
              </a:spcBef>
              <a:buFontTx/>
              <a:buNone/>
              <a:defRPr/>
            </a:pPr>
            <a:r>
              <a:rPr lang="uk-UA" altLang="ru-RU" sz="41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доповнено</a:t>
            </a:r>
            <a:r>
              <a:rPr lang="uk-UA" altLang="ru-RU" sz="4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перелік категорій педагогічних працівників, </a:t>
            </a:r>
            <a:endParaRPr lang="uk-UA" altLang="ru-RU" sz="4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lnSpc>
                <a:spcPts val="4600"/>
              </a:lnSpc>
              <a:spcBef>
                <a:spcPts val="0"/>
              </a:spcBef>
              <a:buFontTx/>
              <a:buNone/>
              <a:defRPr/>
            </a:pPr>
            <a:r>
              <a:rPr lang="uk-UA" altLang="ru-RU" sz="4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які </a:t>
            </a:r>
            <a:r>
              <a:rPr lang="uk-UA" altLang="ru-RU" sz="4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 пройти підвищення кваліфікації у 2018 році </a:t>
            </a:r>
            <a:endParaRPr lang="uk-UA" altLang="ru-RU" sz="4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lnSpc>
                <a:spcPts val="4600"/>
              </a:lnSpc>
              <a:spcBef>
                <a:spcPts val="0"/>
              </a:spcBef>
              <a:buFontTx/>
              <a:buNone/>
              <a:defRPr/>
            </a:pPr>
            <a:r>
              <a:rPr lang="uk-UA" altLang="ru-RU" sz="4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altLang="ru-RU" sz="4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всього 8 категорій</a:t>
            </a:r>
            <a:r>
              <a:rPr lang="uk-UA" altLang="ru-RU" sz="4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altLang="ru-RU" sz="41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268413"/>
            <a:ext cx="8893175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uk-UA" altLang="ru-RU" dirty="0" smtClean="0"/>
          </a:p>
          <a:p>
            <a:pPr algn="ctr">
              <a:buFontTx/>
              <a:buNone/>
            </a:pPr>
            <a:endParaRPr lang="uk-UA" altLang="ru-RU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93210"/>
            <a:ext cx="9144000" cy="586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2587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30263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25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6238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9388" indent="544513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вчителі початкової школи (1 – 4 класи); </a:t>
            </a:r>
          </a:p>
          <a:p>
            <a:pPr marL="179388" indent="544513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вчителі іноземних мов, які навчатимуть учнів</a:t>
            </a:r>
            <a:r>
              <a:rPr lang="en-US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початковій школі (англійська,</a:t>
            </a:r>
            <a:endParaRPr lang="en-US" altLang="ru-RU" sz="3600" dirty="0" smtClean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544513" algn="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французька, німецька);</a:t>
            </a:r>
          </a:p>
          <a:p>
            <a:pPr marL="179388" indent="544513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вчителі закладів ЗСО (класів), у яких діти навчаються мовами національних</a:t>
            </a:r>
            <a:endParaRPr lang="en-US" altLang="ru-RU" sz="3600" dirty="0" smtClean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544513" algn="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меншин;</a:t>
            </a:r>
          </a:p>
          <a:p>
            <a:pPr marL="179388" indent="544513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директори, заступники директорів </a:t>
            </a:r>
            <a:r>
              <a:rPr lang="en-US" altLang="ru-RU" sz="3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3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 навчально-виховної (навчальної, виховної) роботи (НВР) в початковій школі;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alt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а саме:</a:t>
            </a:r>
            <a:endParaRPr lang="uk-UA" altLang="ru-RU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51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315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Про стан забезпечення закладів ЗСО навчальною та навчально-методичною літературою</vt:lpstr>
      <vt:lpstr>Нові підручники  у 2018 – 2019 навчальному році виготовлено  для 1-х, 5-х, 10-х класів</vt:lpstr>
      <vt:lpstr>Презентация PowerPoint</vt:lpstr>
      <vt:lpstr>За субвенцією з метою підготовки вчителів до роботи за Концепцією «Нова українська школа» виготовлено: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Підвищення кваліфікації визначених додатково категорій педагогічних працівників у вересні – листопаді 2018р.  проводиться  за додатковим графіком </vt:lpstr>
      <vt:lpstr>Дякую за увагу!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office</cp:lastModifiedBy>
  <cp:revision>117</cp:revision>
  <dcterms:created xsi:type="dcterms:W3CDTF">2016-11-18T14:12:19Z</dcterms:created>
  <dcterms:modified xsi:type="dcterms:W3CDTF">2018-09-19T08:19:01Z</dcterms:modified>
</cp:coreProperties>
</file>