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12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E1E2E-4BEF-40DB-98D3-39347E91A83A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2BB68-6081-422D-925A-4199193E27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7200" y="1518630"/>
            <a:ext cx="8458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Aft>
                <a:spcPct val="0"/>
              </a:spcAft>
              <a:tabLst>
                <a:tab pos="215900" algn="l"/>
                <a:tab pos="293688" algn="l"/>
              </a:tabLst>
            </a:pPr>
            <a:r>
              <a:rPr kumimoji="0" lang="uk-UA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Про підготовку статистичної звітності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4437112"/>
            <a:ext cx="5544616" cy="2088232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Счастна І.О.</a:t>
            </a:r>
          </a:p>
          <a:p>
            <a:r>
              <a:rPr lang="uk-UA" dirty="0" smtClean="0"/>
              <a:t>Заступник начальника </a:t>
            </a:r>
            <a:r>
              <a:rPr lang="x-none" smtClean="0"/>
              <a:t>відділу дошкільної, загальної середньої, корекційної та позашкільної освіти управління освіти і науки Департаменту науки і освіти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/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Накази Міністерства освіти і науки України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27.08.2018 № 936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затвердження форм звітності з питань діяльності денних закладів загальної середньої освіти та інструкцій щодо їх заповнення», зареєстрований в Міністерстві юстиції України 03 вересня 2018 року                  № 1000/32452;</a:t>
            </a:r>
          </a:p>
          <a:p>
            <a:pPr lvl="0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27.08.2018 № 938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затвердження форм звітності про кількість дітей шкільного віку та інструкції щодо її заповнення»,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зареєстрован</a:t>
            </a:r>
            <a:r>
              <a:rPr lang="x-none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 Міністерстві юстиції України 03 вересня 2018 року № 998/32450;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 – правові документи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Листи Міністерства освіти і науки </a:t>
            </a:r>
            <a:r>
              <a:rPr lang="uk-UA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09.01.2018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1/9-10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план статистичних робіт на 2018 рік»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30.08.2018 № 1/9-517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статистичну звітність на початок 2018/2019 навчального року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10.09.2018 № 1/9-542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«Про перенесення термінів подання форм статистичної звітності на початок 2018/2019 навчального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року»</a:t>
            </a:r>
          </a:p>
          <a:p>
            <a:pPr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dirty="0" smtClean="0"/>
              <a:t>Лист ДНУ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«Інститут освітньої аналітики»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14.09.2018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04-14/365 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«Щодо додаткової інформації з заповнення форм статистичної звітності в ІТС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ДІСО»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Звітність денного закладу загальної середньої освіти, форма ЗНЗ-1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Розділ І. Контингент учнів за класами 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змін, автоматично. </a:t>
            </a:r>
            <a:r>
              <a:rPr lang="uk-UA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Рядок 25 “ Кількість груп, на які поділено класи при вивченні окремих предметів, </a:t>
            </a:r>
            <a:r>
              <a:rPr lang="uk-UA" i="1" u="sng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од.”</a:t>
            </a:r>
            <a:r>
              <a:rPr lang="uk-UA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рахується загальна кількість груп по всіх предметах за паралелями )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ІІ. Розподіл учнів з особливими освітніми потребами за нозологіями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(новий,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автоматично, з І розділу )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ІІІ. Мови навчання та мови, що навчаються як предмет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(без змін)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Кількість учнів за профільним предметом та поглибленим вивченням предметів 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(змінено, з 2018 року заповнюється 10 клас, в 11 класі відсутній профільний предмет у 2018 році)</a:t>
            </a: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Звітність денного закладу загальної середньої освіти, форма ЗНЗ-1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Кількість учнів за віком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 змін, автоматично)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І. Змінність навчання та групи продовженого дня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(без змін, вручну)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ІІ. Кількість учнів, які закінчили клас і переведені до наступного класу або закінчили заклад освіти у 2018 році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(без змін, автоматично)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ІІІ. Відомості про класи і класи комплекти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без змін, вручну)</a:t>
            </a:r>
          </a:p>
          <a:p>
            <a:pPr algn="just">
              <a:buNone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Звітність денного закладу загальної середньої освіти, форма ЗНЗ-1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Розділ ІХ.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Гуртки, секції, організовані закладом        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змінено, вручну)</a:t>
            </a: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Х. Філії опорного закладу (</a:t>
            </a:r>
            <a:r>
              <a:rPr lang="uk-UA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заповнюють лише опорні заклади з розділу 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новий, вручну)</a:t>
            </a:r>
          </a:p>
          <a:p>
            <a:pPr algn="just">
              <a:buNone/>
            </a:pP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ХІ. Педагогічні працівники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(без змін, автоматично)</a:t>
            </a:r>
          </a:p>
          <a:p>
            <a:pPr algn="just">
              <a:buNone/>
            </a:pP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ХІІ. Відомості про приміщення та матеріальну базу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 зі змінами, вручну)</a:t>
            </a:r>
          </a:p>
          <a:p>
            <a:pPr algn="just">
              <a:buNone/>
            </a:pPr>
            <a:endParaRPr lang="ru-RU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Звітність денного закладу загальної середньої освіти, форма ЗНЗ-1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297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Розділ ХІІІ. Відомості про використання сучасних інформаційних технологій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(новий, вручну, рядки з 58 по 61 обирається лише один з найбільшою швидкістю)</a:t>
            </a:r>
          </a:p>
          <a:p>
            <a:pPr algn="just">
              <a:buNone/>
            </a:pPr>
            <a:r>
              <a:rPr lang="uk-U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Розділ ХІ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Відомості про використання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корекційних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засобів навчання та реабілітаційного обладнання </a:t>
            </a:r>
            <a:r>
              <a:rPr lang="uk-UA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(новий, вручну</a:t>
            </a:r>
            <a:endParaRPr lang="uk-UA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72819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Порядок ведення обліку дітей шкільного віку та учнів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2304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Затверджено </a:t>
            </a:r>
          </a:p>
          <a:p>
            <a:pPr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постановою Кабінету Міністрів України </a:t>
            </a:r>
          </a:p>
          <a:p>
            <a:pPr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 13 вересня 2017 року № 684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080120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Звіт про кількість дітей шкільного віку № 77 - РВК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916833"/>
          <a:ext cx="8229600" cy="4737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454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Структурні підрозділи уповноважених органів районних, районних у містах державних адміністрацій, міських, селищних,  сільських рад, у тому числі об’єднаних територіальних громад, їх виконавчих органів</a:t>
                      </a:r>
                      <a:endParaRPr lang="uk-UA" sz="20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dirty="0" smtClean="0">
                          <a:latin typeface="Times New Roman"/>
                          <a:ea typeface="Andale Sans UI"/>
                          <a:cs typeface="Times New Roman"/>
                        </a:rPr>
                        <a:t>Структурні підрозділи уповноважених органів Автономної Республіки Крим,  областей, міст Києва та Севастополя</a:t>
                      </a:r>
                      <a:endParaRPr lang="uk-UA" sz="2000" kern="50" noProof="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Міністерство освіти і науки Автономної Республіки Крим, департаменти (управління) освіти і науки обласних, Київської та Севастопольської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міських державних адміністрацій</a:t>
                      </a:r>
                      <a:endParaRPr lang="uk-UA" sz="20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010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30 вересня</a:t>
                      </a:r>
                      <a:endParaRPr lang="uk-UA" sz="32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smtClean="0">
                          <a:latin typeface="Times New Roman"/>
                          <a:ea typeface="Andale Sans UI"/>
                          <a:cs typeface="Times New Roman"/>
                        </a:rPr>
                        <a:t>05 жовтня</a:t>
                      </a:r>
                      <a:endParaRPr lang="uk-UA" sz="3200" kern="50" noProof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3200" kern="50" noProof="0" dirty="0" smtClean="0">
                          <a:latin typeface="Times New Roman"/>
                          <a:ea typeface="Andale Sans UI"/>
                          <a:cs typeface="Times New Roman"/>
                        </a:rPr>
                        <a:t>15 жовтня</a:t>
                      </a:r>
                      <a:endParaRPr lang="uk-UA" sz="3200" kern="50" noProof="0" dirty="0">
                        <a:latin typeface="Times New Roman"/>
                        <a:ea typeface="Andale Sans U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1923</TotalTime>
  <Words>610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Про підготовку статистичної звітності</vt:lpstr>
      <vt:lpstr>Нормативно – правові документи</vt:lpstr>
      <vt:lpstr>Нормативно – правові документи</vt:lpstr>
      <vt:lpstr>Звітність денного закладу загальної середньої освіти, форма ЗНЗ-1 </vt:lpstr>
      <vt:lpstr>Звітність денного закладу загальної середньої освіти, форма ЗНЗ-1 </vt:lpstr>
      <vt:lpstr>Звітність денного закладу загальної середньої освіти, форма ЗНЗ-1 </vt:lpstr>
      <vt:lpstr>Звітність денного закладу загальної середньої освіти, форма ЗНЗ-1 </vt:lpstr>
      <vt:lpstr>Порядок ведення обліку дітей шкільного віку та учнів</vt:lpstr>
      <vt:lpstr>Звіт про кількість дітей шкільного віку № 77 - РВК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працевлаштування випускників навчальних закладів інтернатного типу обласного підпорядкування.  </dc:title>
  <dc:creator>Irina</dc:creator>
  <cp:lastModifiedBy>Irina</cp:lastModifiedBy>
  <cp:revision>184</cp:revision>
  <dcterms:created xsi:type="dcterms:W3CDTF">2016-11-21T11:49:04Z</dcterms:created>
  <dcterms:modified xsi:type="dcterms:W3CDTF">2018-09-18T15:26:22Z</dcterms:modified>
</cp:coreProperties>
</file>