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61" r:id="rId3"/>
    <p:sldId id="289" r:id="rId4"/>
    <p:sldId id="273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8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2BC0C7-F8FD-49B2-8075-32856ABC54B8}" type="datetimeFigureOut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8E4F23-A656-4A21-B7C0-5983985392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CB3A-E01B-47CC-85C1-5D0FC1044FAE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CC75D-95ED-4233-82B8-E7A0E8CD66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E59B-60A3-407A-A8D5-828C0732C13D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E85F-62EE-45E5-BA96-66395F481E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06ED-02C9-455E-8F97-CFCCA6CDEAEE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76407-300E-4125-BA87-372808729E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1690-6A7F-4B7F-B8B5-BD9BD5733AC8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F0A87-BE37-4F6F-B7CB-2FC900383F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514AB-AB5F-455F-BE9B-E1207125B311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69610-8BDA-4B26-8EF0-3C2AE13E0C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BECE-440E-4D6B-B223-B0DC717D3270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5AD4-7E28-4849-B217-0924A2127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9589-41F9-45AA-9369-C676422748A4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1A348-7D77-4466-8344-569F6ADFA3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9742-0AB6-4C55-9554-FED5A898D4BD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CF0C-040D-4CA5-ADB1-583A272FC1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D078C-86B8-464B-91CD-AFC69411F795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CC57-7684-4612-8720-DF3BCAF879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1838-F64F-42BE-A6D6-40E2192AED38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33A3-584B-4600-9E29-B5F9EAF6D1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10F0B-196A-4753-9EB4-8DF5D8ED07AF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9B53-4D5B-491E-A27E-62E23F1081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F75C47-F821-43F6-A107-E87B53B71E2D}" type="datetime1">
              <a:rPr lang="ru-RU"/>
              <a:pPr>
                <a:defRPr/>
              </a:pPr>
              <a:t>19.11.2018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95000-87A0-475B-B266-74205DF86A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595438"/>
            <a:ext cx="10126662" cy="1000125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4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Траєкторії туристсько-краєзнавчої роботи у закладах позашкільної освіти Харківщини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4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 </a:t>
            </a:r>
            <a:r>
              <a:rPr lang="uk-U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Редіна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                                                                                                                           </a:t>
            </a:r>
          </a:p>
          <a:p>
            <a:pPr mar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КЗ «Харківська обласна станція</a:t>
            </a:r>
          </a:p>
          <a:p>
            <a:pPr mar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юних туристів» Харківської обласної ради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4F52-D12C-40A8-913F-279E03C59D2C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2" descr="ÐÐ°ÑÑÐ¸Ð½ÐºÐ¸ Ð¿Ð¾ Ð·Ð°Ð¿ÑÐ¾ÑÑ Ð³ÐµÑÐ± ÑÐ°ÑÐºÑÐ²ÑÑÐºÐ¾Ñ Ð¾Ð±Ð»Ð°ÑÑÑ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5225" y="138113"/>
            <a:ext cx="1960563" cy="2292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22438" y="423863"/>
            <a:ext cx="9320212" cy="465455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56940-C046-499D-8602-D1630AFABF49}" type="slidenum">
              <a:rPr lang="ru-RU" sz="3200" i="1"/>
              <a:pPr>
                <a:defRPr/>
              </a:pPr>
              <a:t>2</a:t>
            </a:fld>
            <a:endParaRPr lang="ru-RU" sz="32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813" y="849313"/>
            <a:ext cx="9494837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Виховання у молодого покоління почуття</a:t>
            </a:r>
            <a:r>
              <a:rPr lang="ru-RU" sz="28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 </a:t>
            </a:r>
            <a:r>
              <a:rPr lang="ru-RU" sz="28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патріотизму, відданості справі зміцнення державності, активної громадської позиції нині визнані проблемами загальнодержавного масштабу. Вирішенню</a:t>
            </a:r>
            <a:r>
              <a:rPr lang="ru-RU" sz="28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 </a:t>
            </a:r>
            <a:r>
              <a:rPr lang="uk-UA" sz="28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з</a:t>
            </a:r>
            <a:r>
              <a:rPr lang="uk-UA" sz="28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азначених проблем активно сприяють різноманітні форми туристсько-краєзнавчої роботи з учнівською молоддю</a:t>
            </a:r>
            <a:r>
              <a:rPr lang="uk-UA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. </a:t>
            </a:r>
            <a:endParaRPr lang="ru-RU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7177088" y="5502275"/>
            <a:ext cx="30083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latin typeface="Times New Roman" pitchFamily="18" charset="0"/>
                <a:cs typeface="Times New Roman" pitchFamily="18" charset="0"/>
              </a:rPr>
              <a:t>В. Кремень, </a:t>
            </a:r>
          </a:p>
          <a:p>
            <a:r>
              <a:rPr lang="uk-UA" b="1" i="1">
                <a:latin typeface="Times New Roman" pitchFamily="18" charset="0"/>
                <a:cs typeface="Times New Roman" pitchFamily="18" charset="0"/>
              </a:rPr>
              <a:t>президент НАПН України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0"/>
            <a:ext cx="10534650" cy="7810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Діяльність творчих об´єднань туристсько-краєзнавчого напряму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386" name="Объект 7"/>
          <p:cNvGraphicFramePr>
            <a:graphicFrameLocks noGrp="1"/>
          </p:cNvGraphicFramePr>
          <p:nvPr>
            <p:ph idx="1"/>
          </p:nvPr>
        </p:nvGraphicFramePr>
        <p:xfrm>
          <a:off x="2025650" y="730250"/>
          <a:ext cx="8421688" cy="3557588"/>
        </p:xfrm>
        <a:graphic>
          <a:graphicData uri="http://schemas.openxmlformats.org/presentationml/2006/ole">
            <p:oleObj spid="_x0000_s16386" r:id="rId3" imgW="8425402" imgH="3554276" progId="Excel.Chart.8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8FD54-788B-4CE5-B1CD-D24BC6C82907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6388" name="Прямоугольник 8"/>
          <p:cNvSpPr>
            <a:spLocks noChangeArrowheads="1"/>
          </p:cNvSpPr>
          <p:nvPr/>
        </p:nvSpPr>
        <p:spPr bwMode="auto">
          <a:xfrm rot="-5400000">
            <a:off x="928688" y="1974850"/>
            <a:ext cx="1935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Кількість гуртків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Прямоугольник 9"/>
          <p:cNvSpPr>
            <a:spLocks noChangeArrowheads="1"/>
          </p:cNvSpPr>
          <p:nvPr/>
        </p:nvSpPr>
        <p:spPr bwMode="auto">
          <a:xfrm>
            <a:off x="6086475" y="4227513"/>
            <a:ext cx="715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Роки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38200" y="4411663"/>
            <a:ext cx="10515600" cy="216058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Найбільша кількість гуртків працює в ПЗО Чугуївського, Харківського, Валківського, Дергачівського районів,  міст Чугуїв, Лозова. </a:t>
            </a:r>
          </a:p>
          <a:p>
            <a:pPr fontAlgn="auto">
              <a:spcAft>
                <a:spcPts val="0"/>
              </a:spcAft>
              <a:defRPr/>
            </a:pPr>
            <a:endParaRPr lang="uk-UA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Зберегти існуючу та розширити мережу гуртків туристсько-краєзнавчого напряму;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2. Відкрити гуртки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туристсько-краєзнавчого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 у новостворених ОТГ;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3. Залучати дітей з особливими освітніми потребами до занять у гуртках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туристсько-краєзнавчого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012238" y="6219825"/>
            <a:ext cx="2743200" cy="365125"/>
          </a:xfrm>
        </p:spPr>
        <p:txBody>
          <a:bodyPr/>
          <a:lstStyle/>
          <a:p>
            <a:pPr>
              <a:defRPr/>
            </a:pPr>
            <a:fld id="{78F6628E-DF0B-448C-8B49-796952667B8D}" type="slidenum">
              <a:rPr lang="ru-RU" sz="3200" i="1"/>
              <a:pPr>
                <a:defRPr/>
              </a:pPr>
              <a:t>4</a:t>
            </a:fld>
            <a:endParaRPr lang="ru-RU" sz="3200" i="1" dirty="0"/>
          </a:p>
        </p:txBody>
      </p:sp>
      <p:pic>
        <p:nvPicPr>
          <p:cNvPr id="17410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275" y="0"/>
            <a:ext cx="6337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612188" y="-176213"/>
            <a:ext cx="3579812" cy="639603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uk-UA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Укласти атлас діяльності гуртків туристсько-краєзнавчого напряму у розрізі адміністративних районів Харківщини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104900" y="0"/>
            <a:ext cx="10248900" cy="508000"/>
          </a:xfrm>
        </p:spPr>
        <p:txBody>
          <a:bodyPr/>
          <a:lstStyle/>
          <a:p>
            <a:pPr algn="ctr"/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ІІ. Масові туристсько-краєзнавчі заходи з учнівської молоддю Харківщини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E322D-4333-493B-AD40-D9ECA0CDDEF7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40150" y="508000"/>
            <a:ext cx="4516438" cy="6683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КЗ «Харківська обласна станція юних туристів» Харківської обласної ради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04900" y="1965325"/>
            <a:ext cx="1706563" cy="6413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Туристські заходи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66175" y="1987550"/>
            <a:ext cx="1704975" cy="641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Краєзнавчі заходи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8332815">
            <a:off x="2741613" y="1325563"/>
            <a:ext cx="1114425" cy="46355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439442">
            <a:off x="8178800" y="1303338"/>
            <a:ext cx="1052513" cy="46355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1379537" y="4271963"/>
            <a:ext cx="3486150" cy="565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з техніки пішохідного туризму у закритих приміщеннях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-793750" y="4319588"/>
            <a:ext cx="3486150" cy="469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з техніки лижного туризму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-255587" y="4319588"/>
            <a:ext cx="3486150" cy="469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зі спортивного орієнтування на лижах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301625" y="4271963"/>
            <a:ext cx="3486150" cy="565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з техніки велосипедного туризму у закритих приміщеннях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906463" y="4271963"/>
            <a:ext cx="3486150" cy="565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з техніки пішохідного туризму (в польових умовах)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1511300" y="4271963"/>
            <a:ext cx="3486150" cy="565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з техніки водного туризму (в польових умовах)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2112169" y="4271169"/>
            <a:ext cx="3486150" cy="5667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з техніки велосипедного туризму (в польових умовах)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2755900" y="4237038"/>
            <a:ext cx="3486150" cy="63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обласний етап дитячо-юнацької військово-патріотичної гри «Сокіл» («Джура»)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6200000">
            <a:off x="3401219" y="4271169"/>
            <a:ext cx="3486150" cy="5667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  зі спортивного орієнтування «Великі надії»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6200000">
            <a:off x="5369719" y="4533106"/>
            <a:ext cx="3810000" cy="5667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Всеукраїнська історико-краєзнавча конференція «Пізнай себе, свій рід, свій </a:t>
            </a: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нарід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5995988" y="4533900"/>
            <a:ext cx="3810000" cy="565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Обласна олімпіада юних геологів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6652419" y="4498181"/>
            <a:ext cx="3810000" cy="636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Обласна історико-краєзнавча конференція «Моя Батьківщина- Україна»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7349332" y="4498181"/>
            <a:ext cx="3810000" cy="636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Обласна історико-краєзнавча конференція «Слобожанські дзвони Перемоги»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8031957" y="4498181"/>
            <a:ext cx="3810000" cy="636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етап конкурсу екскурсоводів «Край, в якому я живу»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8717757" y="4498181"/>
            <a:ext cx="3810000" cy="636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етап конференції «Українська народна революція: 100 років надії і боротьби»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6200000">
            <a:off x="9509919" y="4498181"/>
            <a:ext cx="3810000" cy="636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турнір юних мінералогів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93225" y="482600"/>
            <a:ext cx="2806700" cy="11699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r>
              <a:rPr lang="uk-UA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Збільшити кількість учасників обласних масових заходів до 15% від загальної чисельності учнів області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87338" y="-193675"/>
            <a:ext cx="11066462" cy="1325563"/>
          </a:xfrm>
        </p:spPr>
        <p:txBody>
          <a:bodyPr/>
          <a:lstStyle/>
          <a:p>
            <a:pPr algn="ctr"/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ІІІ. Інформаційно-методична та науково-методична діяльність у закладах позашкільної освіти</a:t>
            </a: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1690688"/>
            <a:ext cx="6491287" cy="43513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методичної служби: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ідвищення професійної майстерності педагогічних працівників;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рограмно-методичне оновлення освітнього процесу;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інноваційна та дослідно-експериментальна робота у педагогічних колективах;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рганізація участі педагогів ЗПО у конкурсах фахової майстерності: «Джерело творчості», «Фестиваль добрих практик», рукописів навчальної літератури з позашкільної освіти;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 з соціумом;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идавнича діяльність. 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06892-4DC6-4948-8A63-33FB3DED8BEC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9460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1288" y="1109663"/>
            <a:ext cx="1970087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1288" y="4022725"/>
            <a:ext cx="1970087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52038" y="4022725"/>
            <a:ext cx="1952625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11"/>
          <p:cNvPicPr>
            <a:picLocks noChangeAspect="1"/>
          </p:cNvPicPr>
          <p:nvPr/>
        </p:nvPicPr>
        <p:blipFill>
          <a:blip r:embed="rId5"/>
          <a:srcRect r="4030"/>
          <a:stretch>
            <a:fillRect/>
          </a:stretch>
        </p:blipFill>
        <p:spPr bwMode="auto">
          <a:xfrm>
            <a:off x="9952038" y="1111250"/>
            <a:ext cx="1900237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388" y="490538"/>
            <a:ext cx="10412412" cy="5978525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Успішне поєднання трьох зазначених складових траєкторій туристсько-краєзнавчої роботи у закладах позашкільної освіти - запорука формування основних компетентностей у вихованців, а саме:</a:t>
            </a:r>
          </a:p>
          <a:p>
            <a:pPr marL="0" indent="0">
              <a:buFont typeface="Arial" charset="0"/>
              <a:buNone/>
            </a:pPr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пізнавальної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компетентності;</a:t>
            </a:r>
          </a:p>
          <a:p>
            <a:pPr marL="0" indent="0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компетентності;</a:t>
            </a:r>
          </a:p>
          <a:p>
            <a:pPr marL="0" indent="0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компетентності;</a:t>
            </a:r>
          </a:p>
          <a:p>
            <a:pPr marL="0" indent="0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компетентності;</a:t>
            </a:r>
          </a:p>
          <a:p>
            <a:pPr marL="0" indent="0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здоров´язберігаючої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компетентності. </a:t>
            </a:r>
          </a:p>
          <a:p>
            <a:pPr marL="0" indent="0"/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1EC5F-7EC7-4446-B795-44CFA354C03E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1978</TotalTime>
  <Words>359</Words>
  <Application>Microsoft Office PowerPoint</Application>
  <PresentationFormat>Произвольный</PresentationFormat>
  <Paragraphs>65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Arial</vt:lpstr>
      <vt:lpstr>Calibri Light</vt:lpstr>
      <vt:lpstr>Times New Roman</vt:lpstr>
      <vt:lpstr>Arial Black</vt:lpstr>
      <vt:lpstr>Тема Office</vt:lpstr>
      <vt:lpstr>Диаграмма Microsoft Excel</vt:lpstr>
      <vt:lpstr>Слайд 1</vt:lpstr>
      <vt:lpstr>Слайд 2</vt:lpstr>
      <vt:lpstr>І. Діяльність творчих об´єднань туристсько-краєзнавчого напряму</vt:lpstr>
      <vt:lpstr>Слайд 4</vt:lpstr>
      <vt:lpstr>ІІ. Масові туристсько-краєзнавчі заходи з учнівської молоддю Харківщини</vt:lpstr>
      <vt:lpstr>ІІІ. Інформаційно-методична та науково-методична діяльність у закладах позашкільної освіти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Траєкторії освітньо-виховної діяльності</dc:title>
  <dc:creator>user</dc:creator>
  <cp:lastModifiedBy>Пользователь Windows</cp:lastModifiedBy>
  <cp:revision>101</cp:revision>
  <cp:lastPrinted>2018-10-01T11:14:36Z</cp:lastPrinted>
  <dcterms:created xsi:type="dcterms:W3CDTF">2018-09-10T08:10:23Z</dcterms:created>
  <dcterms:modified xsi:type="dcterms:W3CDTF">2018-11-19T13:40:39Z</dcterms:modified>
</cp:coreProperties>
</file>