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91" r:id="rId3"/>
    <p:sldId id="282" r:id="rId4"/>
    <p:sldId id="285" r:id="rId5"/>
    <p:sldId id="292" r:id="rId6"/>
    <p:sldId id="288" r:id="rId7"/>
    <p:sldId id="289" r:id="rId8"/>
    <p:sldId id="29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algn="ctr">
            <a:lnSpc>
              <a:spcPct val="90000"/>
            </a:lnSpc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algn="l">
            <a:lnSpc>
              <a:spcPct val="100000"/>
            </a:lnSpc>
          </a:pPr>
          <a:endParaRPr lang="uk-UA" sz="1400" kern="1200" dirty="0" smtClean="0">
            <a:latin typeface="Comic Sans MS" panose="030F0702030302020204" pitchFamily="66" charset="0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  <dgm:t>
        <a:bodyPr/>
        <a:lstStyle/>
        <a:p>
          <a:endParaRPr lang="ru-RU"/>
        </a:p>
      </dgm:t>
    </dgm:pt>
    <dgm:pt modelId="{8E1B84E4-C8B1-4F00-9BE0-44A011C0EA98}" type="pres">
      <dgm:prSet presAssocID="{FB284A89-4B35-493A-9D87-8A6FD6DB2B89}" presName="LShape" presStyleLbl="alignNode1" presStyleIdx="0" presStyleCnt="9"/>
      <dgm:spPr/>
      <dgm:t>
        <a:bodyPr/>
        <a:lstStyle/>
        <a:p>
          <a:endParaRPr lang="ru-RU"/>
        </a:p>
      </dgm:t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/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  <dgm:t>
        <a:bodyPr/>
        <a:lstStyle/>
        <a:p>
          <a:endParaRPr lang="ru-RU"/>
        </a:p>
      </dgm:t>
    </dgm:pt>
    <dgm:pt modelId="{6C876CC4-0FC3-4E79-AA5D-E75A7912E650}" type="pres">
      <dgm:prSet presAssocID="{1B1E6BE3-E724-4127-A7B5-E9440442EFE0}" presName="space" presStyleCnt="0"/>
      <dgm:spPr/>
      <dgm:t>
        <a:bodyPr/>
        <a:lstStyle/>
        <a:p>
          <a:endParaRPr lang="ru-RU"/>
        </a:p>
      </dgm:t>
    </dgm:pt>
    <dgm:pt modelId="{208D2B7A-A41A-4093-96AE-0F9D55105282}" type="pres">
      <dgm:prSet presAssocID="{97C2E7B8-5AEA-40F3-87D4-E66045653082}" presName="composite" presStyleCnt="0"/>
      <dgm:spPr/>
      <dgm:t>
        <a:bodyPr/>
        <a:lstStyle/>
        <a:p>
          <a:endParaRPr lang="ru-RU"/>
        </a:p>
      </dgm:t>
    </dgm:pt>
    <dgm:pt modelId="{7E101DC6-582B-46E7-B6B7-3365B72A66D9}" type="pres">
      <dgm:prSet presAssocID="{97C2E7B8-5AEA-40F3-87D4-E66045653082}" presName="LShape" presStyleLbl="alignNode1" presStyleIdx="2" presStyleCnt="9"/>
      <dgm:spPr/>
      <dgm:t>
        <a:bodyPr/>
        <a:lstStyle/>
        <a:p>
          <a:endParaRPr lang="ru-RU"/>
        </a:p>
      </dgm:t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/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  <dgm:t>
        <a:bodyPr/>
        <a:lstStyle/>
        <a:p>
          <a:endParaRPr lang="ru-RU"/>
        </a:p>
      </dgm:t>
    </dgm:pt>
    <dgm:pt modelId="{3C1CFD6A-C65E-497C-82EF-798DD5BA088B}" type="pres">
      <dgm:prSet presAssocID="{4B829E79-CF95-41E2-924B-3ABC8428E6D5}" presName="space" presStyleCnt="0"/>
      <dgm:spPr/>
      <dgm:t>
        <a:bodyPr/>
        <a:lstStyle/>
        <a:p>
          <a:endParaRPr lang="ru-RU"/>
        </a:p>
      </dgm:t>
    </dgm:pt>
    <dgm:pt modelId="{9CD6AF98-2C41-4A66-81B1-BADE86D0C019}" type="pres">
      <dgm:prSet presAssocID="{E42517F9-3E00-40CC-BCD6-1C521E011435}" presName="composite" presStyleCnt="0"/>
      <dgm:spPr/>
      <dgm:t>
        <a:bodyPr/>
        <a:lstStyle/>
        <a:p>
          <a:endParaRPr lang="ru-RU"/>
        </a:p>
      </dgm:t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  <dgm:t>
        <a:bodyPr/>
        <a:lstStyle/>
        <a:p>
          <a:endParaRPr lang="ru-RU"/>
        </a:p>
      </dgm:t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/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  <dgm:t>
        <a:bodyPr/>
        <a:lstStyle/>
        <a:p>
          <a:endParaRPr lang="ru-RU"/>
        </a:p>
      </dgm:t>
    </dgm:pt>
    <dgm:pt modelId="{D51D813B-652B-40AE-BAB8-E6FAC187B7C4}" type="pres">
      <dgm:prSet presAssocID="{4EB5A008-6571-4D74-BAAD-62F4433B2DD5}" presName="space" presStyleCnt="0"/>
      <dgm:spPr/>
      <dgm:t>
        <a:bodyPr/>
        <a:lstStyle/>
        <a:p>
          <a:endParaRPr lang="ru-RU"/>
        </a:p>
      </dgm:t>
    </dgm:pt>
    <dgm:pt modelId="{8291194F-83BA-471A-A1C4-846C0A15A172}" type="pres">
      <dgm:prSet presAssocID="{352D93BE-BADD-415B-9AC8-F43ADBA10178}" presName="composite" presStyleCnt="0"/>
      <dgm:spPr/>
      <dgm:t>
        <a:bodyPr/>
        <a:lstStyle/>
        <a:p>
          <a:endParaRPr lang="ru-RU"/>
        </a:p>
      </dgm:t>
    </dgm:pt>
    <dgm:pt modelId="{4927652E-C41B-4F4E-8BFC-D2BA962C9459}" type="pres">
      <dgm:prSet presAssocID="{352D93BE-BADD-415B-9AC8-F43ADBA10178}" presName="LShape" presStyleLbl="alignNode1" presStyleIdx="6" presStyleCnt="9"/>
      <dgm:spPr/>
      <dgm:t>
        <a:bodyPr/>
        <a:lstStyle/>
        <a:p>
          <a:endParaRPr lang="ru-RU"/>
        </a:p>
      </dgm:t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/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  <dgm:t>
        <a:bodyPr/>
        <a:lstStyle/>
        <a:p>
          <a:endParaRPr lang="ru-RU"/>
        </a:p>
      </dgm:t>
    </dgm:pt>
    <dgm:pt modelId="{EE2D3C1C-4341-4D03-8D53-96328080683C}" type="pres">
      <dgm:prSet presAssocID="{D5567CF3-DBC2-4569-9D87-AFC061CD7CD0}" presName="space" presStyleCnt="0"/>
      <dgm:spPr/>
      <dgm:t>
        <a:bodyPr/>
        <a:lstStyle/>
        <a:p>
          <a:endParaRPr lang="ru-RU"/>
        </a:p>
      </dgm:t>
    </dgm:pt>
    <dgm:pt modelId="{C15B9568-AA52-4030-A2E5-79DE3323BDE0}" type="pres">
      <dgm:prSet presAssocID="{BD65E9CC-1EE3-45FA-9A5F-D60230767EBD}" presName="composite" presStyleCnt="0"/>
      <dgm:spPr/>
      <dgm:t>
        <a:bodyPr/>
        <a:lstStyle/>
        <a:p>
          <a:endParaRPr lang="ru-RU"/>
        </a:p>
      </dgm:t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  <dgm:t>
        <a:bodyPr/>
        <a:lstStyle/>
        <a:p>
          <a:endParaRPr lang="ru-RU"/>
        </a:p>
      </dgm:t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17146" y="2703030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244717"/>
          <a:ext cx="219186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Comic Sans MS" panose="030F0702030302020204" pitchFamily="66" charset="0"/>
          </a:endParaRPr>
        </a:p>
      </dsp:txBody>
      <dsp:txXfrm>
        <a:off x="0" y="3244717"/>
        <a:ext cx="2191862" cy="1532842"/>
      </dsp:txXfrm>
    </dsp:sp>
    <dsp:sp modelId="{3E4BFC89-C3A6-493E-8FBC-7B11D7C199CE}">
      <dsp:nvSpPr>
        <dsp:cNvPr id="0" name=""/>
        <dsp:cNvSpPr/>
      </dsp:nvSpPr>
      <dsp:spPr>
        <a:xfrm>
          <a:off x="1641597" y="2560429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92032" y="2173298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414606" y="2777648"/>
          <a:ext cx="2158094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sp:txBody>
      <dsp:txXfrm>
        <a:off x="2414606" y="2777648"/>
        <a:ext cx="2158094" cy="1532842"/>
      </dsp:txXfrm>
    </dsp:sp>
    <dsp:sp modelId="{82A4261F-6443-4087-BE1D-D5054F0FEE51}">
      <dsp:nvSpPr>
        <dsp:cNvPr id="0" name=""/>
        <dsp:cNvSpPr/>
      </dsp:nvSpPr>
      <dsp:spPr>
        <a:xfrm>
          <a:off x="4016483" y="2030696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5209897" y="1546717"/>
          <a:ext cx="1280464" cy="213066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866489" y="2280028"/>
          <a:ext cx="2251090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4866489" y="2280028"/>
        <a:ext cx="2251090" cy="1532842"/>
      </dsp:txXfrm>
    </dsp:sp>
    <dsp:sp modelId="{758A23DC-6185-497C-9D8C-0787F9A58FDA}">
      <dsp:nvSpPr>
        <dsp:cNvPr id="0" name=""/>
        <dsp:cNvSpPr/>
      </dsp:nvSpPr>
      <dsp:spPr>
        <a:xfrm>
          <a:off x="6492550" y="1500964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563021" y="1113833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7273974" y="1717478"/>
          <a:ext cx="189075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7273974" y="1717478"/>
        <a:ext cx="1890752" cy="1532842"/>
      </dsp:txXfrm>
    </dsp:sp>
    <dsp:sp modelId="{F4E8C16E-7A12-4179-96C3-DA8ECD321B06}">
      <dsp:nvSpPr>
        <dsp:cNvPr id="0" name=""/>
        <dsp:cNvSpPr/>
      </dsp:nvSpPr>
      <dsp:spPr>
        <a:xfrm>
          <a:off x="8787471" y="971231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793054" y="564335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499005" y="1171926"/>
          <a:ext cx="2055026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9499005" y="1171926"/>
        <a:ext cx="2055026" cy="153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09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53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6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52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16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63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office@zno-kharkiv.org.u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tmp"/><Relationship Id="rId10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152983" y="39465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68428" y="134218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562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73717" y="967346"/>
            <a:ext cx="2964660" cy="1678065"/>
            <a:chOff x="47770" y="1576881"/>
            <a:chExt cx="2898122" cy="167806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67868" y="189249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omic Sans MS" panose="030F0702030302020204" pitchFamily="66" charset="0"/>
              </a:endParaRPr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47770" y="1576881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10247" y="2862026"/>
            <a:ext cx="2934301" cy="1697657"/>
            <a:chOff x="2946815" y="1543732"/>
            <a:chExt cx="2934301" cy="16976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403092" y="1878933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Шестиугольник 25"/>
            <p:cNvSpPr/>
            <p:nvPr/>
          </p:nvSpPr>
          <p:spPr>
            <a:xfrm>
              <a:off x="2946815" y="1543732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77122" y="4810786"/>
            <a:ext cx="2910813" cy="1676602"/>
            <a:chOff x="6010683" y="1570724"/>
            <a:chExt cx="2910813" cy="167660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443472" y="188487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Шестиугольник 28"/>
            <p:cNvSpPr/>
            <p:nvPr/>
          </p:nvSpPr>
          <p:spPr>
            <a:xfrm>
              <a:off x="6010683" y="1570724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589860" y="1694368"/>
            <a:ext cx="2308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Математика</a:t>
            </a:r>
            <a:endParaRPr lang="ru-RU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83014" y="1504966"/>
            <a:ext cx="22701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Англійська </a:t>
            </a:r>
          </a:p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мова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0127" y="3459977"/>
            <a:ext cx="286809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Українська мова </a:t>
            </a:r>
          </a:p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 література</a:t>
            </a:r>
            <a:endParaRPr lang="uk-UA" sz="25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18859" y="5528972"/>
            <a:ext cx="15696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Німецька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307128" y="5406001"/>
            <a:ext cx="258823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Історія України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943621" y="5621445"/>
            <a:ext cx="10919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Хімія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593160" y="3625637"/>
            <a:ext cx="19255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Географія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68278" y="3612394"/>
            <a:ext cx="12682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Фізика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487222" y="1655316"/>
            <a:ext cx="16081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Біологія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12332" y="5159780"/>
            <a:ext cx="16866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Іспанська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36933" y="5914910"/>
            <a:ext cx="18420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Французька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" name="Заголовок 4"/>
          <p:cNvSpPr txBox="1">
            <a:spLocks/>
          </p:cNvSpPr>
          <p:nvPr/>
        </p:nvSpPr>
        <p:spPr>
          <a:xfrm>
            <a:off x="1876557" y="-62157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проведення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74" y="107110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21.05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0247" y="2946124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23.05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5482" y="489703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27.05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857938" y="967346"/>
            <a:ext cx="2952453" cy="1666908"/>
            <a:chOff x="4254664" y="953771"/>
            <a:chExt cx="2952453" cy="1666908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4296886" y="953771"/>
              <a:ext cx="2910231" cy="1666908"/>
              <a:chOff x="8946489" y="1516728"/>
              <a:chExt cx="2910231" cy="1666908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9378696" y="182118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Шестиугольник 31"/>
              <p:cNvSpPr/>
              <p:nvPr/>
            </p:nvSpPr>
            <p:spPr>
              <a:xfrm>
                <a:off x="8946489" y="151672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254664" y="102972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28.05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3879157" y="2910852"/>
            <a:ext cx="2977286" cy="1655558"/>
            <a:chOff x="4315408" y="2931607"/>
            <a:chExt cx="2977286" cy="165555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4338963" y="2931607"/>
              <a:ext cx="2953731" cy="1655558"/>
              <a:chOff x="-7839" y="3501658"/>
              <a:chExt cx="2953731" cy="165555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467868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Шестиугольник 16"/>
              <p:cNvSpPr/>
              <p:nvPr/>
            </p:nvSpPr>
            <p:spPr>
              <a:xfrm>
                <a:off x="-7839" y="350165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4315408" y="3029117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30.05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3900160" y="4852676"/>
            <a:ext cx="2958625" cy="1673896"/>
            <a:chOff x="4393352" y="4810786"/>
            <a:chExt cx="2958625" cy="1673896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4414765" y="4810786"/>
              <a:ext cx="2937212" cy="1673896"/>
              <a:chOff x="3000292" y="3483320"/>
              <a:chExt cx="2937212" cy="1673896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3459480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Шестиугольник 19"/>
              <p:cNvSpPr/>
              <p:nvPr/>
            </p:nvSpPr>
            <p:spPr>
              <a:xfrm>
                <a:off x="3000292" y="3483320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4393352" y="489703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04.06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657502" y="974066"/>
            <a:ext cx="2952695" cy="1678259"/>
            <a:chOff x="8571138" y="919875"/>
            <a:chExt cx="2952695" cy="1678259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8577056" y="919875"/>
              <a:ext cx="2946777" cy="1678259"/>
              <a:chOff x="5982339" y="3478957"/>
              <a:chExt cx="2946777" cy="167825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6451092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Шестиугольник 22"/>
              <p:cNvSpPr/>
              <p:nvPr/>
            </p:nvSpPr>
            <p:spPr>
              <a:xfrm>
                <a:off x="5982339" y="3478957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8571138" y="1030040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06.06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7744009" y="2967270"/>
            <a:ext cx="2939963" cy="1646677"/>
            <a:chOff x="8596619" y="2895525"/>
            <a:chExt cx="2939963" cy="1646677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8614771" y="2895525"/>
              <a:ext cx="2921811" cy="1646677"/>
              <a:chOff x="8934909" y="3510539"/>
              <a:chExt cx="2921811" cy="1646677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Шестиугольник 34"/>
              <p:cNvSpPr/>
              <p:nvPr/>
            </p:nvSpPr>
            <p:spPr>
              <a:xfrm>
                <a:off x="8934909" y="3510539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8596619" y="296037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11.06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44009" y="4938928"/>
            <a:ext cx="2927529" cy="1637222"/>
            <a:chOff x="8629557" y="4897038"/>
            <a:chExt cx="2927529" cy="1637222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8666715" y="4897038"/>
              <a:ext cx="2890371" cy="1637222"/>
              <a:chOff x="8966349" y="3519994"/>
              <a:chExt cx="2890371" cy="1637222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Шестиугольник 47"/>
              <p:cNvSpPr/>
              <p:nvPr/>
            </p:nvSpPr>
            <p:spPr>
              <a:xfrm>
                <a:off x="8966349" y="3519994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8629557" y="500748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13.06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610197" y="3270999"/>
            <a:ext cx="1704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 </a:t>
            </a:r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предмети ЗНО - </a:t>
            </a:r>
            <a:r>
              <a:rPr lang="en-US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max</a:t>
            </a:r>
            <a:endParaRPr lang="uk-UA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-91440" y="1105400"/>
            <a:ext cx="4429951" cy="14434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Учні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слухачі, студенти)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закладів 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професійної,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вищої освіти, які в 2019 році </a:t>
            </a:r>
            <a:endParaRPr lang="uk-UA" sz="1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завершують </a:t>
            </a:r>
            <a:r>
              <a:rPr lang="uk-UA" sz="1800" b="1" u="sng" dirty="0">
                <a:latin typeface="Comic Sans MS" panose="030F0702030302020204" pitchFamily="66" charset="0"/>
              </a:rPr>
              <a:t>здобуття повної загальної середньої </a:t>
            </a:r>
            <a:r>
              <a:rPr lang="uk-UA" sz="1800" b="1" u="sng" dirty="0" smtClean="0">
                <a:latin typeface="Comic Sans MS" panose="030F0702030302020204" pitchFamily="66" charset="0"/>
              </a:rPr>
              <a:t>освіти</a:t>
            </a:r>
            <a:r>
              <a:rPr lang="uk-UA" sz="12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**</a:t>
            </a:r>
            <a:endParaRPr lang="ru-RU" sz="1200" b="1" u="sng" dirty="0">
              <a:latin typeface="Comic Sans MS" panose="030F0702030302020204" pitchFamily="66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129860" y="3032641"/>
            <a:ext cx="4065441" cy="25257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ОБОВ'ЯЗКОВО </a:t>
            </a: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складають ДПА у формі ЗНО</a:t>
            </a:r>
            <a:r>
              <a:rPr lang="uk-UA" sz="16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</a:t>
            </a:r>
            <a:endParaRPr lang="uk-UA" sz="1600" b="1" dirty="0" smtClean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endParaRPr lang="uk-UA" sz="9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з української мови </a:t>
            </a:r>
            <a:r>
              <a:rPr lang="uk-UA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і </a:t>
            </a: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літератури </a:t>
            </a:r>
            <a:r>
              <a:rPr lang="uk-UA" sz="16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uk-UA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українська </a:t>
            </a: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мова як </a:t>
            </a:r>
            <a:r>
              <a:rPr lang="uk-UA" sz="1600" b="1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)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1520825" algn="l"/>
              </a:tabLst>
            </a:pPr>
            <a:endParaRPr lang="uk-UA" sz="11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1520825" algn="l"/>
              </a:tabLst>
            </a:pP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з 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математики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або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історії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України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період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XX - початок XXI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століття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ru-RU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- за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вибором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учня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(слухача, студента</a:t>
            </a:r>
            <a:r>
              <a:rPr lang="ru-RU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</a:p>
          <a:p>
            <a:pPr algn="just">
              <a:tabLst>
                <a:tab pos="1520825" algn="l"/>
              </a:tabLst>
            </a:pPr>
            <a:endParaRPr lang="uk-UA" sz="16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0088960" y="2534716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8624776" y="1169461"/>
            <a:ext cx="3440072" cy="6455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Особи, які </a:t>
            </a: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мають</a:t>
            </a:r>
            <a:r>
              <a:rPr lang="uk-UA" sz="1800" b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uk-UA" sz="1800" b="1" u="sng" dirty="0">
                <a:latin typeface="Comic Sans MS" panose="030F0702030302020204" pitchFamily="66" charset="0"/>
              </a:rPr>
              <a:t>повну загальну середню освіту</a:t>
            </a:r>
            <a:endParaRPr lang="ru-RU" sz="1800" b="1" u="sng" dirty="0">
              <a:latin typeface="Comic Sans MS" panose="030F0702030302020204" pitchFamily="66" charset="0"/>
            </a:endParaRPr>
          </a:p>
          <a:p>
            <a:pPr algn="ctr"/>
            <a:r>
              <a:rPr lang="uk-UA" sz="1800" b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ru-RU" sz="12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8784648" y="3171487"/>
            <a:ext cx="3246986" cy="11207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Предмети ЗНО -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із переліку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ЗВО, в якій планується вступ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920264" y="2546114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2061474" y="-53361"/>
            <a:ext cx="753519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 smtClean="0">
                <a:solidFill>
                  <a:srgbClr val="0070C0"/>
                </a:solidFill>
                <a:latin typeface="+mn-lt"/>
              </a:rPr>
              <a:t>      Учасники ЗНО-2019</a:t>
            </a:r>
            <a:endParaRPr lang="ru-RU" sz="4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>
          <a:xfrm>
            <a:off x="53171" y="5257518"/>
            <a:ext cx="8437947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*</a:t>
            </a:r>
            <a:r>
              <a:rPr lang="uk-UA" sz="1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решта 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предметів </a:t>
            </a:r>
            <a:r>
              <a:rPr lang="uk-UA" sz="1800" b="1" dirty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 складається у навчальному закладі;</a:t>
            </a:r>
          </a:p>
          <a:p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**</a:t>
            </a:r>
            <a:r>
              <a:rPr lang="uk-UA" sz="1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мають право обрати інші предмети ЗНО, які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НЕ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 зараховуються як </a:t>
            </a:r>
            <a:r>
              <a:rPr lang="uk-UA" sz="1800" b="1" dirty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</a:p>
          <a:p>
            <a:pPr algn="ctr"/>
            <a:endParaRPr lang="uk-UA" sz="1000" b="1" u="sng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24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Реєстрація на ЗНО - через заклад освіти</a:t>
            </a:r>
            <a:endParaRPr lang="ru-RU" sz="2400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12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>
          <a:xfrm>
            <a:off x="8834791" y="5666098"/>
            <a:ext cx="3230057" cy="3232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Реєстрація на ЗНО  - самостійно</a:t>
            </a:r>
            <a:endParaRPr lang="ru-RU" sz="2400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1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079818">
            <a:off x="2731997" y="427701"/>
            <a:ext cx="489061" cy="5563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173651">
            <a:off x="9126435" y="398008"/>
            <a:ext cx="567993" cy="55824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4"/>
          <p:cNvSpPr txBox="1">
            <a:spLocks/>
          </p:cNvSpPr>
          <p:nvPr/>
        </p:nvSpPr>
        <p:spPr>
          <a:xfrm>
            <a:off x="4407933" y="1154819"/>
            <a:ext cx="3863549" cy="13331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Студенти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закладів 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вищої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освіти, які </a:t>
            </a:r>
            <a:endParaRPr lang="uk-UA" sz="1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мають право ПОВТОРНОГО складання ДПА у формі ЗНО</a:t>
            </a:r>
            <a:r>
              <a:rPr lang="uk-UA" sz="12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**</a:t>
            </a:r>
            <a:endParaRPr lang="ru-RU" sz="1200" b="1" u="sng" dirty="0">
              <a:latin typeface="Comic Sans MS" panose="030F0702030302020204" pitchFamily="66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6131242" y="2534717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4"/>
          <p:cNvSpPr txBox="1">
            <a:spLocks/>
          </p:cNvSpPr>
          <p:nvPr/>
        </p:nvSpPr>
        <p:spPr>
          <a:xfrm>
            <a:off x="4710119" y="3098262"/>
            <a:ext cx="3811509" cy="11207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літератури (</a:t>
            </a:r>
            <a:r>
              <a:rPr lang="uk-UA" sz="1600" u="sng" dirty="0">
                <a:latin typeface="Arial" panose="020B0604020202020204" pitchFamily="34" charset="0"/>
                <a:cs typeface="Arial" panose="020B0604020202020204" pitchFamily="34" charset="0"/>
              </a:rPr>
              <a:t>українська мова як </a:t>
            </a:r>
            <a:r>
              <a:rPr lang="uk-UA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647" y="1042153"/>
            <a:ext cx="4113654" cy="140353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338511" y="1042153"/>
            <a:ext cx="4070094" cy="1403529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549015" y="1042153"/>
            <a:ext cx="3564522" cy="1417747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1647" y="3015298"/>
            <a:ext cx="4137268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416600" y="3015298"/>
            <a:ext cx="3992005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566290" y="3003587"/>
            <a:ext cx="3547248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647" y="5318382"/>
            <a:ext cx="8326958" cy="1378255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573633" y="5282147"/>
            <a:ext cx="3458002" cy="141449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6095178" y="549026"/>
            <a:ext cx="489061" cy="46651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817889" y="259461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Реєстрація на ЗНО - 2019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434366" y="1815619"/>
            <a:ext cx="101908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необхідних для вступу (Умови прийому на навчання до закладів вищої освіти у 2019 році).</a:t>
            </a:r>
            <a:endParaRPr lang="ru-RU" altLang="ru-RU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434366" y="3518380"/>
            <a:ext cx="1019088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075330" y="0"/>
            <a:ext cx="8415548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Пробне ЗНО-2019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6584593" y="1646470"/>
            <a:ext cx="5257046" cy="4516877"/>
          </a:xfrm>
          <a:prstGeom prst="bevel">
            <a:avLst>
              <a:gd name="adj" fmla="val 12500"/>
            </a:avLst>
          </a:prstGeom>
          <a:solidFill>
            <a:srgbClr val="C0C0C0">
              <a:alpha val="1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23 березня 2019 </a:t>
            </a:r>
            <a:r>
              <a:rPr lang="uk-UA" b="1" dirty="0" smtClean="0">
                <a:latin typeface="Comic Sans MS" panose="030F0702030302020204" pitchFamily="66" charset="0"/>
              </a:rPr>
              <a:t>року</a:t>
            </a:r>
            <a:endParaRPr lang="uk-UA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Біологія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Російська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зика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спанська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755071" y="1646470"/>
            <a:ext cx="4959790" cy="2913424"/>
          </a:xfrm>
          <a:prstGeom prst="bevel">
            <a:avLst>
              <a:gd name="adj" fmla="val 12500"/>
            </a:avLst>
          </a:prstGeom>
          <a:solidFill>
            <a:schemeClr val="accent1">
              <a:lumMod val="20000"/>
              <a:lumOff val="80000"/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16 березня 2019 року</a:t>
            </a:r>
            <a:endParaRPr lang="ru-RU" b="1" dirty="0">
              <a:latin typeface="Comic Sans MS" panose="030F0702030302020204" pitchFamily="66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439738">
              <a:buFont typeface="Wingdings" pitchFamily="2" charset="2"/>
              <a:buChar char="ü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7528" y="723140"/>
            <a:ext cx="11371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Comic Sans MS" panose="030F0702030302020204" pitchFamily="66" charset="0"/>
              </a:rPr>
              <a:t>Пробне ЗНО </a:t>
            </a:r>
            <a:r>
              <a:rPr lang="uk-UA" dirty="0">
                <a:latin typeface="Comic Sans MS" panose="030F0702030302020204" pitchFamily="66" charset="0"/>
              </a:rPr>
              <a:t>проходить з метою ознайомлення всіх охочих із процедурою проведення зовнішнього незалежного оцінювання, структурою та змістом тестового зошита, порядком доступу до пункту тестування та робочого місця.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306" y="4907250"/>
            <a:ext cx="6096275" cy="1834168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4018" y="4962367"/>
            <a:ext cx="591456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>
                <a:latin typeface="Comic Sans MS" panose="030F0702030302020204" pitchFamily="66" charset="0"/>
              </a:rPr>
              <a:t>Пробне ЗНО проводиться в округах основного </a:t>
            </a:r>
            <a:r>
              <a:rPr lang="uk-UA" b="1" dirty="0" smtClean="0">
                <a:latin typeface="Comic Sans MS" panose="030F0702030302020204" pitchFamily="66" charset="0"/>
              </a:rPr>
              <a:t>тестування.</a:t>
            </a:r>
            <a:r>
              <a:rPr lang="uk-UA" b="1" dirty="0">
                <a:latin typeface="Comic Sans MS" panose="030F0702030302020204" pitchFamily="66" charset="0"/>
              </a:rPr>
              <a:t> Учасник самостійно може обирати округ пробного ЗНО під час реєстрації.</a:t>
            </a:r>
          </a:p>
          <a:p>
            <a:pPr algn="just"/>
            <a:endParaRPr lang="uk-UA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*Пробне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ЗНО з іноземних мов буде проведено в окремих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округах</a:t>
            </a:r>
          </a:p>
          <a:p>
            <a:pPr algn="just"/>
            <a:endParaRPr lang="uk-UA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3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351510" y="-68475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Реєстрація на пробне ЗНО-2019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1934" y="1355138"/>
            <a:ext cx="10423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08.01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31.01.2019 </a:t>
            </a:r>
            <a:r>
              <a:rPr lang="ru-RU" sz="2800" b="1" dirty="0">
                <a:latin typeface="Comic Sans MS" panose="030F0702030302020204" pitchFamily="66" charset="0"/>
              </a:rPr>
              <a:t>- </a:t>
            </a:r>
            <a:r>
              <a:rPr lang="ru-RU" sz="2800" b="1" dirty="0" smtClean="0">
                <a:latin typeface="Comic Sans MS" panose="030F0702030302020204" pitchFamily="66" charset="0"/>
              </a:rPr>
              <a:t>на </a:t>
            </a:r>
            <a:r>
              <a:rPr lang="ru-RU" sz="2800" b="1" dirty="0" err="1">
                <a:latin typeface="Comic Sans MS" panose="030F0702030302020204" pitchFamily="66" charset="0"/>
              </a:rPr>
              <a:t>сайті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latin typeface="Comic Sans MS" panose="030F0702030302020204" pitchFamily="66" charset="0"/>
              </a:rPr>
              <a:t>Харківського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РЦОЯО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http://zno-harkiv.org.ua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r>
              <a:rPr lang="ru-RU" sz="2800" b="1" dirty="0">
                <a:latin typeface="Comic Sans MS" panose="030F0702030302020204" pitchFamily="66" charset="0"/>
              </a:rPr>
              <a:t>– </a:t>
            </a:r>
            <a:r>
              <a:rPr lang="ru-RU" sz="2800" b="1" dirty="0" err="1">
                <a:latin typeface="Comic Sans MS" panose="030F0702030302020204" pitchFamily="66" charset="0"/>
              </a:rPr>
              <a:t>розділ</a:t>
            </a:r>
            <a:r>
              <a:rPr lang="ru-RU" sz="2800" b="1" dirty="0">
                <a:latin typeface="Comic Sans MS" panose="030F0702030302020204" pitchFamily="66" charset="0"/>
              </a:rPr>
              <a:t> «</a:t>
            </a:r>
            <a:r>
              <a:rPr lang="ru-RU" sz="2800" b="1" dirty="0" err="1">
                <a:latin typeface="Comic Sans MS" panose="030F0702030302020204" pitchFamily="66" charset="0"/>
              </a:rPr>
              <a:t>Пробне</a:t>
            </a:r>
            <a:r>
              <a:rPr lang="ru-RU" sz="2800" b="1" dirty="0">
                <a:latin typeface="Comic Sans MS" panose="030F0702030302020204" pitchFamily="66" charset="0"/>
              </a:rPr>
              <a:t> ЗНО» - «</a:t>
            </a:r>
            <a:r>
              <a:rPr lang="ru-RU" sz="2800" b="1" dirty="0" err="1">
                <a:latin typeface="Comic Sans MS" panose="030F0702030302020204" pitchFamily="66" charset="0"/>
              </a:rPr>
              <a:t>Реєстрація</a:t>
            </a:r>
            <a:r>
              <a:rPr lang="ru-RU" sz="2800" b="1" dirty="0" smtClean="0">
                <a:latin typeface="Comic Sans MS" panose="030F0702030302020204" pitchFamily="66" charset="0"/>
              </a:rPr>
              <a:t>»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190" y="4038858"/>
            <a:ext cx="11065474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Прямоугольник 11"/>
          <p:cNvSpPr/>
          <p:nvPr/>
        </p:nvSpPr>
        <p:spPr>
          <a:xfrm>
            <a:off x="947499" y="4259837"/>
            <a:ext cx="10632855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fontAlgn="base"/>
            <a:r>
              <a:rPr lang="uk-UA" sz="2800" dirty="0">
                <a:latin typeface="Comic Sans MS" panose="030F0702030302020204" pitchFamily="66" charset="0"/>
              </a:rPr>
              <a:t>Реєстрація для проходження пробного тестування </a:t>
            </a:r>
            <a:r>
              <a:rPr lang="uk-UA" sz="2800" dirty="0" smtClean="0">
                <a:latin typeface="Comic Sans MS" panose="030F0702030302020204" pitchFamily="66" charset="0"/>
              </a:rPr>
              <a:t>                      </a:t>
            </a:r>
            <a:r>
              <a:rPr lang="uk-UA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передбачає </a:t>
            </a:r>
            <a:r>
              <a:rPr lang="uk-UA" sz="2800" dirty="0">
                <a:latin typeface="Comic Sans MS" panose="030F0702030302020204" pitchFamily="66" charset="0"/>
              </a:rPr>
              <a:t>автоматичної реєстрації для участі в основній сесії зовнішнього незалежного оцінювання.</a:t>
            </a:r>
          </a:p>
          <a:p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189" y="1152446"/>
            <a:ext cx="10983993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3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634974" y="0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rgbClr val="0070C0"/>
                </a:solidFill>
                <a:latin typeface="+mn-lt"/>
              </a:rPr>
              <a:t>Особистий кабінет учасника пробного ЗНО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841873" y="660922"/>
          <a:ext cx="11170294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3339">
                  <a:extLst>
                    <a:ext uri="{9D8B030D-6E8A-4147-A177-3AD203B41FA5}">
                      <a16:colId xmlns:a16="http://schemas.microsoft.com/office/drawing/2014/main" val="1864368223"/>
                    </a:ext>
                  </a:extLst>
                </a:gridCol>
                <a:gridCol w="7416955">
                  <a:extLst>
                    <a:ext uri="{9D8B030D-6E8A-4147-A177-3AD203B41FA5}">
                      <a16:colId xmlns:a16="http://schemas.microsoft.com/office/drawing/2014/main" val="2456734299"/>
                    </a:ext>
                  </a:extLst>
                </a:gridCol>
              </a:tblGrid>
              <a:tr h="516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до 25.02.2019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Розміщення інформації про час і місце проходження пробного ЗНО. Запрошення необхідно сформувати та роздрукувати самостійно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94045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16-18.03.2019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Внесення учасниками відповідей до сервісу  «Визначення результатів пробного ЗНО»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6590490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23-25.03</a:t>
                      </a:r>
                      <a:r>
                        <a:rPr lang="uk-UA" sz="1800" b="1" cap="none" spc="0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94003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Оприлюднення правильних відповідей до завдань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17391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26.03.2019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380782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22.03.2019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Оголошення результатів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36657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32740"/>
                  </a:ext>
                </a:extLst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76587" y="5683914"/>
            <a:ext cx="11300865" cy="1088802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64634" y="5683914"/>
            <a:ext cx="110871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 fontAlgn="base"/>
            <a:r>
              <a:rPr lang="uk-UA" sz="2000" dirty="0">
                <a:latin typeface="Comic Sans MS" panose="030F0702030302020204" pitchFamily="66" charset="0"/>
              </a:rPr>
              <a:t>Результати пробного </a:t>
            </a:r>
            <a:r>
              <a:rPr lang="uk-UA" sz="2000" dirty="0" smtClean="0">
                <a:latin typeface="Comic Sans MS" panose="030F0702030302020204" pitchFamily="66" charset="0"/>
              </a:rPr>
              <a:t>ЗНО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будуть зараховані</a:t>
            </a:r>
            <a:r>
              <a:rPr lang="uk-UA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2000" dirty="0">
                <a:latin typeface="Comic Sans MS" panose="030F0702030302020204" pitchFamily="66" charset="0"/>
              </a:rPr>
              <a:t>як оцінки за державну підсумкову атестацію та не будуть використані для участі в конкурсному відборі під час вступу до </a:t>
            </a:r>
            <a:r>
              <a:rPr lang="uk-UA" sz="2000" dirty="0" smtClean="0">
                <a:latin typeface="Comic Sans MS" panose="030F0702030302020204" pitchFamily="66" charset="0"/>
              </a:rPr>
              <a:t>закладів вищої освіти.</a:t>
            </a:r>
            <a:endParaRPr lang="uk-U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6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485620" y="-123337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3006411" y="1293114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 rot="19944298">
            <a:off x="132592" y="969269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5" y="1954528"/>
            <a:ext cx="2912577" cy="291257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58" y="5179466"/>
            <a:ext cx="406400" cy="3872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20" y="5179466"/>
            <a:ext cx="406400" cy="38724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67" y="5179466"/>
            <a:ext cx="406400" cy="38724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34"/>
          <a:stretch/>
        </p:blipFill>
        <p:spPr>
          <a:xfrm>
            <a:off x="2513160" y="5144331"/>
            <a:ext cx="457073" cy="4207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51" y="5179466"/>
            <a:ext cx="406400" cy="3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590</Words>
  <Application>Microsoft Office PowerPoint</Application>
  <PresentationFormat>Широкоэкранный</PresentationFormat>
  <Paragraphs>141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Людмила И. Кубатко</cp:lastModifiedBy>
  <cp:revision>94</cp:revision>
  <dcterms:created xsi:type="dcterms:W3CDTF">2017-10-04T07:05:18Z</dcterms:created>
  <dcterms:modified xsi:type="dcterms:W3CDTF">2018-10-31T10:25:41Z</dcterms:modified>
</cp:coreProperties>
</file>