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0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40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473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8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32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585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629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55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56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8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1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7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0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90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67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20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69D81-849C-45B9-A21D-6A0582A55072}" type="datetimeFigureOut">
              <a:rPr lang="ru-RU" smtClean="0"/>
              <a:t>17.12.2018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E3DE2D-F1D9-4082-A50B-40E5B71E0E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7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713" y="352424"/>
            <a:ext cx="10273122" cy="619185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98807" y="1294228"/>
            <a:ext cx="5416061" cy="54864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>
                <a:solidFill>
                  <a:srgbClr val="C00000"/>
                </a:solidFill>
              </a:rPr>
              <a:t>Електронна система реєстрації до закладів дошкільної освіти Харківської області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07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09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Обов'язки Модератора: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303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ЩОРОКУ</a:t>
            </a:r>
          </a:p>
          <a:p>
            <a:r>
              <a:rPr lang="uk-UA" dirty="0" smtClean="0"/>
              <a:t>Оновлювати вікові групи (1-3 роки, 3-4 роки, 4-5 років, 5-6 років)</a:t>
            </a:r>
          </a:p>
          <a:p>
            <a:r>
              <a:rPr lang="uk-UA" dirty="0" smtClean="0"/>
              <a:t>25 серпня поточного року виробляти зарахування в групи - встановлювати кількість вільних місць</a:t>
            </a:r>
          </a:p>
          <a:p>
            <a:pPr marL="0" indent="0">
              <a:buNone/>
            </a:pPr>
            <a:r>
              <a:rPr lang="uk-UA" b="1" dirty="0" smtClean="0"/>
              <a:t>ЩОКВАРТАЛЬНО</a:t>
            </a:r>
          </a:p>
          <a:p>
            <a:pPr marL="0" indent="0">
              <a:buNone/>
            </a:pPr>
            <a:r>
              <a:rPr lang="uk-UA" dirty="0" smtClean="0"/>
              <a:t>Оновлювати інформацію на сторінках ДНЗ:</a:t>
            </a:r>
          </a:p>
          <a:p>
            <a:r>
              <a:rPr lang="uk-UA" dirty="0" smtClean="0"/>
              <a:t>таблицю </a:t>
            </a:r>
            <a:r>
              <a:rPr lang="uk-UA" dirty="0" smtClean="0"/>
              <a:t>ЗДО</a:t>
            </a:r>
            <a:endParaRPr lang="uk-UA" dirty="0" smtClean="0"/>
          </a:p>
          <a:p>
            <a:r>
              <a:rPr lang="uk-UA" dirty="0" smtClean="0"/>
              <a:t>фото </a:t>
            </a:r>
            <a:r>
              <a:rPr lang="uk-UA" dirty="0" smtClean="0"/>
              <a:t>ЗДО </a:t>
            </a:r>
            <a:r>
              <a:rPr lang="uk-UA" dirty="0" smtClean="0"/>
              <a:t>за графіком</a:t>
            </a:r>
          </a:p>
          <a:p>
            <a:pPr marL="0" indent="0">
              <a:buNone/>
            </a:pPr>
            <a:r>
              <a:rPr lang="uk-UA" b="1" dirty="0" smtClean="0"/>
              <a:t>РЕГУЛЯРНО</a:t>
            </a:r>
          </a:p>
          <a:p>
            <a:r>
              <a:rPr lang="uk-UA" dirty="0" smtClean="0"/>
              <a:t>Вносити заявки, що прийняті в паперовому вигляді</a:t>
            </a:r>
          </a:p>
          <a:p>
            <a:r>
              <a:rPr lang="uk-UA" dirty="0" smtClean="0"/>
              <a:t>Відслідковувати наявність і кількість вільних місць в  групах </a:t>
            </a:r>
          </a:p>
          <a:p>
            <a:r>
              <a:rPr lang="uk-UA" dirty="0" smtClean="0"/>
              <a:t>Перевіряти заявки, що надійшли в електронному вигляді, підтверджувати або відхиляти, змінюючи статуси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0716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00318"/>
            <a:ext cx="10945906" cy="84268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</a:rPr>
              <a:t>Оновлювати вікові групи </a:t>
            </a:r>
            <a:r>
              <a:rPr lang="uk-UA" sz="2400" b="1" dirty="0" smtClean="0">
                <a:solidFill>
                  <a:srgbClr val="C00000"/>
                </a:solidFill>
              </a:rPr>
              <a:t>(</a:t>
            </a:r>
            <a:r>
              <a:rPr lang="uk-UA" sz="2400" b="1" dirty="0">
                <a:solidFill>
                  <a:srgbClr val="C00000"/>
                </a:solidFill>
              </a:rPr>
              <a:t>1-3 роки, 3-4 роки, 4-5 років, 5-6 років</a:t>
            </a:r>
            <a:r>
              <a:rPr lang="uk-UA" sz="2400" b="1" dirty="0" smtClean="0">
                <a:solidFill>
                  <a:srgbClr val="C00000"/>
                </a:solidFill>
              </a:rPr>
              <a:t>): 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006C31"/>
                </a:solidFill>
              </a:rPr>
              <a:t>Не </a:t>
            </a:r>
            <a:r>
              <a:rPr lang="uk-UA" sz="2800" b="1" dirty="0">
                <a:solidFill>
                  <a:srgbClr val="006C31"/>
                </a:solidFill>
              </a:rPr>
              <a:t>проставлено рік формування в групах</a:t>
            </a:r>
            <a:r>
              <a:rPr lang="uk-UA" sz="2800" b="1" dirty="0" smtClean="0">
                <a:solidFill>
                  <a:srgbClr val="006C31"/>
                </a:solidFill>
              </a:rPr>
              <a:t> </a:t>
            </a:r>
            <a:r>
              <a:rPr lang="uk-UA" sz="2800" b="1" dirty="0">
                <a:solidFill>
                  <a:srgbClr val="C00000"/>
                </a:solidFill>
              </a:rPr>
              <a:t/>
            </a:r>
            <a:br>
              <a:rPr lang="uk-UA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77213"/>
              </p:ext>
            </p:extLst>
          </p:nvPr>
        </p:nvGraphicFramePr>
        <p:xfrm>
          <a:off x="556307" y="1613644"/>
          <a:ext cx="5588998" cy="4935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048"/>
                <a:gridCol w="2048172"/>
                <a:gridCol w="2743778"/>
              </a:tblGrid>
              <a:tr h="80002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№ з/п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Не проставлено рік формування в групах (кількість груп)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Балаклійський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49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Барвінківський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 групи - рік формування 2010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Близнюківський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21 група - рік формування 2010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4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Богодухівський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30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5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Борівський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7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6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Валківський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Великобурлуцький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10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8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Дворічанський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9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Дергачівський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87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Зачепилівський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6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11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Зміївський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46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Кегичівський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 групи - рік формування 2010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Коломацька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14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Красноградський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31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15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Нововодолазький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932875"/>
              </p:ext>
            </p:extLst>
          </p:nvPr>
        </p:nvGraphicFramePr>
        <p:xfrm>
          <a:off x="6642848" y="1613644"/>
          <a:ext cx="5217458" cy="4908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062"/>
                <a:gridCol w="1912015"/>
                <a:gridCol w="2561381"/>
              </a:tblGrid>
              <a:tr h="80002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№ з/п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1" u="none" strike="noStrike" noProof="0" dirty="0" smtClean="0">
                          <a:effectLst/>
                        </a:rPr>
                        <a:t>Не проставлено рік формування в групах (кількість груп)</a:t>
                      </a:r>
                      <a:endParaRPr lang="uk-UA" sz="1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uk-UA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Сахновщинський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Харківський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94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18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Шевченківський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19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Мереф'янська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Роганська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9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21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</a:rPr>
                        <a:t>Нововодолазька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</a:rPr>
                        <a:t>Малоданилівська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Нічого не проставлено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</a:rPr>
                        <a:t>Малинівська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24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</a:rPr>
                        <a:t>Зачепилівська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25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Чкаловська ОТГ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Нічого не проставлено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26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Ізюм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14</a:t>
                      </a:r>
                      <a:endParaRPr lang="uk-UA" sz="1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27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Куп'янськ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10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28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Лозова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42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29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Люботин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23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30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Первомайський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 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676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31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400" u="none" strike="noStrike" noProof="0" dirty="0" smtClean="0">
                          <a:effectLst/>
                        </a:rPr>
                        <a:t>м. Чугуїв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u="none" strike="noStrike" noProof="0" dirty="0" smtClean="0">
                          <a:effectLst/>
                        </a:rPr>
                        <a:t>55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91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8723" y="300318"/>
            <a:ext cx="8596668" cy="654424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Оновлювати інформацію </a:t>
            </a: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>на </a:t>
            </a:r>
            <a:r>
              <a:rPr lang="uk-UA" sz="2800" b="1" dirty="0">
                <a:solidFill>
                  <a:srgbClr val="C00000"/>
                </a:solidFill>
              </a:rPr>
              <a:t>сторінках </a:t>
            </a:r>
            <a:r>
              <a:rPr lang="uk-UA" sz="2800" b="1" dirty="0" smtClean="0">
                <a:solidFill>
                  <a:srgbClr val="C00000"/>
                </a:solidFill>
              </a:rPr>
              <a:t>ДНЗ:</a:t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006C31"/>
                </a:solidFill>
              </a:rPr>
              <a:t>Не оновлена інформація на сторінках </a:t>
            </a:r>
            <a:r>
              <a:rPr lang="ru-RU" sz="2800" b="1" dirty="0" smtClean="0">
                <a:solidFill>
                  <a:srgbClr val="006C31"/>
                </a:solidFill>
              </a:rPr>
              <a:t>ЗДО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C00000"/>
                </a:solidFill>
              </a:rPr>
              <a:t/>
            </a:r>
            <a:br>
              <a:rPr lang="uk-UA" sz="28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992557"/>
              </p:ext>
            </p:extLst>
          </p:nvPr>
        </p:nvGraphicFramePr>
        <p:xfrm>
          <a:off x="448734" y="300318"/>
          <a:ext cx="3518148" cy="6270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560"/>
                <a:gridCol w="2532588"/>
              </a:tblGrid>
              <a:tr h="1998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району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Барвінківський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Богодухівський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Вовчанський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2933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Дергачівський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Зачепилівський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Зміївський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Ізюмський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Кегичівський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Коломацька ОТГ</a:t>
                      </a:r>
                      <a:endParaRPr lang="ru-RU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Красноградський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Куп'янський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Нововодолазький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Первомайський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Печенізький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Харківський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Чугуївський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Шевченківський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Мереф'янська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Роганська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Старосалтівська ОТГ 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Наталінська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Малинівська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Зачепилівська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Чкаловська ОТГ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Лозова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Первомайський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  <a:tr h="18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м. Чугуїв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006" marR="8006" marT="8006" marB="0" anchor="b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37332"/>
              </p:ext>
            </p:extLst>
          </p:nvPr>
        </p:nvGraphicFramePr>
        <p:xfrm>
          <a:off x="4638863" y="3091947"/>
          <a:ext cx="7154209" cy="2381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759"/>
                <a:gridCol w="2259059"/>
                <a:gridCol w="4443391"/>
              </a:tblGrid>
              <a:tr h="5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з/п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 району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оновлена інформація на сторінках </a:t>
                      </a:r>
                      <a:r>
                        <a:rPr lang="ru-RU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ЗДО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Великобурлуцький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КЗ “Григорівський ліцей” ім. Героя Радянського Союзу І. Г. Кисельова, КЗ “Вільхуватський ліцей”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Дворічанський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Токарівський дошкільний навчальний заклад (ясла-садок)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898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Лозівський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4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Надеждівський навчально-виховний комплекс Лозівської районної ради Харківської області (дошкільний підрозділ)</a:t>
                      </a:r>
                      <a:endParaRPr lang="uk-UA" sz="1400" b="0" i="0" u="none" strike="noStrike" noProof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49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10981266" cy="72165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b="1" dirty="0">
                <a:solidFill>
                  <a:srgbClr val="C00000"/>
                </a:solidFill>
              </a:rPr>
              <a:t>Відслідковувати наявність і кількість вільних місць в  </a:t>
            </a:r>
            <a:r>
              <a:rPr lang="uk-UA" sz="3100" b="1" dirty="0" smtClean="0">
                <a:solidFill>
                  <a:srgbClr val="C00000"/>
                </a:solidFill>
              </a:rPr>
              <a:t>групах:</a:t>
            </a:r>
            <a:br>
              <a:rPr lang="uk-UA" sz="3100" b="1" dirty="0" smtClean="0">
                <a:solidFill>
                  <a:srgbClr val="C00000"/>
                </a:solidFill>
              </a:rPr>
            </a:br>
            <a:r>
              <a:rPr lang="uk-UA" sz="3100" b="1" dirty="0">
                <a:solidFill>
                  <a:srgbClr val="C00000"/>
                </a:solidFill>
              </a:rPr>
              <a:t/>
            </a:r>
            <a:br>
              <a:rPr lang="uk-UA" sz="3100" b="1" dirty="0">
                <a:solidFill>
                  <a:srgbClr val="C00000"/>
                </a:solidFill>
              </a:rPr>
            </a:br>
            <a:r>
              <a:rPr lang="uk-UA" sz="3100" b="1" dirty="0" smtClean="0">
                <a:solidFill>
                  <a:srgbClr val="006C31"/>
                </a:solidFill>
              </a:rPr>
              <a:t>Не проставлена кількість вільних місць в групах </a:t>
            </a:r>
            <a:br>
              <a:rPr lang="uk-UA" sz="3100" b="1" dirty="0" smtClean="0">
                <a:solidFill>
                  <a:srgbClr val="006C31"/>
                </a:solidFill>
              </a:rPr>
            </a:br>
            <a:r>
              <a:rPr lang="uk-UA" sz="3100" b="1" dirty="0" smtClean="0">
                <a:solidFill>
                  <a:srgbClr val="C00000"/>
                </a:solidFill>
              </a:rPr>
              <a:t> 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427722"/>
              </p:ext>
            </p:extLst>
          </p:nvPr>
        </p:nvGraphicFramePr>
        <p:xfrm>
          <a:off x="995083" y="2284718"/>
          <a:ext cx="9870142" cy="420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583"/>
                <a:gridCol w="3617061"/>
                <a:gridCol w="4845498"/>
              </a:tblGrid>
              <a:tr h="8268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№ з/п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</a:rPr>
                        <a:t>Назва району</a:t>
                      </a:r>
                      <a:endParaRPr lang="ru-RU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Не проставлена кількість вільних місць в групах (кількість груп)</a:t>
                      </a:r>
                      <a:endParaRPr lang="uk-UA" sz="24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1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Барвінківський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2400" u="none" strike="noStrike" noProof="0" dirty="0" smtClean="0">
                          <a:effectLst/>
                        </a:rPr>
                        <a:t>3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2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Близнюківський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1</a:t>
                      </a:r>
                      <a:endParaRPr lang="uk-UA" sz="2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3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Вовчанський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3</a:t>
                      </a:r>
                      <a:endParaRPr lang="uk-UA" sz="2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4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Дворічанський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1</a:t>
                      </a:r>
                      <a:endParaRPr lang="uk-UA" sz="2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5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Дергачівський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29</a:t>
                      </a:r>
                      <a:endParaRPr lang="uk-UA" sz="2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6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Золочівська ОТГ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1</a:t>
                      </a:r>
                      <a:endParaRPr lang="uk-UA" sz="2400" b="0" i="0" u="none" strike="noStrike" noProof="0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7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Чугуївський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</a:rPr>
                        <a:t>31</a:t>
                      </a:r>
                      <a:endParaRPr lang="uk-UA" sz="2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8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>
                          <a:effectLst/>
                        </a:rPr>
                        <a:t>Малоданилівська ОТГ</a:t>
                      </a:r>
                      <a:endParaRPr lang="ru-RU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noProof="0" dirty="0" smtClean="0">
                          <a:effectLst/>
                        </a:rPr>
                        <a:t>Нічого не проставлено</a:t>
                      </a:r>
                      <a:endParaRPr lang="uk-UA" sz="2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5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 smtClean="0">
                          <a:effectLst/>
                        </a:rPr>
                        <a:t>9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Чкаловська ОТГ</a:t>
                      </a:r>
                      <a:endParaRPr lang="ru-RU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2400" u="none" strike="noStrike" noProof="0" dirty="0" smtClean="0">
                          <a:effectLst/>
                        </a:rPr>
                        <a:t>Нічого не проставлено</a:t>
                      </a:r>
                      <a:endParaRPr lang="uk-UA" sz="2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87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625" y="609600"/>
            <a:ext cx="11174504" cy="13208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</a:rPr>
              <a:t>Перевіряти заявки, що надійшли в електронному вигляді, підтверджувати або відхиляти, змінюючи статуси </a:t>
            </a: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/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>
                <a:solidFill>
                  <a:srgbClr val="006C31"/>
                </a:solidFill>
              </a:rPr>
              <a:t>Кількість заявок «На розгляданні»</a:t>
            </a:r>
            <a:endParaRPr lang="uk-UA" sz="2800" b="1" dirty="0">
              <a:solidFill>
                <a:srgbClr val="006C3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931036"/>
              </p:ext>
            </p:extLst>
          </p:nvPr>
        </p:nvGraphicFramePr>
        <p:xfrm>
          <a:off x="927847" y="2788537"/>
          <a:ext cx="9614647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655"/>
                <a:gridCol w="4277661"/>
                <a:gridCol w="3672331"/>
              </a:tblGrid>
              <a:tr h="2783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№ з/п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Назва району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</a:rPr>
                        <a:t>На розгляданні</a:t>
                      </a:r>
                      <a:endParaRPr lang="ru-RU" sz="2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 smtClean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Валківський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Великобурлуцький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2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Дергачівський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13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4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Зачепилівський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8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5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Куп'янський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6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u="none" strike="noStrike" dirty="0">
                          <a:effectLst/>
                        </a:rPr>
                        <a:t>Зачепилівська ОТГ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8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>
                          <a:effectLst/>
                        </a:rPr>
                        <a:t>м. Лозова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>
                          <a:effectLst/>
                        </a:rPr>
                        <a:t>м. Люботин</a:t>
                      </a:r>
                      <a:endParaRPr lang="ru-RU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1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5837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000" b="0" i="0" u="none" strike="noStrike" dirty="0" smtClean="0">
                          <a:effectLst/>
                          <a:latin typeface="+mn-lt"/>
                        </a:rPr>
                        <a:t>9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u="none" strike="noStrike" dirty="0">
                          <a:effectLst/>
                        </a:rPr>
                        <a:t>м. Чугуїв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u="none" strike="noStrike" dirty="0">
                          <a:effectLst/>
                        </a:rPr>
                        <a:t>4</a:t>
                      </a:r>
                      <a:endParaRPr lang="ru-RU" sz="20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53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ІНФОРМАЦІЯ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про кількість дітей, які не влаштовано до закладів дошкільної освіти у 2018 році через відсутність місць у закладах (черга) станом на 05.12.2018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911614"/>
              </p:ext>
            </p:extLst>
          </p:nvPr>
        </p:nvGraphicFramePr>
        <p:xfrm>
          <a:off x="948015" y="1917279"/>
          <a:ext cx="10582839" cy="429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442"/>
                <a:gridCol w="2275108"/>
                <a:gridCol w="1156447"/>
                <a:gridCol w="2581835"/>
                <a:gridCol w="2286000"/>
                <a:gridCol w="1459007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 з/п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Назва району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Усього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З графи 1 - у віці 3 роки і старше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Балаклійський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168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96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Барвінківський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5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Близнюківський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Богодухівський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22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20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Борівський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Валківський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Великобурлуцький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5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Вовчанський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Дворічанський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47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19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Дергачівський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313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58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175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4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Зачепилівський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Зміївський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87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115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87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45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</a:rPr>
                        <a:t>Золочівська ОТГ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Ізюмський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>
                          <a:effectLst/>
                        </a:rPr>
                        <a:t>Кегичівський</a:t>
                      </a:r>
                      <a:endParaRPr lang="ru-RU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4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</a:rPr>
              <a:t>ІНФОРМАЦІЯ</a:t>
            </a:r>
            <a:br>
              <a:rPr lang="uk-UA" sz="2400" b="1" dirty="0" smtClean="0">
                <a:solidFill>
                  <a:srgbClr val="C00000"/>
                </a:solidFill>
              </a:rPr>
            </a:br>
            <a:r>
              <a:rPr lang="uk-UA" sz="2400" b="1" dirty="0" smtClean="0">
                <a:solidFill>
                  <a:srgbClr val="C00000"/>
                </a:solidFill>
              </a:rPr>
              <a:t>про кількість дітей, які не влаштовано до закладів дошкільної освіти у 2018 році через відсутність місць у закладах (черга) станом на 05.12.2018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endParaRPr lang="uk-UA" sz="2400" dirty="0">
              <a:solidFill>
                <a:srgbClr val="C0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94366"/>
              </p:ext>
            </p:extLst>
          </p:nvPr>
        </p:nvGraphicFramePr>
        <p:xfrm>
          <a:off x="1119327" y="1944173"/>
          <a:ext cx="9624873" cy="454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812"/>
                <a:gridCol w="1926792"/>
                <a:gridCol w="1454183"/>
                <a:gridCol w="2004046"/>
                <a:gridCol w="1745020"/>
                <a:gridCol w="1745020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№ з/п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Усього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З графи 1 - у віці 3 роки і старше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16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Коломацька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17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Красноградський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89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42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Краснокутський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19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Куп'янський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Лозівський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Нововодолазький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25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22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Первомайський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23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Печенізький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24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Сахновщинський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25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Харківський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885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1143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675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454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26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Чугуївський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72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53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27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Шевченківський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Мереф'янська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305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147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131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113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29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Роганська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53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44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30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Старосалтівська ОТГ 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975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776" y="286871"/>
            <a:ext cx="11349318" cy="132080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</a:rPr>
              <a:t>ІНФОРМАЦІЯ</a:t>
            </a:r>
            <a:br>
              <a:rPr lang="uk-UA" sz="2800" b="1" dirty="0" smtClean="0">
                <a:solidFill>
                  <a:srgbClr val="C00000"/>
                </a:solidFill>
              </a:rPr>
            </a:br>
            <a:r>
              <a:rPr lang="uk-UA" sz="2800" b="1" dirty="0" smtClean="0">
                <a:solidFill>
                  <a:srgbClr val="C00000"/>
                </a:solidFill>
              </a:rPr>
              <a:t>про кількість дітей, які не влаштовано до закладів дошкільної освіти у 2018 році через відсутність місць у закладах (черга) станом на 05.12.2018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endParaRPr lang="uk-UA" sz="2800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582077"/>
              </p:ext>
            </p:extLst>
          </p:nvPr>
        </p:nvGraphicFramePr>
        <p:xfrm>
          <a:off x="1015252" y="2270003"/>
          <a:ext cx="10448366" cy="379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3965"/>
                <a:gridCol w="2379712"/>
                <a:gridCol w="1290536"/>
                <a:gridCol w="2175509"/>
                <a:gridCol w="1894322"/>
                <a:gridCol w="1894322"/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 з/п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Назва району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Усього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З графи 1 - у віці 3 роки і старше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b="1" u="none" strike="noStrike" noProof="0" dirty="0" smtClean="0">
                          <a:effectLst/>
                        </a:rPr>
                        <a:t>У Системі</a:t>
                      </a:r>
                      <a:endParaRPr lang="uk-UA" sz="1600" b="1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Нововодолазька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31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25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Наталінська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Малоданилівська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39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15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34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Малинівська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35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Зачепилівська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30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14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2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36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600" u="none" strike="noStrike" noProof="0" dirty="0" smtClean="0">
                          <a:effectLst/>
                        </a:rPr>
                        <a:t>Оскільська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39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15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37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Чкаловська ОТГ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0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38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Ізюм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81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4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63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39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Куп'янськ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40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Лозова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12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3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41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Люботин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26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26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17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17</a:t>
                      </a:r>
                      <a:endParaRPr lang="uk-UA" sz="1600" b="0" i="0" u="none" strike="noStrike" noProof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42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Первомайський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Немає заявок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644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43</a:t>
                      </a:r>
                      <a:endParaRPr lang="ru-RU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600" u="none" strike="noStrike" noProof="0" dirty="0" smtClean="0">
                          <a:effectLst/>
                        </a:rPr>
                        <a:t>м. Чугуїв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198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 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600" u="none" strike="noStrike" noProof="0" dirty="0" smtClean="0">
                          <a:effectLst/>
                        </a:rPr>
                        <a:t>46</a:t>
                      </a:r>
                      <a:endParaRPr lang="uk-UA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31640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лочн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3740</TotalTime>
  <Words>772</Words>
  <Application>Microsoft Office PowerPoint</Application>
  <PresentationFormat>Широкоэкранный</PresentationFormat>
  <Paragraphs>524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Cyr</vt:lpstr>
      <vt:lpstr>Times New Roman</vt:lpstr>
      <vt:lpstr>Trebuchet MS</vt:lpstr>
      <vt:lpstr>Wingdings 3</vt:lpstr>
      <vt:lpstr>Грань</vt:lpstr>
      <vt:lpstr>Презентация PowerPoint</vt:lpstr>
      <vt:lpstr>Обов'язки Модератора: </vt:lpstr>
      <vt:lpstr>Оновлювати вікові групи (1-3 роки, 3-4 роки, 4-5 років, 5-6 років):  Не проставлено рік формування в групах  </vt:lpstr>
      <vt:lpstr>Оновлювати інформацію  на сторінках ДНЗ:  Не оновлена інформація на сторінках ЗДО  </vt:lpstr>
      <vt:lpstr>Відслідковувати наявність і кількість вільних місць в  групах:  Не проставлена кількість вільних місць в групах    </vt:lpstr>
      <vt:lpstr>Перевіряти заявки, що надійшли в електронному вигляді, підтверджувати або відхиляти, змінюючи статуси   Кількість заявок «На розгляданні»</vt:lpstr>
      <vt:lpstr>ІНФОРМАЦІЯ про кількість дітей, які не влаштовано до закладів дошкільної освіти у 2018 році через відсутність місць у закладах (черга) станом на 05.12.2018 </vt:lpstr>
      <vt:lpstr>ІНФОРМАЦІЯ про кількість дітей, які не влаштовано до закладів дошкільної освіти у 2018 році через відсутність місць у закладах (черга) станом на 05.12.2018 </vt:lpstr>
      <vt:lpstr>ІНФОРМАЦІЯ про кількість дітей, які не влаштовано до закладів дошкільної освіти у 2018 році через відсутність місць у закладах (черга) станом на 05.12.2018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40</cp:revision>
  <cp:lastPrinted>2018-06-20T09:47:31Z</cp:lastPrinted>
  <dcterms:created xsi:type="dcterms:W3CDTF">2018-03-19T11:41:33Z</dcterms:created>
  <dcterms:modified xsi:type="dcterms:W3CDTF">2018-12-17T13:13:35Z</dcterms:modified>
</cp:coreProperties>
</file>