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72" y="3871751"/>
            <a:ext cx="496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Покроєва</a:t>
            </a:r>
            <a:r>
              <a:rPr lang="uk-UA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Л. Д.,</a:t>
            </a:r>
            <a:r>
              <a:rPr lang="en-US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ректор</a:t>
            </a:r>
            <a:r>
              <a:rPr lang="en-US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КВНЗ</a:t>
            </a:r>
            <a:r>
              <a:rPr lang="en-US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«Харківська </a:t>
            </a:r>
            <a:endParaRPr lang="en-US" altLang="ru-RU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uk-UA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академія</a:t>
            </a:r>
            <a:r>
              <a:rPr lang="en-US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неперервної освіти»,</a:t>
            </a:r>
            <a:r>
              <a:rPr lang="en-US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кандидат </a:t>
            </a:r>
            <a:endParaRPr lang="en-US" altLang="ru-RU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uk-UA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педагогічних</a:t>
            </a:r>
            <a:r>
              <a:rPr lang="en-US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наук, доцент,</a:t>
            </a:r>
            <a:r>
              <a:rPr lang="en-US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заслужений</a:t>
            </a:r>
            <a:endParaRPr lang="en-US" altLang="ru-RU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r>
              <a:rPr lang="uk-UA" alt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працівник освіти України</a:t>
            </a:r>
            <a:endParaRPr kumimoji="0" lang="en-US" altLang="ko-KR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28926" y="0"/>
            <a:ext cx="6215106" cy="38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uk-UA" altLang="ko-KR" sz="54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Про</a:t>
            </a:r>
          </a:p>
          <a:p>
            <a:pPr algn="ctr">
              <a:lnSpc>
                <a:spcPts val="5800"/>
              </a:lnSpc>
            </a:pPr>
            <a:r>
              <a:rPr lang="uk-UA" altLang="ko-KR" sz="54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вдосконалення</a:t>
            </a:r>
          </a:p>
          <a:p>
            <a:pPr algn="ctr">
              <a:lnSpc>
                <a:spcPts val="5800"/>
              </a:lnSpc>
            </a:pPr>
            <a:r>
              <a:rPr lang="uk-UA" altLang="ko-KR" sz="54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організації</a:t>
            </a:r>
          </a:p>
          <a:p>
            <a:pPr algn="ctr">
              <a:lnSpc>
                <a:spcPts val="5800"/>
              </a:lnSpc>
            </a:pPr>
            <a:r>
              <a:rPr lang="uk-UA" altLang="ko-KR" sz="54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інклюзивної</a:t>
            </a:r>
          </a:p>
          <a:p>
            <a:pPr algn="ctr">
              <a:lnSpc>
                <a:spcPts val="5800"/>
              </a:lnSpc>
            </a:pPr>
            <a:r>
              <a:rPr lang="uk-UA" altLang="ko-KR" sz="54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освіти</a:t>
            </a:r>
            <a:endParaRPr lang="en-US" altLang="ko-KR" sz="5400" b="1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F:\Новая папка\inkluz_6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8" t="8333" r="15116" b="11805"/>
          <a:stretch>
            <a:fillRect/>
          </a:stretch>
        </p:blipFill>
        <p:spPr bwMode="auto">
          <a:xfrm>
            <a:off x="714348" y="1746244"/>
            <a:ext cx="2143140" cy="1825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214296"/>
            <a:ext cx="9072626" cy="4929204"/>
          </a:xfrm>
        </p:spPr>
        <p:txBody>
          <a:bodyPr/>
          <a:lstStyle/>
          <a:p>
            <a:pPr lvl="0" indent="722313">
              <a:buFont typeface="Wingdings" pitchFamily="2" charset="2"/>
              <a:buChar char="v"/>
            </a:pPr>
            <a:r>
              <a:rPr lang="uk-UA" sz="2800" dirty="0" smtClean="0"/>
              <a:t>до всіх навчальних програм курсів </a:t>
            </a:r>
            <a:br>
              <a:rPr lang="uk-UA" sz="2800" dirty="0" smtClean="0"/>
            </a:br>
            <a:r>
              <a:rPr lang="uk-UA" sz="2800" dirty="0" smtClean="0"/>
              <a:t>підвищення кваліфікації включено </a:t>
            </a:r>
            <a:r>
              <a:rPr lang="uk-UA" sz="2800" b="1" i="1" dirty="0" smtClean="0"/>
              <a:t>м</a:t>
            </a:r>
            <a: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одуль</a:t>
            </a:r>
            <a:r>
              <a:rPr lang="uk-UA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uk-UA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«Основи інклюзивної освіти»</a:t>
            </a:r>
            <a:r>
              <a:rPr lang="uk-UA" sz="2800" b="1" i="1" dirty="0" smtClean="0"/>
              <a:t>. </a:t>
            </a:r>
            <a:r>
              <a:rPr lang="uk-UA" sz="2800" dirty="0" smtClean="0"/>
              <a:t>Навчання </a:t>
            </a:r>
            <a:br>
              <a:rPr lang="uk-UA" sz="2800" dirty="0" smtClean="0"/>
            </a:br>
            <a:r>
              <a:rPr lang="uk-UA" sz="2800" dirty="0" smtClean="0"/>
              <a:t>пройшли </a:t>
            </a:r>
            <a: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11 600 педагогічних працівників</a:t>
            </a:r>
            <a:r>
              <a:rPr lang="uk-UA" sz="2800" dirty="0" smtClean="0"/>
              <a:t>;</a:t>
            </a:r>
            <a:endParaRPr lang="ru-RU" sz="2800" dirty="0" smtClean="0"/>
          </a:p>
          <a:p>
            <a:pPr lvl="0" indent="722313">
              <a:buFont typeface="Wingdings" pitchFamily="2" charset="2"/>
              <a:buChar char="v"/>
            </a:pPr>
            <a:r>
              <a:rPr lang="uk-UA" sz="2800" dirty="0" smtClean="0"/>
              <a:t>програма підвищення кваліфікації директорів </a:t>
            </a:r>
            <a:br>
              <a:rPr lang="uk-UA" sz="2800" dirty="0" smtClean="0"/>
            </a:br>
            <a:r>
              <a:rPr lang="uk-UA" sz="2800" dirty="0" smtClean="0"/>
              <a:t>та заступників директорів закладів загальної </a:t>
            </a:r>
            <a:br>
              <a:rPr lang="uk-UA" sz="2800" dirty="0" smtClean="0"/>
            </a:br>
            <a:r>
              <a:rPr lang="uk-UA" sz="2800" dirty="0" smtClean="0"/>
              <a:t>середньої освіти з інклюзивною формою навчання </a:t>
            </a:r>
            <a:r>
              <a:rPr lang="uk-UA" sz="2800" b="1" i="1" dirty="0" smtClean="0"/>
              <a:t>«</a:t>
            </a:r>
            <a: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Організація інклюзивної освіти як складова </a:t>
            </a:r>
            <a:b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«Нової української школи» (дистанційна форма)</a:t>
            </a:r>
            <a:r>
              <a:rPr lang="uk-UA" sz="2800" b="1" i="1" dirty="0" smtClean="0"/>
              <a:t>.</a:t>
            </a:r>
            <a:r>
              <a:rPr lang="uk-UA" sz="2800" dirty="0" smtClean="0"/>
              <a:t> Навчання пройшли </a:t>
            </a:r>
            <a: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543 особи</a:t>
            </a:r>
            <a:r>
              <a:rPr lang="uk-UA" sz="2800" b="1" i="1" dirty="0" smtClean="0"/>
              <a:t>;</a:t>
            </a:r>
            <a:endParaRPr lang="ru-RU" sz="2800" b="1" i="1" dirty="0" smtClean="0"/>
          </a:p>
        </p:txBody>
      </p:sp>
      <p:pic>
        <p:nvPicPr>
          <p:cNvPr id="6" name="Picture 2" descr="F:\Новая папка\inkluz_6_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8" t="8333" r="15116" b="11805"/>
          <a:stretch>
            <a:fillRect/>
          </a:stretch>
        </p:blipFill>
        <p:spPr bwMode="auto">
          <a:xfrm>
            <a:off x="8053815" y="0"/>
            <a:ext cx="1090185" cy="928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214296"/>
            <a:ext cx="8929718" cy="4929204"/>
          </a:xfrm>
        </p:spPr>
        <p:txBody>
          <a:bodyPr/>
          <a:lstStyle/>
          <a:p>
            <a:pPr lvl="0" indent="714375">
              <a:buFont typeface="Wingdings" pitchFamily="2" charset="2"/>
              <a:buChar char="v"/>
            </a:pPr>
            <a:r>
              <a:rPr lang="uk-UA" sz="2800" dirty="0" smtClean="0"/>
              <a:t>програми підвищення кваліфікації </a:t>
            </a:r>
            <a:br>
              <a:rPr lang="uk-UA" sz="2800" dirty="0" smtClean="0"/>
            </a:br>
            <a:r>
              <a:rPr lang="uk-UA" sz="2800" dirty="0" smtClean="0"/>
              <a:t>асистентів вчителів закладів загальної середньої </a:t>
            </a:r>
            <a:br>
              <a:rPr lang="uk-UA" sz="2800" dirty="0" smtClean="0"/>
            </a:br>
            <a:r>
              <a:rPr lang="uk-UA" sz="2800" dirty="0" smtClean="0"/>
              <a:t>освіти з інклюзивним навчанням та фахівців </a:t>
            </a:r>
            <a:br>
              <a:rPr lang="uk-UA" sz="2800" dirty="0" smtClean="0"/>
            </a:br>
            <a:r>
              <a:rPr lang="uk-UA" sz="2800" dirty="0" smtClean="0"/>
              <a:t>інклюзивно-ресурсних центрів містять </a:t>
            </a:r>
            <a: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модулі </a:t>
            </a:r>
            <a:b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«Психофізичний розвиток дітей з особливими </a:t>
            </a:r>
            <a:b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освітніми потребами» </a:t>
            </a:r>
            <a:r>
              <a:rPr lang="uk-UA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та </a:t>
            </a:r>
            <a: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«Особливості навчання й супроводу дітей з особливими освітніми </a:t>
            </a:r>
            <a:b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потребами в умовах Нової української школи»</a:t>
            </a:r>
            <a:r>
              <a:rPr lang="uk-UA" sz="2800" dirty="0" smtClean="0"/>
              <a:t>. Навчання пройшли </a:t>
            </a:r>
            <a: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264</a:t>
            </a:r>
            <a:r>
              <a:rPr lang="uk-UA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особи</a:t>
            </a:r>
            <a:r>
              <a:rPr lang="uk-UA" sz="2800" dirty="0" smtClean="0"/>
              <a:t>, з них – </a:t>
            </a:r>
          </a:p>
          <a:p>
            <a:pPr lvl="0" algn="r"/>
            <a:r>
              <a:rPr lang="uk-UA" sz="28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52 фахівці </a:t>
            </a:r>
            <a:r>
              <a:rPr lang="uk-UA" sz="2800" b="1" i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ІРЦ</a:t>
            </a:r>
            <a:r>
              <a:rPr lang="uk-UA" sz="2800" b="1" i="1" dirty="0" smtClean="0"/>
              <a:t>.</a:t>
            </a:r>
            <a:endParaRPr lang="ru-RU" sz="2800" dirty="0"/>
          </a:p>
        </p:txBody>
      </p:sp>
      <p:pic>
        <p:nvPicPr>
          <p:cNvPr id="6" name="Picture 2" descr="F:\Новая папка\inkluz_6_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8" t="8333" r="15116" b="11805"/>
          <a:stretch>
            <a:fillRect/>
          </a:stretch>
        </p:blipFill>
        <p:spPr bwMode="auto">
          <a:xfrm>
            <a:off x="8053815" y="0"/>
            <a:ext cx="1090185" cy="928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Новая папка\inkluz_6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8" t="8333" r="15116" b="11805"/>
          <a:stretch>
            <a:fillRect/>
          </a:stretch>
        </p:blipFill>
        <p:spPr bwMode="auto">
          <a:xfrm>
            <a:off x="0" y="2000246"/>
            <a:ext cx="1677240" cy="142876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14626"/>
          </a:xfrm>
        </p:spPr>
        <p:txBody>
          <a:bodyPr/>
          <a:lstStyle/>
          <a:p>
            <a:pPr algn="ctr"/>
            <a:r>
              <a:rPr lang="uk-UA" altLang="ko-KR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 2018 році </a:t>
            </a:r>
            <a:r>
              <a:rPr lang="uk-UA" sz="3200" dirty="0" smtClean="0"/>
              <a:t>курси підвищення кваліфікації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uk-UA" sz="3200" dirty="0" smtClean="0"/>
              <a:t>пройшли </a:t>
            </a:r>
            <a:r>
              <a:rPr lang="uk-UA" altLang="ko-KR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350 педагогічних працівників </a:t>
            </a:r>
            <a:r>
              <a:rPr lang="uk-UA" altLang="ko-KR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altLang="ko-KR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3200" dirty="0" smtClean="0"/>
              <a:t>різних категорій, які здійснюють </a:t>
            </a:r>
            <a:br>
              <a:rPr lang="uk-UA" sz="3200" dirty="0" smtClean="0"/>
            </a:br>
            <a:r>
              <a:rPr lang="uk-UA" sz="3200" dirty="0" err="1" smtClean="0"/>
              <a:t>корекційно-розвиткову</a:t>
            </a:r>
            <a:r>
              <a:rPr lang="uk-UA" sz="3200" dirty="0" smtClean="0"/>
              <a:t> роботу, </a:t>
            </a:r>
            <a:br>
              <a:rPr lang="uk-UA" sz="3200" dirty="0" smtClean="0"/>
            </a:br>
            <a:r>
              <a:rPr lang="uk-UA" sz="3200" dirty="0" smtClean="0"/>
              <a:t>в тому числі:</a:t>
            </a:r>
            <a:endParaRPr lang="ko-KR" altLang="en-US" sz="3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115616" y="2643188"/>
            <a:ext cx="8064000" cy="2500312"/>
          </a:xfrm>
        </p:spPr>
        <p:txBody>
          <a:bodyPr/>
          <a:lstStyle/>
          <a:p>
            <a:pPr indent="541338">
              <a:spcBef>
                <a:spcPts val="0"/>
              </a:spcBef>
              <a:buFont typeface="Wingdings" pitchFamily="2" charset="2"/>
              <a:buChar char="ü"/>
            </a:pPr>
            <a:r>
              <a:rPr lang="uk-UA" sz="2800" dirty="0" smtClean="0"/>
              <a:t>практичні психологи; </a:t>
            </a:r>
          </a:p>
          <a:p>
            <a:pPr indent="541338">
              <a:spcBef>
                <a:spcPts val="0"/>
              </a:spcBef>
              <a:buFont typeface="Wingdings" pitchFamily="2" charset="2"/>
              <a:buChar char="ü"/>
            </a:pPr>
            <a:r>
              <a:rPr lang="uk-UA" sz="2800" dirty="0" smtClean="0"/>
              <a:t>соціальні педагоги закладів загальної </a:t>
            </a:r>
            <a:br>
              <a:rPr lang="uk-UA" sz="2800" dirty="0" smtClean="0"/>
            </a:br>
            <a:r>
              <a:rPr lang="uk-UA" sz="2800" dirty="0" smtClean="0"/>
              <a:t>середньої освіти;</a:t>
            </a:r>
          </a:p>
          <a:p>
            <a:pPr indent="541338">
              <a:spcBef>
                <a:spcPts val="0"/>
              </a:spcBef>
              <a:buFont typeface="Wingdings" pitchFamily="2" charset="2"/>
              <a:buChar char="ü"/>
            </a:pPr>
            <a:r>
              <a:rPr lang="uk-UA" sz="2800" dirty="0" smtClean="0"/>
              <a:t>вихователі шкіл-інтернатів;</a:t>
            </a:r>
          </a:p>
          <a:p>
            <a:pPr indent="541338">
              <a:spcBef>
                <a:spcPts val="0"/>
              </a:spcBef>
              <a:buFont typeface="Wingdings" pitchFamily="2" charset="2"/>
              <a:buChar char="ü"/>
            </a:pPr>
            <a:r>
              <a:rPr lang="uk-UA" sz="2800" dirty="0" smtClean="0"/>
              <a:t>логопеди, сурдопедагоги, тифлопедагоги.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976" y="0"/>
            <a:ext cx="8001024" cy="5143500"/>
          </a:xfrm>
        </p:spPr>
        <p:txBody>
          <a:bodyPr/>
          <a:lstStyle/>
          <a:p>
            <a:pPr indent="714375" algn="ctr"/>
            <a:r>
              <a:rPr lang="uk-UA" sz="3800" dirty="0" smtClean="0"/>
              <a:t>Проведено </a:t>
            </a:r>
            <a:r>
              <a:rPr lang="uk-UA" altLang="ko-KR" sz="3800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18 тематичних спецкурсів</a:t>
            </a:r>
            <a:r>
              <a:rPr lang="uk-UA" sz="3800" i="1" dirty="0" smtClean="0"/>
              <a:t> </a:t>
            </a:r>
            <a:r>
              <a:rPr lang="uk-UA" sz="3800" dirty="0" smtClean="0"/>
              <a:t>з питань організації </a:t>
            </a:r>
            <a:br>
              <a:rPr lang="uk-UA" sz="3800" dirty="0" smtClean="0"/>
            </a:br>
            <a:r>
              <a:rPr lang="uk-UA" sz="3800" dirty="0" smtClean="0"/>
              <a:t>інклюзивного навчання, </a:t>
            </a:r>
            <a:br>
              <a:rPr lang="uk-UA" sz="3800" dirty="0" smtClean="0"/>
            </a:br>
            <a:r>
              <a:rPr lang="uk-UA" sz="3800" dirty="0" smtClean="0"/>
              <a:t>здійснення </a:t>
            </a:r>
            <a:r>
              <a:rPr lang="uk-UA" sz="3800" dirty="0" err="1" smtClean="0"/>
              <a:t>корекційно-</a:t>
            </a:r>
            <a:r>
              <a:rPr lang="uk-UA" sz="3800" dirty="0" smtClean="0"/>
              <a:t/>
            </a:r>
            <a:br>
              <a:rPr lang="uk-UA" sz="3800" dirty="0" smtClean="0"/>
            </a:br>
            <a:r>
              <a:rPr lang="uk-UA" sz="3800" dirty="0" err="1" smtClean="0"/>
              <a:t>розвиткової</a:t>
            </a:r>
            <a:r>
              <a:rPr lang="uk-UA" sz="3800" dirty="0" smtClean="0"/>
              <a:t> роботи </a:t>
            </a:r>
            <a:br>
              <a:rPr lang="uk-UA" sz="3800" dirty="0" smtClean="0"/>
            </a:br>
            <a:r>
              <a:rPr lang="uk-UA" sz="3800" dirty="0" smtClean="0"/>
              <a:t>з дітьми з особливими </a:t>
            </a:r>
            <a:br>
              <a:rPr lang="uk-UA" sz="3800" dirty="0" smtClean="0"/>
            </a:br>
            <a:r>
              <a:rPr lang="uk-UA" sz="3800" dirty="0" smtClean="0"/>
              <a:t>освітніми потребами.</a:t>
            </a:r>
            <a:br>
              <a:rPr lang="uk-UA" sz="3800" dirty="0" smtClean="0"/>
            </a:br>
            <a:r>
              <a:rPr lang="uk-UA" sz="3800" dirty="0" smtClean="0"/>
              <a:t>Навчання пройшли </a:t>
            </a:r>
            <a:r>
              <a:rPr lang="uk-UA" altLang="ko-KR" sz="3800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436 осіб</a:t>
            </a:r>
            <a:r>
              <a:rPr lang="uk-UA" sz="3800" i="1" dirty="0" smtClean="0"/>
              <a:t>.</a:t>
            </a:r>
            <a:endParaRPr lang="ru-RU" sz="3800" i="1" dirty="0" smtClean="0"/>
          </a:p>
        </p:txBody>
      </p:sp>
      <p:pic>
        <p:nvPicPr>
          <p:cNvPr id="4098" name="Picture 2" descr="F:\Новая папка\inkluz_4.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43" r="4327" b="3688"/>
          <a:stretch>
            <a:fillRect/>
          </a:stretch>
        </p:blipFill>
        <p:spPr bwMode="auto">
          <a:xfrm rot="265641">
            <a:off x="-10085" y="1638754"/>
            <a:ext cx="1801258" cy="165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\inkluzuvna osvita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3920" y="3857634"/>
            <a:ext cx="1798674" cy="128586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43577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altLang="ko-KR" sz="5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 2018 році </a:t>
            </a:r>
            <a:br>
              <a:rPr lang="uk-UA" altLang="ko-KR" sz="5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altLang="ko-KR" sz="5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для педагогічних працівників закладів освіти проведено низку методичних заходів</a:t>
            </a:r>
            <a:endParaRPr lang="ko-KR" altLang="en-US" sz="5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Новая папка\inkluziya_b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357290" cy="950103"/>
          </a:xfrm>
          <a:prstGeom prst="rect">
            <a:avLst/>
          </a:prstGeom>
          <a:noFill/>
        </p:spPr>
      </p:pic>
      <p:pic>
        <p:nvPicPr>
          <p:cNvPr id="6" name="Picture 2" descr="F:\Новая папка\inkluz_6_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8" t="8333" r="15116" b="11805"/>
          <a:stretch>
            <a:fillRect/>
          </a:stretch>
        </p:blipFill>
        <p:spPr bwMode="auto">
          <a:xfrm>
            <a:off x="8053815" y="0"/>
            <a:ext cx="1090185" cy="928676"/>
          </a:xfrm>
          <a:prstGeom prst="rect">
            <a:avLst/>
          </a:prstGeom>
          <a:noFill/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9144000" cy="78580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uk-UA" altLang="ko-K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Виявлено проблеми:</a:t>
            </a:r>
            <a:endParaRPr kumimoji="0" lang="ko-KR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032" y="928676"/>
            <a:ext cx="8820000" cy="4011910"/>
          </a:xfrm>
        </p:spPr>
        <p:txBody>
          <a:bodyPr/>
          <a:lstStyle/>
          <a:p>
            <a:pPr lvl="0" indent="722313">
              <a:spcBef>
                <a:spcPts val="0"/>
              </a:spcBef>
              <a:buFont typeface="Wingdings" pitchFamily="2" charset="2"/>
              <a:buChar char="Ø"/>
            </a:pPr>
            <a:r>
              <a:rPr lang="uk-UA" sz="3400" dirty="0" smtClean="0"/>
              <a:t>кількість відкритих </a:t>
            </a:r>
            <a:r>
              <a:rPr lang="uk-UA" sz="3400" dirty="0" err="1" smtClean="0"/>
              <a:t>ІРЦ</a:t>
            </a:r>
            <a:r>
              <a:rPr lang="uk-UA" sz="3400" dirty="0" smtClean="0"/>
              <a:t> не відповідає нормативним вимогам та потребам </a:t>
            </a:r>
            <a:br>
              <a:rPr lang="uk-UA" sz="3400" dirty="0" smtClean="0"/>
            </a:br>
            <a:r>
              <a:rPr lang="uk-UA" sz="3400" dirty="0" smtClean="0"/>
              <a:t>населення; </a:t>
            </a:r>
            <a:endParaRPr lang="ru-RU" sz="3400" dirty="0" smtClean="0"/>
          </a:p>
          <a:p>
            <a:pPr lvl="0" indent="722313">
              <a:spcBef>
                <a:spcPts val="0"/>
              </a:spcBef>
              <a:buFont typeface="Wingdings" pitchFamily="2" charset="2"/>
              <a:buChar char="Ø"/>
            </a:pPr>
            <a:r>
              <a:rPr lang="uk-UA" sz="3400" dirty="0" smtClean="0"/>
              <a:t>створені </a:t>
            </a:r>
            <a:r>
              <a:rPr lang="uk-UA" sz="3400" dirty="0" err="1" smtClean="0"/>
              <a:t>ІРЦ</a:t>
            </a:r>
            <a:r>
              <a:rPr lang="uk-UA" sz="3400" dirty="0" smtClean="0"/>
              <a:t> у більшості не </a:t>
            </a:r>
            <a:r>
              <a:rPr lang="uk-UA" sz="3400" dirty="0" err="1" smtClean="0"/>
              <a:t>забезпе-</a:t>
            </a:r>
            <a:r>
              <a:rPr lang="uk-UA" sz="3400" dirty="0" smtClean="0"/>
              <a:t/>
            </a:r>
            <a:br>
              <a:rPr lang="uk-UA" sz="3400" dirty="0" smtClean="0"/>
            </a:br>
            <a:r>
              <a:rPr lang="uk-UA" sz="3400" dirty="0" err="1" smtClean="0"/>
              <a:t>чені</a:t>
            </a:r>
            <a:r>
              <a:rPr lang="uk-UA" sz="3400" dirty="0" smtClean="0"/>
              <a:t> необхідними фахівцями щодо </a:t>
            </a:r>
            <a:br>
              <a:rPr lang="uk-UA" sz="3400" dirty="0" smtClean="0"/>
            </a:br>
            <a:r>
              <a:rPr lang="uk-UA" sz="3400" dirty="0" smtClean="0"/>
              <a:t>здійснення комплексної оцінки </a:t>
            </a:r>
            <a:r>
              <a:rPr lang="uk-UA" sz="3400" dirty="0" err="1" smtClean="0"/>
              <a:t>психо-</a:t>
            </a:r>
            <a:r>
              <a:rPr lang="uk-UA" sz="3400" dirty="0" smtClean="0"/>
              <a:t/>
            </a:r>
            <a:br>
              <a:rPr lang="uk-UA" sz="3400" dirty="0" smtClean="0"/>
            </a:br>
            <a:r>
              <a:rPr lang="uk-UA" sz="3400" dirty="0" smtClean="0"/>
              <a:t>фізичного розвитку дітей або не мають </a:t>
            </a:r>
            <a:br>
              <a:rPr lang="uk-UA" sz="3400" dirty="0" smtClean="0"/>
            </a:br>
            <a:r>
              <a:rPr lang="uk-UA" sz="3400" dirty="0" smtClean="0"/>
              <a:t>необхідного досвіду діяльності;</a:t>
            </a:r>
            <a:endParaRPr lang="ru-RU" sz="3400" dirty="0" smtClean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032" y="928676"/>
            <a:ext cx="8820000" cy="4011910"/>
          </a:xfrm>
        </p:spPr>
        <p:txBody>
          <a:bodyPr/>
          <a:lstStyle/>
          <a:p>
            <a:pPr lvl="0" indent="722313">
              <a:spcBef>
                <a:spcPts val="0"/>
              </a:spcBef>
              <a:buFont typeface="Wingdings" pitchFamily="2" charset="2"/>
              <a:buChar char="Ø"/>
            </a:pPr>
            <a:r>
              <a:rPr lang="uk-UA" sz="3400" dirty="0" smtClean="0"/>
              <a:t>в окремих випадках </a:t>
            </a:r>
            <a:r>
              <a:rPr lang="uk-UA" sz="3400" dirty="0" err="1" smtClean="0"/>
              <a:t>корекційно-</a:t>
            </a:r>
            <a:r>
              <a:rPr lang="uk-UA" sz="3400" dirty="0" smtClean="0"/>
              <a:t/>
            </a:r>
            <a:br>
              <a:rPr lang="uk-UA" sz="3400" dirty="0" smtClean="0"/>
            </a:br>
            <a:r>
              <a:rPr lang="uk-UA" sz="3400" dirty="0" smtClean="0"/>
              <a:t>розвиткові послуги дітям з ООП надають педагогічні працівники, які не мають </a:t>
            </a:r>
            <a:br>
              <a:rPr lang="uk-UA" sz="3400" dirty="0" smtClean="0"/>
            </a:br>
            <a:r>
              <a:rPr lang="uk-UA" sz="3400" dirty="0" smtClean="0"/>
              <a:t>відповідного фаху;</a:t>
            </a:r>
            <a:endParaRPr lang="ru-RU" sz="3400" dirty="0" smtClean="0"/>
          </a:p>
          <a:p>
            <a:pPr lvl="0" indent="722313">
              <a:spcBef>
                <a:spcPts val="0"/>
              </a:spcBef>
              <a:buFont typeface="Wingdings" pitchFamily="2" charset="2"/>
              <a:buChar char="Ø"/>
            </a:pPr>
            <a:r>
              <a:rPr lang="uk-UA" sz="3400" dirty="0" smtClean="0"/>
              <a:t> низька компетентність щодо інклюзивної освіти в методистів Р(М, ОТГ)В(У)О, </a:t>
            </a:r>
            <a:br>
              <a:rPr lang="uk-UA" sz="3400" dirty="0" smtClean="0"/>
            </a:br>
            <a:r>
              <a:rPr lang="uk-UA" sz="3400" dirty="0" smtClean="0"/>
              <a:t>які здійснюють супровід організації </a:t>
            </a:r>
            <a:br>
              <a:rPr lang="uk-UA" sz="3400" dirty="0" smtClean="0"/>
            </a:br>
            <a:r>
              <a:rPr lang="uk-UA" sz="3400" dirty="0" smtClean="0"/>
              <a:t>інклюзивної освіти.</a:t>
            </a:r>
            <a:endParaRPr lang="ru-RU" sz="3400" dirty="0" smtClean="0"/>
          </a:p>
        </p:txBody>
      </p:sp>
      <p:pic>
        <p:nvPicPr>
          <p:cNvPr id="6" name="Picture 2" descr="F:\Новая папка\inkluz_6_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8" t="8333" r="15116" b="11805"/>
          <a:stretch>
            <a:fillRect/>
          </a:stretch>
        </p:blipFill>
        <p:spPr bwMode="auto">
          <a:xfrm>
            <a:off x="8053815" y="0"/>
            <a:ext cx="1090185" cy="928676"/>
          </a:xfrm>
          <a:prstGeom prst="rect">
            <a:avLst/>
          </a:prstGeom>
          <a:noFill/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9144000" cy="78580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uk-UA" altLang="ko-K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Виявлено проблеми:</a:t>
            </a:r>
            <a:endParaRPr kumimoji="0" lang="ko-KR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 descr="F:\Новая папка\inkluziya_b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57290" cy="950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14678" y="511623"/>
            <a:ext cx="592935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ko-KR" sz="115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Arial" pitchFamily="34" charset="0"/>
              </a:rPr>
              <a:t>Дякую</a:t>
            </a:r>
          </a:p>
          <a:p>
            <a:pPr algn="ctr"/>
            <a:r>
              <a:rPr lang="uk-UA" altLang="ko-KR" sz="115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Arial" pitchFamily="34" charset="0"/>
              </a:rPr>
              <a:t>за увагу!</a:t>
            </a:r>
            <a:endParaRPr lang="en-US" altLang="ko-KR" sz="11500" b="1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pic>
        <p:nvPicPr>
          <p:cNvPr id="3076" name="Picture 4" descr="F:\Новая папка\inkluz_1.jpg"/>
          <p:cNvPicPr>
            <a:picLocks noChangeAspect="1" noChangeArrowheads="1"/>
          </p:cNvPicPr>
          <p:nvPr/>
        </p:nvPicPr>
        <p:blipFill>
          <a:blip r:embed="rId2"/>
          <a:srcRect l="17249" t="16699" r="15065" b="16699"/>
          <a:stretch>
            <a:fillRect/>
          </a:stretch>
        </p:blipFill>
        <p:spPr bwMode="auto">
          <a:xfrm>
            <a:off x="285720" y="1142990"/>
            <a:ext cx="3286148" cy="243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51435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altLang="ko-KR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 серпня 2018 року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r>
              <a:rPr lang="uk-UA" altLang="ko-KR" sz="4800" dirty="0" smtClean="0"/>
              <a:t>в структурі Академії 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r>
              <a:rPr lang="uk-UA" altLang="ko-KR" sz="4800" dirty="0" smtClean="0"/>
              <a:t>відкрито Ресурсний 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r>
              <a:rPr lang="uk-UA" altLang="ko-KR" sz="4800" dirty="0" smtClean="0"/>
              <a:t>Центр з підтримки 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r>
              <a:rPr lang="uk-UA" altLang="ko-KR" sz="4800" dirty="0" smtClean="0"/>
              <a:t>інклюзивної освіти</a:t>
            </a:r>
            <a:endParaRPr lang="ko-KR" altLang="en-US" dirty="0"/>
          </a:p>
        </p:txBody>
      </p:sp>
      <p:pic>
        <p:nvPicPr>
          <p:cNvPr id="6" name="Picture 2" descr="F:\Новая папка\inkluz_6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8" t="8333" r="15116" b="11805"/>
          <a:stretch>
            <a:fillRect/>
          </a:stretch>
        </p:blipFill>
        <p:spPr bwMode="auto">
          <a:xfrm>
            <a:off x="0" y="2000246"/>
            <a:ext cx="1677240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032" y="1291518"/>
            <a:ext cx="8820000" cy="3852000"/>
          </a:xfrm>
        </p:spPr>
        <p:txBody>
          <a:bodyPr/>
          <a:lstStyle/>
          <a:p>
            <a:pPr lvl="0" indent="722313">
              <a:buFont typeface="Wingdings" pitchFamily="2" charset="2"/>
              <a:buChar char="ü"/>
            </a:pPr>
            <a:r>
              <a:rPr lang="uk-UA" sz="2600" dirty="0" smtClean="0">
                <a:cs typeface="Arial" pitchFamily="34" charset="0"/>
              </a:rPr>
              <a:t>методичний супровід діяльності </a:t>
            </a:r>
            <a:r>
              <a:rPr lang="uk-UA" sz="2600" dirty="0" err="1" smtClean="0">
                <a:cs typeface="Arial" pitchFamily="34" charset="0"/>
              </a:rPr>
              <a:t>інклюзивно-</a:t>
            </a:r>
            <a:r>
              <a:rPr lang="uk-UA" sz="2600" dirty="0" smtClean="0">
                <a:cs typeface="Arial" pitchFamily="34" charset="0"/>
              </a:rPr>
              <a:t/>
            </a:r>
            <a:br>
              <a:rPr lang="uk-UA" sz="2600" dirty="0" smtClean="0">
                <a:cs typeface="Arial" pitchFamily="34" charset="0"/>
              </a:rPr>
            </a:br>
            <a:r>
              <a:rPr lang="uk-UA" sz="2600" dirty="0" smtClean="0">
                <a:cs typeface="Arial" pitchFamily="34" charset="0"/>
              </a:rPr>
              <a:t>ресурсних центрів (</a:t>
            </a:r>
            <a:r>
              <a:rPr lang="uk-UA" sz="2600" dirty="0" err="1" smtClean="0">
                <a:cs typeface="Arial" pitchFamily="34" charset="0"/>
              </a:rPr>
              <a:t>ІРЦ</a:t>
            </a:r>
            <a:r>
              <a:rPr lang="uk-UA" sz="2600" dirty="0" smtClean="0">
                <a:cs typeface="Arial" pitchFamily="34" charset="0"/>
              </a:rPr>
              <a:t>);</a:t>
            </a:r>
            <a:endParaRPr lang="ru-RU" sz="2600" dirty="0" smtClean="0">
              <a:cs typeface="Arial" pitchFamily="34" charset="0"/>
            </a:endParaRPr>
          </a:p>
          <a:p>
            <a:pPr lvl="0" indent="722313">
              <a:buFont typeface="Wingdings" pitchFamily="2" charset="2"/>
              <a:buChar char="ü"/>
            </a:pPr>
            <a:r>
              <a:rPr lang="uk-UA" sz="2600" dirty="0" smtClean="0">
                <a:cs typeface="Arial" pitchFamily="34" charset="0"/>
              </a:rPr>
              <a:t> підвищення кваліфікації педагогічних працівників </a:t>
            </a:r>
            <a:r>
              <a:rPr lang="uk-UA" sz="2600" dirty="0" err="1" smtClean="0">
                <a:cs typeface="Arial" pitchFamily="34" charset="0"/>
              </a:rPr>
              <a:t>ІРЦ</a:t>
            </a:r>
            <a:r>
              <a:rPr lang="uk-UA" sz="2600" dirty="0" smtClean="0">
                <a:cs typeface="Arial" pitchFamily="34" charset="0"/>
              </a:rPr>
              <a:t>, закладів освіти щодо створення інклюзивного </a:t>
            </a:r>
            <a:br>
              <a:rPr lang="uk-UA" sz="2600" dirty="0" smtClean="0">
                <a:cs typeface="Arial" pitchFamily="34" charset="0"/>
              </a:rPr>
            </a:br>
            <a:r>
              <a:rPr lang="uk-UA" sz="2600" dirty="0" smtClean="0">
                <a:cs typeface="Arial" pitchFamily="34" charset="0"/>
              </a:rPr>
              <a:t>простору в закладі, навчання, виховання та </a:t>
            </a:r>
            <a:br>
              <a:rPr lang="uk-UA" sz="2600" dirty="0" smtClean="0">
                <a:cs typeface="Arial" pitchFamily="34" charset="0"/>
              </a:rPr>
            </a:br>
            <a:r>
              <a:rPr lang="uk-UA" sz="2600" dirty="0" smtClean="0">
                <a:cs typeface="Arial" pitchFamily="34" charset="0"/>
              </a:rPr>
              <a:t>супроводу дітей з особливими освітніми потребами;</a:t>
            </a:r>
            <a:endParaRPr lang="ru-RU" sz="2600" dirty="0" smtClean="0">
              <a:cs typeface="Arial" pitchFamily="34" charset="0"/>
            </a:endParaRPr>
          </a:p>
          <a:p>
            <a:pPr lvl="0" indent="722313">
              <a:buFont typeface="Wingdings" pitchFamily="2" charset="2"/>
              <a:buChar char="ü"/>
            </a:pPr>
            <a:r>
              <a:rPr lang="uk-UA" sz="2600" dirty="0" smtClean="0">
                <a:cs typeface="Arial" pitchFamily="34" charset="0"/>
              </a:rPr>
              <a:t> здійснення аналітичної та прогностичної </a:t>
            </a:r>
            <a:br>
              <a:rPr lang="uk-UA" sz="2600" dirty="0" smtClean="0">
                <a:cs typeface="Arial" pitchFamily="34" charset="0"/>
              </a:rPr>
            </a:br>
            <a:r>
              <a:rPr lang="uk-UA" sz="2600" dirty="0" smtClean="0">
                <a:cs typeface="Arial" pitchFamily="34" charset="0"/>
              </a:rPr>
              <a:t>діяльності щодо організації навчання дітей</a:t>
            </a:r>
            <a:r>
              <a:rPr lang="en-US" sz="2600" dirty="0" smtClean="0">
                <a:cs typeface="Arial" pitchFamily="34" charset="0"/>
              </a:rPr>
              <a:t> </a:t>
            </a:r>
            <a:r>
              <a:rPr lang="uk-UA" sz="2600" dirty="0" smtClean="0">
                <a:cs typeface="Arial" pitchFamily="34" charset="0"/>
              </a:rPr>
              <a:t/>
            </a:r>
            <a:br>
              <a:rPr lang="uk-UA" sz="2600" dirty="0" smtClean="0">
                <a:cs typeface="Arial" pitchFamily="34" charset="0"/>
              </a:rPr>
            </a:br>
            <a:r>
              <a:rPr lang="uk-UA" sz="2600" dirty="0" smtClean="0">
                <a:cs typeface="Arial" pitchFamily="34" charset="0"/>
              </a:rPr>
              <a:t>з особливими освітніми потребами в області.</a:t>
            </a:r>
            <a:endParaRPr lang="ru-RU" sz="2600" dirty="0" smtClean="0">
              <a:cs typeface="Arial" pitchFamily="34" charset="0"/>
            </a:endParaRPr>
          </a:p>
        </p:txBody>
      </p:sp>
      <p:pic>
        <p:nvPicPr>
          <p:cNvPr id="6" name="Picture 2" descr="F:\Новая папка\inkluz_6_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8" t="8333" r="15116" b="11805"/>
          <a:stretch>
            <a:fillRect/>
          </a:stretch>
        </p:blipFill>
        <p:spPr bwMode="auto">
          <a:xfrm>
            <a:off x="8053815" y="0"/>
            <a:ext cx="1090185" cy="928676"/>
          </a:xfrm>
          <a:prstGeom prst="rect">
            <a:avLst/>
          </a:prstGeom>
          <a:noFill/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8280000" cy="1260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Основні завдання діяльності Ресурсного центру:</a:t>
            </a:r>
            <a:endParaRPr kumimoji="0" lang="ko-KR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0000"/>
          </a:xfrm>
        </p:spPr>
        <p:txBody>
          <a:bodyPr/>
          <a:lstStyle/>
          <a:p>
            <a:pPr algn="ctr"/>
            <a:r>
              <a:rPr lang="uk-UA" altLang="ko-KR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Ресурсним центром з підтримки інклюзивної освіти створено: </a:t>
            </a:r>
            <a:endParaRPr lang="ko-KR" altLang="en-US" sz="40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55688" y="1664245"/>
            <a:ext cx="7116906" cy="2995737"/>
          </a:xfrm>
        </p:spPr>
        <p:txBody>
          <a:bodyPr/>
          <a:lstStyle/>
          <a:p>
            <a:pPr indent="722313">
              <a:buFont typeface="Wingdings" pitchFamily="2" charset="2"/>
              <a:buChar char="ü"/>
            </a:pPr>
            <a:r>
              <a:rPr lang="uk-UA" sz="3600" b="1" dirty="0" smtClean="0"/>
              <a:t>банк даних нормативно-правових документів</a:t>
            </a:r>
          </a:p>
          <a:p>
            <a:pPr indent="722313">
              <a:buFont typeface="Wingdings" pitchFamily="2" charset="2"/>
              <a:buChar char="ü"/>
            </a:pPr>
            <a:r>
              <a:rPr lang="uk-UA" sz="3600" b="1" dirty="0" smtClean="0"/>
              <a:t>8 баз даних за напрямом «Інклюзивна освіта»</a:t>
            </a:r>
            <a:endParaRPr lang="ru-RU" sz="3600" dirty="0"/>
          </a:p>
        </p:txBody>
      </p:sp>
      <p:pic>
        <p:nvPicPr>
          <p:cNvPr id="6" name="Picture 2" descr="F:\Новая папка\inkluz_6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8" t="8333" r="15116" b="11805"/>
          <a:stretch>
            <a:fillRect/>
          </a:stretch>
        </p:blipFill>
        <p:spPr bwMode="auto">
          <a:xfrm>
            <a:off x="0" y="2000246"/>
            <a:ext cx="1677240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24032" y="1131590"/>
            <a:ext cx="8820000" cy="4011910"/>
          </a:xfrm>
        </p:spPr>
        <p:txBody>
          <a:bodyPr/>
          <a:lstStyle/>
          <a:p>
            <a:pPr lvl="0" indent="541338">
              <a:lnSpc>
                <a:spcPts val="23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2200" dirty="0" smtClean="0"/>
              <a:t>Інклюзивно-ресурсні центри;</a:t>
            </a:r>
            <a:endParaRPr lang="ru-RU" sz="2200" dirty="0" smtClean="0"/>
          </a:p>
          <a:p>
            <a:pPr lvl="0" indent="541338">
              <a:lnSpc>
                <a:spcPts val="23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2200" dirty="0" smtClean="0"/>
              <a:t>Фахівці інклюзивно-ресурсних центрів;</a:t>
            </a:r>
            <a:endParaRPr lang="ru-RU" sz="2200" dirty="0" smtClean="0"/>
          </a:p>
          <a:p>
            <a:pPr lvl="0" indent="541338">
              <a:lnSpc>
                <a:spcPts val="23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2200" dirty="0" smtClean="0"/>
              <a:t>Методисти Р(М, ОТГ)</a:t>
            </a:r>
            <a:r>
              <a:rPr lang="uk-UA" sz="2200" dirty="0" err="1" smtClean="0"/>
              <a:t>МК</a:t>
            </a:r>
            <a:r>
              <a:rPr lang="uk-UA" sz="2200" dirty="0" smtClean="0"/>
              <a:t>(Ц), які здійснюють супровід питань щодо інклюзивної освіти; </a:t>
            </a:r>
            <a:endParaRPr lang="ru-RU" sz="2200" dirty="0" smtClean="0"/>
          </a:p>
          <a:p>
            <a:pPr lvl="0" indent="541338">
              <a:lnSpc>
                <a:spcPts val="23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2200" dirty="0" smtClean="0"/>
              <a:t>Ресурсні кімнати;</a:t>
            </a:r>
            <a:endParaRPr lang="ru-RU" sz="2200" dirty="0" smtClean="0"/>
          </a:p>
          <a:p>
            <a:pPr lvl="0" indent="541338">
              <a:lnSpc>
                <a:spcPts val="23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2200" dirty="0" err="1" smtClean="0"/>
              <a:t>Медіатеки</a:t>
            </a:r>
            <a:r>
              <a:rPr lang="uk-UA" sz="2200" dirty="0" smtClean="0"/>
              <a:t>;</a:t>
            </a:r>
            <a:endParaRPr lang="ru-RU" sz="2200" dirty="0" smtClean="0"/>
          </a:p>
          <a:p>
            <a:pPr lvl="0" indent="541338">
              <a:lnSpc>
                <a:spcPts val="23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2200" dirty="0" smtClean="0"/>
              <a:t>Заклади освіти з інклюзивною формою навчання;</a:t>
            </a:r>
            <a:endParaRPr lang="ru-RU" sz="2200" dirty="0" smtClean="0"/>
          </a:p>
          <a:p>
            <a:pPr lvl="0" indent="541338">
              <a:lnSpc>
                <a:spcPts val="23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2200" dirty="0" smtClean="0"/>
              <a:t>Педагогічні працівники закладів загальної середньої освіти, які надають </a:t>
            </a:r>
            <a:r>
              <a:rPr lang="uk-UA" sz="2200" dirty="0" err="1" smtClean="0"/>
              <a:t>корекційно-розвиткові</a:t>
            </a:r>
            <a:r>
              <a:rPr lang="uk-UA" sz="2200" dirty="0" smtClean="0"/>
              <a:t> психолого-педагогічні </a:t>
            </a:r>
            <a:br>
              <a:rPr lang="uk-UA" sz="2200" dirty="0" smtClean="0"/>
            </a:br>
            <a:r>
              <a:rPr lang="uk-UA" sz="2200" dirty="0" smtClean="0"/>
              <a:t>послуги дітям з ООП в умовах інклюзивної форми навчання;</a:t>
            </a:r>
            <a:endParaRPr lang="ru-RU" sz="2200" dirty="0" smtClean="0"/>
          </a:p>
          <a:p>
            <a:pPr lvl="0" indent="541338">
              <a:lnSpc>
                <a:spcPts val="23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2200" dirty="0" smtClean="0"/>
              <a:t> Педагогічні працівники закладів дошкільної освіти,                          які надають </a:t>
            </a:r>
            <a:r>
              <a:rPr lang="uk-UA" sz="2200" dirty="0" err="1" smtClean="0"/>
              <a:t>корекційно-розвиткові</a:t>
            </a:r>
            <a:r>
              <a:rPr lang="uk-UA" sz="2200" dirty="0" smtClean="0"/>
              <a:t> психолого-педагогічні </a:t>
            </a:r>
            <a:br>
              <a:rPr lang="uk-UA" sz="2200" dirty="0" smtClean="0"/>
            </a:br>
            <a:r>
              <a:rPr lang="uk-UA" sz="2200" dirty="0" smtClean="0"/>
              <a:t>послуги дітям з ООП в умовах інклюзивної форми навчання.</a:t>
            </a:r>
            <a:endParaRPr lang="ru-RU" sz="2200" dirty="0"/>
          </a:p>
        </p:txBody>
      </p:sp>
      <p:pic>
        <p:nvPicPr>
          <p:cNvPr id="11" name="Picture 2" descr="F:\Новая папка\inkluz_6_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8" t="8333" r="15116" b="11805"/>
          <a:stretch>
            <a:fillRect/>
          </a:stretch>
        </p:blipFill>
        <p:spPr bwMode="auto">
          <a:xfrm>
            <a:off x="8053815" y="0"/>
            <a:ext cx="1090185" cy="928676"/>
          </a:xfrm>
          <a:prstGeom prst="rect">
            <a:avLst/>
          </a:prstGeom>
          <a:noFill/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0" y="0"/>
            <a:ext cx="9144000" cy="114299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uk-UA" altLang="ko-KR" sz="3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Бази даних за напрямом </a:t>
            </a:r>
            <a:br>
              <a:rPr lang="uk-UA" altLang="ko-KR" sz="3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uk-UA" altLang="ko-KR" sz="3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«Інклюзивна освіта»:</a:t>
            </a:r>
            <a:endParaRPr lang="ko-KR" altLang="en-US" sz="3800" b="1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0" y="0"/>
            <a:ext cx="9144032" cy="114299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uk-UA" altLang="ko-KR" sz="3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В області створено 29 </a:t>
            </a:r>
          </a:p>
          <a:p>
            <a:pPr lvl="0" algn="ctr">
              <a:spcBef>
                <a:spcPct val="0"/>
              </a:spcBef>
            </a:pPr>
            <a:r>
              <a:rPr lang="uk-UA" altLang="ko-KR" sz="3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інклюзивно-ресурсних центрів (</a:t>
            </a:r>
            <a:r>
              <a:rPr lang="uk-UA" altLang="ko-KR" sz="3600" b="1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ІРЦ</a:t>
            </a:r>
            <a:r>
              <a:rPr lang="uk-UA" altLang="ko-KR" sz="3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lang="ko-KR" altLang="en-US" sz="3600" b="1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 descr="F:\Новая папка\inkluz_IRC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143140"/>
            <a:ext cx="1714512" cy="2391185"/>
          </a:xfrm>
          <a:prstGeom prst="rect">
            <a:avLst/>
          </a:prstGeom>
          <a:noFill/>
        </p:spPr>
      </p:pic>
      <p:sp>
        <p:nvSpPr>
          <p:cNvPr id="7" name="Текст 7"/>
          <p:cNvSpPr txBox="1">
            <a:spLocks/>
          </p:cNvSpPr>
          <p:nvPr/>
        </p:nvSpPr>
        <p:spPr>
          <a:xfrm>
            <a:off x="0" y="1143008"/>
            <a:ext cx="9144000" cy="92869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Поки що немає інклюзивно-ресурсних центрів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таких районах, містах і ОТГ:</a:t>
            </a:r>
            <a:endParaRPr kumimoji="0" lang="uk-UA" sz="24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sz="half" idx="4294967295"/>
          </p:nvPr>
        </p:nvSpPr>
        <p:spPr>
          <a:xfrm>
            <a:off x="71406" y="2071702"/>
            <a:ext cx="3571900" cy="307179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err="1" smtClean="0">
                <a:solidFill>
                  <a:schemeClr val="bg1"/>
                </a:solidFill>
              </a:rPr>
              <a:t>Дворічанський</a:t>
            </a:r>
            <a:r>
              <a:rPr lang="uk-UA" sz="26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err="1" smtClean="0">
                <a:solidFill>
                  <a:schemeClr val="bg1"/>
                </a:solidFill>
              </a:rPr>
              <a:t>Зачепилівський</a:t>
            </a:r>
            <a:endParaRPr lang="uk-UA" sz="2600" dirty="0" smtClean="0">
              <a:solidFill>
                <a:schemeClr val="bg1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err="1" smtClean="0">
                <a:solidFill>
                  <a:schemeClr val="bg1"/>
                </a:solidFill>
              </a:rPr>
              <a:t>Золочівський</a:t>
            </a:r>
            <a:endParaRPr lang="uk-UA" sz="2600" dirty="0" smtClean="0">
              <a:solidFill>
                <a:schemeClr val="bg1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smtClean="0">
                <a:solidFill>
                  <a:schemeClr val="bg1"/>
                </a:solidFill>
              </a:rPr>
              <a:t>Ізюмський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smtClean="0">
                <a:solidFill>
                  <a:schemeClr val="bg1"/>
                </a:solidFill>
              </a:rPr>
              <a:t>м. Люботин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smtClean="0">
                <a:solidFill>
                  <a:schemeClr val="bg1"/>
                </a:solidFill>
              </a:rPr>
              <a:t>м. Первомайський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err="1" smtClean="0">
                <a:solidFill>
                  <a:schemeClr val="bg1"/>
                </a:solidFill>
              </a:rPr>
              <a:t>Нововодолазький</a:t>
            </a:r>
            <a:endParaRPr lang="uk-UA" sz="2600" dirty="0" smtClean="0">
              <a:solidFill>
                <a:schemeClr val="bg1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smtClean="0">
                <a:solidFill>
                  <a:schemeClr val="bg1"/>
                </a:solidFill>
              </a:rPr>
              <a:t>Печенізький</a:t>
            </a:r>
            <a:endParaRPr lang="uk-UA" sz="2600" dirty="0"/>
          </a:p>
        </p:txBody>
      </p:sp>
      <p:sp>
        <p:nvSpPr>
          <p:cNvPr id="9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5220032" y="2071702"/>
            <a:ext cx="3924000" cy="307179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err="1" smtClean="0">
                <a:solidFill>
                  <a:schemeClr val="bg1"/>
                </a:solidFill>
              </a:rPr>
              <a:t>Зачепилівська</a:t>
            </a:r>
            <a:r>
              <a:rPr lang="uk-UA" sz="2600" dirty="0" smtClean="0">
                <a:solidFill>
                  <a:schemeClr val="bg1"/>
                </a:solidFill>
              </a:rPr>
              <a:t> ОТГ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err="1" smtClean="0">
                <a:solidFill>
                  <a:schemeClr val="bg1"/>
                </a:solidFill>
              </a:rPr>
              <a:t>Малинівська</a:t>
            </a:r>
            <a:r>
              <a:rPr lang="uk-UA" sz="2600" dirty="0" smtClean="0">
                <a:solidFill>
                  <a:schemeClr val="bg1"/>
                </a:solidFill>
              </a:rPr>
              <a:t> ОТГ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err="1" smtClean="0">
                <a:solidFill>
                  <a:schemeClr val="bg1"/>
                </a:solidFill>
              </a:rPr>
              <a:t>Малоданилівська</a:t>
            </a:r>
            <a:r>
              <a:rPr lang="uk-UA" sz="2600" dirty="0" smtClean="0">
                <a:solidFill>
                  <a:schemeClr val="bg1"/>
                </a:solidFill>
              </a:rPr>
              <a:t> ОТГ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err="1" smtClean="0">
                <a:solidFill>
                  <a:schemeClr val="bg1"/>
                </a:solidFill>
              </a:rPr>
              <a:t>Наталинська</a:t>
            </a:r>
            <a:r>
              <a:rPr lang="uk-UA" sz="2600" dirty="0" smtClean="0">
                <a:solidFill>
                  <a:schemeClr val="bg1"/>
                </a:solidFill>
              </a:rPr>
              <a:t> ОТГ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err="1" smtClean="0">
                <a:solidFill>
                  <a:schemeClr val="bg1"/>
                </a:solidFill>
              </a:rPr>
              <a:t>Оскільська</a:t>
            </a:r>
            <a:r>
              <a:rPr lang="uk-UA" sz="2600" dirty="0" smtClean="0">
                <a:solidFill>
                  <a:schemeClr val="bg1"/>
                </a:solidFill>
              </a:rPr>
              <a:t> ОТГ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err="1" smtClean="0">
                <a:solidFill>
                  <a:schemeClr val="bg1"/>
                </a:solidFill>
              </a:rPr>
              <a:t>Роганська</a:t>
            </a:r>
            <a:r>
              <a:rPr lang="uk-UA" sz="2600" dirty="0" smtClean="0">
                <a:solidFill>
                  <a:schemeClr val="bg1"/>
                </a:solidFill>
              </a:rPr>
              <a:t> ОТГ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err="1" smtClean="0">
                <a:solidFill>
                  <a:schemeClr val="bg1"/>
                </a:solidFill>
              </a:rPr>
              <a:t>Старосалтівська</a:t>
            </a:r>
            <a:r>
              <a:rPr lang="uk-UA" sz="2600" dirty="0" smtClean="0">
                <a:solidFill>
                  <a:schemeClr val="bg1"/>
                </a:solidFill>
              </a:rPr>
              <a:t> ОТГ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uk-UA" sz="2600" dirty="0" err="1" smtClean="0">
                <a:solidFill>
                  <a:schemeClr val="bg1"/>
                </a:solidFill>
              </a:rPr>
              <a:t>Чкалівська</a:t>
            </a:r>
            <a:r>
              <a:rPr lang="uk-UA" sz="2600" dirty="0" smtClean="0">
                <a:solidFill>
                  <a:schemeClr val="bg1"/>
                </a:solidFill>
              </a:rPr>
              <a:t> ОТГ</a:t>
            </a:r>
            <a:endParaRPr lang="uk-UA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51435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4800" dirty="0" smtClean="0"/>
              <a:t>На сьогоднішній час</a:t>
            </a:r>
            <a:br>
              <a:rPr lang="uk-UA" sz="4800" dirty="0" smtClean="0"/>
            </a:br>
            <a:r>
              <a:rPr lang="uk-UA" sz="4800" dirty="0" smtClean="0"/>
              <a:t>інклюзивно-ресурсні</a:t>
            </a:r>
            <a:br>
              <a:rPr lang="uk-UA" sz="4800" dirty="0" smtClean="0"/>
            </a:br>
            <a:r>
              <a:rPr lang="uk-UA" sz="4800" dirty="0" smtClean="0"/>
              <a:t>центри неповністю </a:t>
            </a:r>
            <a:br>
              <a:rPr lang="uk-UA" sz="4800" dirty="0" smtClean="0"/>
            </a:br>
            <a:r>
              <a:rPr lang="uk-UA" sz="4800" dirty="0" smtClean="0"/>
              <a:t>укомплектовані </a:t>
            </a:r>
            <a:br>
              <a:rPr lang="uk-UA" sz="4800" dirty="0" smtClean="0"/>
            </a:br>
            <a:r>
              <a:rPr lang="uk-UA" sz="4800" dirty="0" smtClean="0"/>
              <a:t>педагогічними кадрами</a:t>
            </a:r>
            <a:endParaRPr lang="ko-KR" altLang="en-US" dirty="0"/>
          </a:p>
        </p:txBody>
      </p:sp>
      <p:pic>
        <p:nvPicPr>
          <p:cNvPr id="4098" name="Picture 2" descr="F:\Новая папка\inkluz_4.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43" r="4327" b="3688"/>
          <a:stretch>
            <a:fillRect/>
          </a:stretch>
        </p:blipFill>
        <p:spPr bwMode="auto">
          <a:xfrm rot="265641">
            <a:off x="141160" y="1655382"/>
            <a:ext cx="2247997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60" y="1274466"/>
            <a:ext cx="6715172" cy="2511730"/>
          </a:xfrm>
        </p:spPr>
        <p:txBody>
          <a:bodyPr/>
          <a:lstStyle/>
          <a:p>
            <a:pPr lvl="0" indent="722313">
              <a:buFont typeface="Wingdings" pitchFamily="2" charset="2"/>
              <a:buChar char="Ø"/>
            </a:pPr>
            <a:r>
              <a:rPr lang="uk-UA" sz="2800" dirty="0" smtClean="0"/>
              <a:t>спецкурс-тренінг для директорів </a:t>
            </a:r>
            <a:br>
              <a:rPr lang="uk-UA" sz="2800" dirty="0" smtClean="0"/>
            </a:br>
            <a:r>
              <a:rPr lang="uk-UA" sz="2800" dirty="0" smtClean="0"/>
              <a:t>інклюзивно-ресурсних центрів </a:t>
            </a:r>
            <a:br>
              <a:rPr lang="uk-UA" sz="2800" dirty="0" smtClean="0"/>
            </a:br>
            <a:r>
              <a:rPr lang="uk-UA" sz="2800" b="1" i="1" dirty="0" smtClean="0"/>
              <a:t>«Організаційні питання діяльності </a:t>
            </a:r>
            <a:br>
              <a:rPr lang="uk-UA" sz="2800" b="1" i="1" dirty="0" smtClean="0"/>
            </a:br>
            <a:r>
              <a:rPr lang="uk-UA" sz="2800" b="1" i="1" dirty="0" smtClean="0"/>
              <a:t>новостворених </a:t>
            </a:r>
            <a:r>
              <a:rPr lang="uk-UA" sz="2800" b="1" i="1" dirty="0" err="1" smtClean="0"/>
              <a:t>інклюзивно-</a:t>
            </a: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>ресурсних центрів»  </a:t>
            </a:r>
            <a:r>
              <a:rPr lang="uk-UA" sz="2800" dirty="0" smtClean="0"/>
              <a:t>– </a:t>
            </a:r>
            <a:r>
              <a:rPr lang="uk-UA" sz="2800" b="1" i="1" dirty="0" smtClean="0"/>
              <a:t>23 слухачі</a:t>
            </a:r>
            <a:endParaRPr lang="ru-RU" sz="2800" b="1" i="1" dirty="0" smtClean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9144000" cy="114299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uk-UA" altLang="ko-KR" sz="3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Підвищення кваліфікації фахівців Інклюзивно-ресурсних центрів:</a:t>
            </a:r>
            <a:endParaRPr kumimoji="0" lang="ko-KR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 descr="F:\Новая папка\inkluz_IRC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357172"/>
            <a:ext cx="2864014" cy="2143140"/>
          </a:xfrm>
          <a:prstGeom prst="rect">
            <a:avLst/>
          </a:prstGeom>
          <a:noFill/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14282" y="3643320"/>
            <a:ext cx="8929718" cy="1327321"/>
          </a:xfrm>
        </p:spPr>
        <p:txBody>
          <a:bodyPr/>
          <a:lstStyle/>
          <a:p>
            <a:pPr lvl="0" indent="722313">
              <a:buFont typeface="Wingdings" pitchFamily="2" charset="2"/>
              <a:buChar char="Ø"/>
            </a:pPr>
            <a:r>
              <a:rPr lang="uk-UA" sz="2800" dirty="0" smtClean="0"/>
              <a:t>підвищення кваліфікації фахівців </a:t>
            </a:r>
            <a:r>
              <a:rPr lang="uk-UA" sz="2800" dirty="0" err="1" smtClean="0"/>
              <a:t>інклюзивно-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ресурсних центрів – </a:t>
            </a:r>
            <a:r>
              <a:rPr lang="uk-UA" sz="2800" b="1" i="1" dirty="0" smtClean="0"/>
              <a:t>89 фахівців</a:t>
            </a:r>
            <a:endParaRPr lang="ru-RU" sz="2800" b="1" i="1" dirty="0" smtClean="0"/>
          </a:p>
        </p:txBody>
      </p:sp>
      <p:pic>
        <p:nvPicPr>
          <p:cNvPr id="9" name="Picture 2" descr="F:\Новая папка\inkluz_6_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8" t="8333" r="15116" b="11805"/>
          <a:stretch>
            <a:fillRect/>
          </a:stretch>
        </p:blipFill>
        <p:spPr bwMode="auto">
          <a:xfrm>
            <a:off x="642910" y="2357436"/>
            <a:ext cx="1285884" cy="1095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142976" y="72009"/>
            <a:ext cx="7929618" cy="4876005"/>
          </a:xfrm>
        </p:spPr>
        <p:txBody>
          <a:bodyPr anchor="ctr"/>
          <a:lstStyle/>
          <a:p>
            <a:pPr algn="ctr"/>
            <a:r>
              <a:rPr lang="uk-UA" sz="3300" b="1" dirty="0" smtClean="0">
                <a:latin typeface="Arial" pitchFamily="34" charset="0"/>
                <a:ea typeface="+mj-ea"/>
                <a:cs typeface="Arial" pitchFamily="34" charset="0"/>
              </a:rPr>
              <a:t>Зміст навчальних занять </a:t>
            </a:r>
          </a:p>
          <a:p>
            <a:pPr algn="ctr"/>
            <a:r>
              <a:rPr lang="uk-UA" sz="3300" b="1" dirty="0" smtClean="0">
                <a:latin typeface="Arial" pitchFamily="34" charset="0"/>
                <a:ea typeface="+mj-ea"/>
                <a:cs typeface="Arial" pitchFamily="34" charset="0"/>
              </a:rPr>
              <a:t>на курсах підвищення </a:t>
            </a:r>
          </a:p>
          <a:p>
            <a:pPr algn="ctr"/>
            <a:r>
              <a:rPr lang="uk-UA" sz="3300" b="1" dirty="0" smtClean="0">
                <a:latin typeface="Arial" pitchFamily="34" charset="0"/>
                <a:ea typeface="+mj-ea"/>
                <a:cs typeface="Arial" pitchFamily="34" charset="0"/>
              </a:rPr>
              <a:t>кваліфікації суттєво оновлено</a:t>
            </a:r>
          </a:p>
          <a:p>
            <a:pPr algn="ctr"/>
            <a:r>
              <a:rPr lang="uk-UA" sz="3300" b="1" dirty="0" smtClean="0">
                <a:latin typeface="Arial" pitchFamily="34" charset="0"/>
                <a:ea typeface="+mj-ea"/>
                <a:cs typeface="Arial" pitchFamily="34" charset="0"/>
              </a:rPr>
              <a:t>та диференційовано відповідно</a:t>
            </a:r>
          </a:p>
          <a:p>
            <a:pPr algn="ctr"/>
            <a:r>
              <a:rPr lang="uk-UA" sz="3300" b="1" dirty="0" smtClean="0">
                <a:latin typeface="Arial" pitchFamily="34" charset="0"/>
                <a:ea typeface="+mj-ea"/>
                <a:cs typeface="Arial" pitchFamily="34" charset="0"/>
              </a:rPr>
              <a:t>до специфіки </a:t>
            </a:r>
            <a:r>
              <a:rPr lang="uk-UA" sz="3300" b="1" dirty="0" err="1" smtClean="0">
                <a:latin typeface="Arial" pitchFamily="34" charset="0"/>
                <a:ea typeface="+mj-ea"/>
                <a:cs typeface="Arial" pitchFamily="34" charset="0"/>
              </a:rPr>
              <a:t>психолого-</a:t>
            </a:r>
            <a:endParaRPr lang="uk-UA" sz="3300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uk-UA" sz="3300" b="1" dirty="0" smtClean="0">
                <a:latin typeface="Arial" pitchFamily="34" charset="0"/>
                <a:ea typeface="+mj-ea"/>
                <a:cs typeface="Arial" pitchFamily="34" charset="0"/>
              </a:rPr>
              <a:t>педагогічної діяльності слухачів</a:t>
            </a:r>
          </a:p>
          <a:p>
            <a:pPr algn="ctr"/>
            <a:r>
              <a:rPr lang="uk-UA" sz="3300" b="1" dirty="0" smtClean="0">
                <a:latin typeface="Arial" pitchFamily="34" charset="0"/>
                <a:ea typeface="+mj-ea"/>
                <a:cs typeface="Arial" pitchFamily="34" charset="0"/>
              </a:rPr>
              <a:t>і з урахуванням появи нових </a:t>
            </a:r>
          </a:p>
          <a:p>
            <a:pPr algn="ctr"/>
            <a:r>
              <a:rPr lang="uk-UA" sz="3300" b="1" dirty="0" smtClean="0">
                <a:latin typeface="Arial" pitchFamily="34" charset="0"/>
                <a:ea typeface="+mj-ea"/>
                <a:cs typeface="Arial" pitchFamily="34" charset="0"/>
              </a:rPr>
              <a:t>категорій </a:t>
            </a:r>
            <a:r>
              <a:rPr lang="uk-UA" sz="3300" b="1" dirty="0">
                <a:latin typeface="Arial" pitchFamily="34" charset="0"/>
                <a:ea typeface="+mj-ea"/>
                <a:cs typeface="Arial" pitchFamily="34" charset="0"/>
              </a:rPr>
              <a:t>педагогічних працівників </a:t>
            </a:r>
            <a:endParaRPr lang="ru-RU" sz="33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2" descr="F:\Новая папка\inkluz_6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8" t="8333" r="15116" b="11805"/>
          <a:stretch>
            <a:fillRect/>
          </a:stretch>
        </p:blipFill>
        <p:spPr bwMode="auto">
          <a:xfrm>
            <a:off x="0" y="2000246"/>
            <a:ext cx="1500166" cy="1277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256</Words>
  <Application>Microsoft Office PowerPoint</Application>
  <PresentationFormat>Экран (16:9)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Презентация PowerPoint</vt:lpstr>
      <vt:lpstr>З серпня 2018 року в структурі Академії  відкрито Ресурсний  Центр з підтримки  інклюзивної освіти</vt:lpstr>
      <vt:lpstr>Презентация PowerPoint</vt:lpstr>
      <vt:lpstr>Ресурсним центром з підтримки інклюзивної освіти створено: </vt:lpstr>
      <vt:lpstr>Презентация PowerPoint</vt:lpstr>
      <vt:lpstr>Презентация PowerPoint</vt:lpstr>
      <vt:lpstr>На сьогоднішній час інклюзивно-ресурсні центри неповністю  укомплектовані  педагогічними кадрами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У 2018 році курси підвищення кваліфікації пройшли 350 педагогічних працівників  різних категорій, які здійснюють  корекційно-розвиткову роботу,  в тому числі:</vt:lpstr>
      <vt:lpstr>Проведено 18 тематичних спецкурсів з питань організації  інклюзивного навчання,  здійснення корекційно- розвиткової роботи  з дітьми з особливими  освітніми потребами. Навчання пройшли 436 осіб.</vt:lpstr>
      <vt:lpstr>У 2018 році  для педагогічних працівників закладів освіти проведено низку методичних заходів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office</cp:lastModifiedBy>
  <cp:revision>40</cp:revision>
  <dcterms:created xsi:type="dcterms:W3CDTF">2014-04-01T16:27:38Z</dcterms:created>
  <dcterms:modified xsi:type="dcterms:W3CDTF">2019-01-30T07:17:54Z</dcterms:modified>
</cp:coreProperties>
</file>