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6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7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FF4B6-5A3C-4762-8488-8FC955AD165D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1AEAB-86C3-4301-815D-F732A1BED2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ntikor.osvita@dniokh.gov.u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3429024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 стан роботи Департаменту науки і освіти та місцевих органів управління у сфері освіти з питань виконання Закону України</a:t>
            </a:r>
          </a:p>
          <a:p>
            <a:pPr algn="ctr"/>
            <a:r>
              <a:rPr lang="uk-UA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«Про запобігання корупції»</a:t>
            </a:r>
            <a:endParaRPr lang="uk-UA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4214818"/>
            <a:ext cx="59293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algn="just"/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Ханіна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О.М.,</a:t>
            </a:r>
          </a:p>
          <a:p>
            <a:pPr marL="6350" algn="just"/>
            <a:r>
              <a:rPr lang="uk-U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начальник відділу управління персоналом та кадрового забезпечення системи освіти області управління ресурсного забезпечення Департаменту науки і освіти Харківської обласної державної адміністрації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7338" y="0"/>
            <a:ext cx="86407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Харківська обласна державна адміністрація</a:t>
            </a:r>
          </a:p>
          <a:p>
            <a:pPr algn="ctr" eaLnBrk="1" hangingPunct="1"/>
            <a:r>
              <a:rPr lang="uk-UA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Департамент науки і освіти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7524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Основні корупційні ризики: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метою </a:t>
            </a:r>
            <a:r>
              <a:rPr lang="ru-RU" i="1" dirty="0" err="1" smtClean="0"/>
              <a:t>сприяння</a:t>
            </a:r>
            <a:r>
              <a:rPr lang="ru-RU" i="1" dirty="0" smtClean="0"/>
              <a:t> </a:t>
            </a:r>
            <a:r>
              <a:rPr lang="ru-RU" i="1" dirty="0" err="1" smtClean="0"/>
              <a:t>прийняттю</a:t>
            </a:r>
            <a:r>
              <a:rPr lang="ru-RU" i="1" dirty="0" smtClean="0"/>
              <a:t> на </a:t>
            </a:r>
            <a:r>
              <a:rPr lang="ru-RU" i="1" dirty="0" err="1" smtClean="0"/>
              <a:t>державну</a:t>
            </a:r>
            <a:r>
              <a:rPr lang="ru-RU" i="1" dirty="0" smtClean="0"/>
              <a:t> службу </a:t>
            </a:r>
            <a:r>
              <a:rPr lang="ru-RU" i="1" dirty="0" err="1" smtClean="0"/>
              <a:t>або</a:t>
            </a:r>
            <a:r>
              <a:rPr lang="ru-RU" i="1" dirty="0" smtClean="0"/>
              <a:t> на </a:t>
            </a:r>
            <a:r>
              <a:rPr lang="ru-RU" i="1" dirty="0" err="1" smtClean="0"/>
              <a:t>керівні</a:t>
            </a:r>
            <a:r>
              <a:rPr lang="ru-RU" i="1" dirty="0" smtClean="0"/>
              <a:t> посади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</a:t>
            </a:r>
            <a:r>
              <a:rPr lang="ru-RU" i="1" dirty="0" err="1" smtClean="0"/>
              <a:t>області</a:t>
            </a:r>
            <a:r>
              <a:rPr lang="ru-RU" i="1" dirty="0" smtClean="0"/>
              <a:t> </a:t>
            </a:r>
            <a:r>
              <a:rPr lang="ru-RU" i="1" dirty="0" err="1" smtClean="0"/>
              <a:t>близьких</a:t>
            </a:r>
            <a:r>
              <a:rPr lang="ru-RU" i="1" dirty="0" smtClean="0"/>
              <a:t> </a:t>
            </a:r>
            <a:r>
              <a:rPr lang="ru-RU" i="1" dirty="0" err="1" smtClean="0"/>
              <a:t>їм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, </a:t>
            </a:r>
            <a:r>
              <a:rPr lang="ru-RU" i="1" dirty="0" err="1" smtClean="0"/>
              <a:t>неповідомлення</a:t>
            </a:r>
            <a:r>
              <a:rPr lang="ru-RU" i="1" dirty="0" smtClean="0"/>
              <a:t> членом </a:t>
            </a:r>
            <a:r>
              <a:rPr lang="ru-RU" i="1" dirty="0" err="1" smtClean="0"/>
              <a:t>комісії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відбору</a:t>
            </a:r>
            <a:r>
              <a:rPr lang="ru-RU" i="1" dirty="0" smtClean="0"/>
              <a:t> </a:t>
            </a:r>
            <a:r>
              <a:rPr lang="ru-RU" i="1" dirty="0" err="1" smtClean="0"/>
              <a:t>кандидатів</a:t>
            </a:r>
            <a:r>
              <a:rPr lang="ru-RU" i="1" dirty="0" smtClean="0"/>
              <a:t> на посаду про </a:t>
            </a:r>
            <a:r>
              <a:rPr lang="ru-RU" i="1" dirty="0" err="1" smtClean="0"/>
              <a:t>конфлікт</a:t>
            </a:r>
            <a:r>
              <a:rPr lang="ru-RU" i="1" dirty="0" smtClean="0"/>
              <a:t> </a:t>
            </a:r>
            <a:r>
              <a:rPr lang="ru-RU" i="1" dirty="0" err="1" smtClean="0"/>
              <a:t>інтересів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етично-психологічних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аспектів</a:t>
            </a:r>
            <a:r>
              <a:rPr lang="ru-RU" i="1" dirty="0" smtClean="0"/>
              <a:t> та </a:t>
            </a:r>
            <a:r>
              <a:rPr lang="ru-RU" i="1" dirty="0" err="1" smtClean="0"/>
              <a:t>соціально-правових</a:t>
            </a:r>
            <a:r>
              <a:rPr lang="ru-RU" i="1" dirty="0" smtClean="0"/>
              <a:t> </a:t>
            </a:r>
            <a:r>
              <a:rPr lang="ru-RU" i="1" dirty="0" err="1" smtClean="0"/>
              <a:t>факторів</a:t>
            </a:r>
            <a:r>
              <a:rPr lang="ru-RU" i="1" dirty="0" smtClean="0"/>
              <a:t> на </a:t>
            </a:r>
            <a:r>
              <a:rPr lang="ru-RU" i="1" dirty="0" err="1" smtClean="0"/>
              <a:t>сумлінність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державних</a:t>
            </a:r>
            <a:r>
              <a:rPr lang="ru-RU" i="1" dirty="0" smtClean="0"/>
              <a:t> </a:t>
            </a:r>
            <a:r>
              <a:rPr lang="ru-RU" i="1" dirty="0" err="1" smtClean="0"/>
              <a:t>службовців</a:t>
            </a:r>
            <a:r>
              <a:rPr lang="ru-RU" i="1" dirty="0" smtClean="0"/>
              <a:t> та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відсутність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дієвого</a:t>
            </a:r>
            <a:r>
              <a:rPr lang="ru-RU" i="1" dirty="0" smtClean="0"/>
              <a:t> контролю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керівництва</a:t>
            </a:r>
            <a:r>
              <a:rPr lang="ru-RU" i="1" dirty="0" smtClean="0"/>
              <a:t> за </a:t>
            </a:r>
            <a:r>
              <a:rPr lang="ru-RU" i="1" dirty="0" err="1" smtClean="0"/>
              <a:t>якістю</a:t>
            </a:r>
            <a:r>
              <a:rPr lang="ru-RU" i="1" dirty="0" smtClean="0"/>
              <a:t> </a:t>
            </a:r>
            <a:r>
              <a:rPr lang="ru-RU" i="1" dirty="0" err="1" smtClean="0"/>
              <a:t>виконання</a:t>
            </a:r>
            <a:r>
              <a:rPr lang="ru-RU" i="1" dirty="0" smtClean="0"/>
              <a:t> </a:t>
            </a:r>
            <a:r>
              <a:rPr lang="ru-RU" i="1" dirty="0" err="1" smtClean="0"/>
              <a:t>державними</a:t>
            </a:r>
            <a:r>
              <a:rPr lang="ru-RU" i="1" dirty="0" smtClean="0"/>
              <a:t> </a:t>
            </a:r>
            <a:r>
              <a:rPr lang="ru-RU" i="1" dirty="0" err="1" smtClean="0"/>
              <a:t>службовцями</a:t>
            </a:r>
            <a:r>
              <a:rPr lang="ru-RU" i="1" dirty="0" smtClean="0"/>
              <a:t>, </a:t>
            </a:r>
            <a:r>
              <a:rPr lang="ru-RU" i="1" dirty="0" err="1" smtClean="0"/>
              <a:t>посадовими</a:t>
            </a:r>
            <a:r>
              <a:rPr lang="ru-RU" i="1" dirty="0" smtClean="0"/>
              <a:t> особами </a:t>
            </a:r>
            <a:r>
              <a:rPr lang="ru-RU" i="1" dirty="0" err="1" smtClean="0"/>
              <a:t>функціональних</a:t>
            </a:r>
            <a:r>
              <a:rPr lang="ru-RU" i="1" dirty="0" smtClean="0"/>
              <a:t> </a:t>
            </a:r>
            <a:r>
              <a:rPr lang="ru-RU" i="1" dirty="0" err="1" smtClean="0"/>
              <a:t>повноважень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відсутність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загальних</a:t>
            </a:r>
            <a:r>
              <a:rPr lang="ru-RU" i="1" dirty="0" smtClean="0"/>
              <a:t> </a:t>
            </a:r>
            <a:r>
              <a:rPr lang="ru-RU" i="1" dirty="0" err="1" smtClean="0"/>
              <a:t>критеріїв</a:t>
            </a:r>
            <a:r>
              <a:rPr lang="ru-RU" i="1" dirty="0" smtClean="0"/>
              <a:t> </a:t>
            </a:r>
            <a:r>
              <a:rPr lang="ru-RU" i="1" dirty="0" err="1" smtClean="0"/>
              <a:t>оцінки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місцевих</a:t>
            </a:r>
            <a:r>
              <a:rPr lang="ru-RU" i="1" dirty="0" smtClean="0"/>
              <a:t> </a:t>
            </a:r>
            <a:r>
              <a:rPr lang="ru-RU" i="1" dirty="0" err="1" smtClean="0"/>
              <a:t>органів</a:t>
            </a:r>
            <a:r>
              <a:rPr lang="ru-RU" i="1" dirty="0" smtClean="0"/>
              <a:t> </a:t>
            </a:r>
            <a:r>
              <a:rPr lang="ru-RU" i="1" dirty="0" err="1" smtClean="0"/>
              <a:t>управління</a:t>
            </a:r>
            <a:r>
              <a:rPr lang="ru-RU" i="1" dirty="0" smtClean="0"/>
              <a:t> у </a:t>
            </a:r>
            <a:r>
              <a:rPr lang="ru-RU" i="1" dirty="0" err="1" smtClean="0"/>
              <a:t>сфері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 у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 </a:t>
            </a:r>
            <a:r>
              <a:rPr lang="ru-RU" i="1" dirty="0" err="1" smtClean="0"/>
              <a:t>створених</a:t>
            </a:r>
            <a:r>
              <a:rPr lang="ru-RU" i="1" dirty="0" smtClean="0"/>
              <a:t> </a:t>
            </a:r>
            <a:r>
              <a:rPr lang="ru-RU" i="1" dirty="0" err="1" smtClean="0"/>
              <a:t>комісій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метою </a:t>
            </a:r>
            <a:r>
              <a:rPr lang="ru-RU" i="1" dirty="0" err="1" smtClean="0"/>
              <a:t>впливу</a:t>
            </a:r>
            <a:r>
              <a:rPr lang="ru-RU" i="1" dirty="0" smtClean="0"/>
              <a:t> на </a:t>
            </a:r>
            <a:r>
              <a:rPr lang="ru-RU" i="1" dirty="0" err="1" smtClean="0"/>
              <a:t>прйняття</a:t>
            </a:r>
            <a:r>
              <a:rPr lang="ru-RU" i="1" dirty="0" smtClean="0"/>
              <a:t> нею </a:t>
            </a:r>
            <a:r>
              <a:rPr lang="ru-RU" i="1" dirty="0" err="1" smtClean="0"/>
              <a:t>рішень</a:t>
            </a:r>
            <a:r>
              <a:rPr lang="ru-RU" i="1" dirty="0" smtClean="0"/>
              <a:t> </a:t>
            </a:r>
            <a:r>
              <a:rPr lang="ru-RU" i="1" dirty="0" err="1" smtClean="0"/>
              <a:t>щодо</a:t>
            </a:r>
            <a:r>
              <a:rPr lang="ru-RU" i="1" dirty="0" smtClean="0"/>
              <a:t> </a:t>
            </a:r>
            <a:r>
              <a:rPr lang="ru-RU" i="1" dirty="0" err="1" smtClean="0"/>
              <a:t>оцінювання</a:t>
            </a:r>
            <a:r>
              <a:rPr lang="ru-RU" i="1" dirty="0" smtClean="0"/>
              <a:t> </a:t>
            </a:r>
            <a:r>
              <a:rPr lang="ru-RU" i="1" dirty="0" err="1" smtClean="0"/>
              <a:t>роботи</a:t>
            </a:r>
            <a:r>
              <a:rPr lang="ru-RU" i="1" dirty="0" smtClean="0"/>
              <a:t> </a:t>
            </a:r>
            <a:r>
              <a:rPr lang="ru-RU" i="1" dirty="0" err="1" smtClean="0"/>
              <a:t>колективів</a:t>
            </a:r>
            <a:r>
              <a:rPr lang="ru-RU" i="1" dirty="0" smtClean="0"/>
              <a:t> та </a:t>
            </a:r>
            <a:r>
              <a:rPr lang="ru-RU" i="1" dirty="0" err="1" smtClean="0"/>
              <a:t>педагогічних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працівників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можливість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впливу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боку </a:t>
            </a:r>
            <a:r>
              <a:rPr lang="ru-RU" i="1" dirty="0" err="1" smtClean="0"/>
              <a:t>посадових</a:t>
            </a:r>
            <a:r>
              <a:rPr lang="ru-RU" i="1" dirty="0" smtClean="0"/>
              <a:t> </a:t>
            </a:r>
            <a:r>
              <a:rPr lang="ru-RU" i="1" dirty="0" err="1" smtClean="0"/>
              <a:t>або</a:t>
            </a:r>
            <a:r>
              <a:rPr lang="ru-RU" i="1" dirty="0" smtClean="0"/>
              <a:t>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r>
              <a:rPr lang="ru-RU" i="1" dirty="0" smtClean="0"/>
              <a:t> на </a:t>
            </a:r>
            <a:r>
              <a:rPr lang="ru-RU" i="1" dirty="0" err="1" smtClean="0"/>
              <a:t>результати</a:t>
            </a:r>
            <a:r>
              <a:rPr lang="ru-RU" i="1" dirty="0" smtClean="0"/>
              <a:t> </a:t>
            </a:r>
            <a:r>
              <a:rPr lang="ru-RU" i="1" dirty="0" err="1" smtClean="0"/>
              <a:t>проведення</a:t>
            </a:r>
            <a:r>
              <a:rPr lang="ru-RU" i="1" dirty="0" smtClean="0"/>
              <a:t> </a:t>
            </a:r>
            <a:r>
              <a:rPr lang="ru-RU" i="1" dirty="0" err="1" smtClean="0"/>
              <a:t>публічних</a:t>
            </a:r>
            <a:r>
              <a:rPr lang="ru-RU" i="1" dirty="0" smtClean="0"/>
              <a:t> </a:t>
            </a:r>
            <a:r>
              <a:rPr lang="ru-RU" i="1" dirty="0" err="1" smtClean="0"/>
              <a:t>закупівель</a:t>
            </a:r>
            <a:r>
              <a:rPr lang="ru-RU" i="1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i="1" dirty="0" smtClean="0"/>
              <a:t>– </a:t>
            </a:r>
            <a:r>
              <a:rPr lang="ru-RU" i="1" dirty="0" err="1" smtClean="0"/>
              <a:t>відсутність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чітких</a:t>
            </a:r>
            <a:r>
              <a:rPr lang="ru-RU" i="1" dirty="0" smtClean="0"/>
              <a:t> </a:t>
            </a:r>
            <a:r>
              <a:rPr lang="ru-RU" i="1" dirty="0" err="1" smtClean="0"/>
              <a:t>критеріїв</a:t>
            </a:r>
            <a:r>
              <a:rPr lang="ru-RU" i="1" dirty="0" smtClean="0"/>
              <a:t> </a:t>
            </a:r>
            <a:r>
              <a:rPr lang="ru-RU" i="1" dirty="0" err="1" smtClean="0"/>
              <a:t>оцінки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 </a:t>
            </a:r>
            <a:r>
              <a:rPr lang="ru-RU" i="1" dirty="0" err="1" smtClean="0"/>
              <a:t>вищих</a:t>
            </a:r>
            <a:r>
              <a:rPr lang="ru-RU" i="1" dirty="0" smtClean="0"/>
              <a:t> </a:t>
            </a:r>
            <a:r>
              <a:rPr lang="ru-RU" i="1" dirty="0" err="1" smtClean="0"/>
              <a:t>навчальних</a:t>
            </a:r>
            <a:r>
              <a:rPr lang="ru-RU" i="1" dirty="0" smtClean="0"/>
              <a:t> </a:t>
            </a:r>
            <a:r>
              <a:rPr lang="ru-RU" i="1" dirty="0" err="1" smtClean="0"/>
              <a:t>закладів</a:t>
            </a:r>
            <a:r>
              <a:rPr lang="ru-RU" i="1" dirty="0" smtClean="0"/>
              <a:t> </a:t>
            </a:r>
            <a:r>
              <a:rPr lang="ru-RU" i="1" dirty="0" err="1" smtClean="0"/>
              <a:t>комунальної</a:t>
            </a:r>
            <a:r>
              <a:rPr lang="ru-RU" i="1" dirty="0" smtClean="0"/>
              <a:t> </a:t>
            </a:r>
            <a:r>
              <a:rPr lang="ru-RU" i="1" dirty="0" err="1" smtClean="0"/>
              <a:t>форми</a:t>
            </a:r>
            <a:r>
              <a:rPr lang="ru-RU" i="1" dirty="0" smtClean="0"/>
              <a:t> </a:t>
            </a:r>
            <a:r>
              <a:rPr lang="ru-RU" i="1" dirty="0" err="1" smtClean="0"/>
              <a:t>власності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НОРМАТИВНО-ПРАВОВІ ДОКУМЕНТИ У СФЕРІ ЗАПОБІГАННЯ КОРУПЦІЇ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Autofit/>
          </a:bodyPr>
          <a:lstStyle/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запобігання корупції»;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засади державної антикорупційної політики в Україні (Антикорупційна стратегія) на 2014–2017 роки» (чинний);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державну службу»;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освіту»;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доступ до публічної інформації»;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uk-UA" sz="3400" dirty="0" smtClean="0">
                <a:latin typeface="Times New Roman" pitchFamily="18" charset="0"/>
                <a:cs typeface="Times New Roman" pitchFamily="18" charset="0"/>
              </a:rPr>
              <a:t>Закон України «Про звернення громадян».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315" y="285728"/>
            <a:ext cx="8934685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rmAutofit fontScale="92500" lnSpcReduction="10000"/>
          </a:bodyPr>
          <a:lstStyle/>
          <a:p>
            <a:pPr marL="90488" indent="534988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План заходів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Департаменту науки і освіти Харківської обласної державної адміністрації (далі – Департамент) щодо запобігання корупції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розроблений на виконання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законів України «Про запобігання корупції», «Про очищення влади», з урахуванням вимог Закону України «Про засади державної антикорупційної політики в Україні (Антикорупційна стратегія) на 2014–2017 роки», розпорядження голови обласної державної адміністрації від 28 лютого 2018 року № 123 (із змінами) «Про затвердження Антикорупційної програми Харківської обласної державної адміністрації на 2018 рік».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Метою заходів є створення ефективних механізмів запобігання корупції, конфлікту інтересів, порушення етичних стандартів поведінки та забезпечення контролю за дотриманням правил щодо доброчесності особами, уповноваженими на виконання функцій держави та надійного захисту законних прав і свобод громадян.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43074"/>
          </a:xfrm>
        </p:spPr>
        <p:txBody>
          <a:bodyPr anchor="ctr">
            <a:noAutofit/>
          </a:bodyPr>
          <a:lstStyle/>
          <a:p>
            <a:pPr algn="ctr"/>
            <a:r>
              <a:rPr lang="uk-UA" sz="2500" b="1" dirty="0" smtClean="0"/>
              <a:t>Спеціальна перевірка відомостей щодо осіб, </a:t>
            </a:r>
            <a:br>
              <a:rPr lang="uk-UA" sz="2500" b="1" dirty="0" smtClean="0"/>
            </a:br>
            <a:r>
              <a:rPr lang="uk-UA" sz="2500" b="1" dirty="0" smtClean="0"/>
              <a:t>що претендують на зайняття посад, які передбачають зайняття відповідального або особливо </a:t>
            </a:r>
            <a:br>
              <a:rPr lang="uk-UA" sz="2500" b="1" dirty="0" smtClean="0"/>
            </a:br>
            <a:r>
              <a:rPr lang="uk-UA" sz="2500" b="1" dirty="0" smtClean="0"/>
              <a:t>відповідального становища</a:t>
            </a:r>
            <a:endParaRPr lang="ru-RU" sz="2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5771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стаття 56 Закону України «Про запобігання корупції»;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постанова Кабінету Міністрів України від 25.03.2015 </a:t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№ 171 ”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претендують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посад,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становища, та посад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корупційним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розпорядження голови обласної державної адміністрації від 16.04.2018 № 284 «Про затвердження Положення про Департамент науки і освіти Харківської обласної державної адміністрації»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uk-UA" dirty="0" smtClean="0"/>
              <a:t>ВИТЯГ З НАКАЗУ</a:t>
            </a:r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ХАРКІВСЬКА ОБЛАСНА ДЕРЖАВНА АДМІНІСТРАЦІЯ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ДЕПАРТАМЕНТ НАУКИ І ОСВІТИ 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uk-UA" b="1" dirty="0" smtClean="0"/>
              <a:t>НАКАЗ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26.02.2018			 Харків				№ 28</a:t>
            </a:r>
            <a:endParaRPr lang="ru-RU" b="1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marL="14288" indent="-14288">
              <a:buNone/>
            </a:pPr>
            <a:r>
              <a:rPr lang="uk-UA" b="1" dirty="0" smtClean="0"/>
              <a:t>Про визначення уповноваженої особи з </a:t>
            </a:r>
          </a:p>
          <a:p>
            <a:pPr marL="14288" indent="-14288">
              <a:buNone/>
            </a:pPr>
            <a:r>
              <a:rPr lang="uk-UA" b="1" dirty="0" smtClean="0"/>
              <a:t>питань запобігання корупції в </a:t>
            </a:r>
          </a:p>
          <a:p>
            <a:pPr marL="14288" indent="-14288">
              <a:buNone/>
            </a:pPr>
            <a:r>
              <a:rPr lang="uk-UA" b="1" dirty="0" smtClean="0"/>
              <a:t>Департаменті науки і освіти </a:t>
            </a:r>
          </a:p>
          <a:p>
            <a:pPr marL="14288" indent="-14288">
              <a:buNone/>
            </a:pPr>
            <a:r>
              <a:rPr lang="uk-UA" b="1" dirty="0" smtClean="0"/>
              <a:t>Харківської обласної державної адміністрації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 </a:t>
            </a:r>
            <a:endParaRPr lang="ru-RU" dirty="0" smtClean="0"/>
          </a:p>
          <a:p>
            <a:pPr marL="0" indent="396875" algn="just">
              <a:buNone/>
            </a:pPr>
            <a:r>
              <a:rPr lang="uk-UA" dirty="0" smtClean="0"/>
              <a:t>1. Визначити </a:t>
            </a:r>
            <a:r>
              <a:rPr lang="uk-UA" dirty="0" err="1" smtClean="0"/>
              <a:t>Дригайло</a:t>
            </a:r>
            <a:r>
              <a:rPr lang="uk-UA" dirty="0" smtClean="0"/>
              <a:t> Світлану Олександрівну, начальника управління ресурсного забезпечення Департаменту науки і освіти Харківської обласної державної адміністрації, уповноваженою особою з питань запобігання корупції у Департаменті науки і освіти Харківської обласної державної адміністрації.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err="1" smtClean="0"/>
              <a:t>Контакти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уповноваженої</a:t>
            </a:r>
            <a:r>
              <a:rPr lang="ru-RU" sz="3000" b="1" dirty="0" smtClean="0"/>
              <a:t> особи </a:t>
            </a:r>
            <a:br>
              <a:rPr lang="ru-RU" sz="3000" b="1" dirty="0" smtClean="0"/>
            </a:br>
            <a:r>
              <a:rPr lang="ru-RU" sz="3000" b="1" dirty="0" err="1" smtClean="0"/>
              <a:t>з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питань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запобігання</a:t>
            </a:r>
            <a:r>
              <a:rPr lang="ru-RU" sz="3000" b="1" dirty="0" smtClean="0"/>
              <a:t> та </a:t>
            </a:r>
            <a:r>
              <a:rPr lang="ru-RU" sz="3000" b="1" dirty="0" err="1" smtClean="0"/>
              <a:t>протидії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корупції</a:t>
            </a:r>
            <a:r>
              <a:rPr lang="ru-RU" sz="3000" b="1" dirty="0" smtClean="0"/>
              <a:t> в </a:t>
            </a:r>
            <a:r>
              <a:rPr lang="ru-RU" sz="3000" b="1" dirty="0" err="1" smtClean="0"/>
              <a:t>Департаменті</a:t>
            </a:r>
            <a:r>
              <a:rPr lang="ru-RU" sz="3000" b="1" dirty="0" smtClean="0"/>
              <a:t> науки </a:t>
            </a:r>
            <a:r>
              <a:rPr lang="ru-RU" sz="3000" b="1" dirty="0" err="1" smtClean="0"/>
              <a:t>і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освіти</a:t>
            </a:r>
            <a:r>
              <a:rPr lang="ru-RU" sz="3000" b="1" dirty="0" smtClean="0"/>
              <a:t> </a:t>
            </a:r>
            <a:br>
              <a:rPr lang="ru-RU" sz="3000" b="1" dirty="0" smtClean="0"/>
            </a:br>
            <a:r>
              <a:rPr lang="ru-RU" sz="3000" b="1" dirty="0" err="1" smtClean="0"/>
              <a:t>Харківської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обласної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державної</a:t>
            </a:r>
            <a:r>
              <a:rPr lang="ru-RU" sz="3000" b="1" dirty="0" smtClean="0"/>
              <a:t> </a:t>
            </a:r>
            <a:r>
              <a:rPr lang="ru-RU" sz="3000" b="1" dirty="0" err="1" smtClean="0"/>
              <a:t>адміністрації</a:t>
            </a:r>
            <a:endParaRPr lang="ru-RU" sz="30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9947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ДРИГАЙЛО СВІТЛАНА ОЛЕКСАНДРІВНА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Адреса:</a:t>
            </a:r>
            <a:r>
              <a:rPr lang="ru-RU" dirty="0" smtClean="0"/>
              <a:t> пл. </a:t>
            </a:r>
            <a:r>
              <a:rPr lang="ru-RU" dirty="0" err="1" smtClean="0"/>
              <a:t>Свободи</a:t>
            </a:r>
            <a:r>
              <a:rPr lang="ru-RU" dirty="0" smtClean="0"/>
              <a:t>, 5, </a:t>
            </a:r>
            <a:r>
              <a:rPr lang="ru-RU" dirty="0" err="1" smtClean="0"/>
              <a:t>Держпром</a:t>
            </a:r>
            <a:r>
              <a:rPr lang="ru-RU" dirty="0" smtClean="0"/>
              <a:t>, 9 </a:t>
            </a:r>
            <a:r>
              <a:rPr lang="ru-RU" dirty="0" err="1" smtClean="0"/>
              <a:t>під’їзд</a:t>
            </a:r>
            <a:r>
              <a:rPr lang="ru-RU" dirty="0" smtClean="0"/>
              <a:t>, 4 поверх, </a:t>
            </a:r>
            <a:r>
              <a:rPr lang="ru-RU" dirty="0" err="1" smtClean="0"/>
              <a:t>кабінет</a:t>
            </a:r>
            <a:r>
              <a:rPr lang="ru-RU" dirty="0" smtClean="0"/>
              <a:t> № 3 </a:t>
            </a:r>
          </a:p>
          <a:p>
            <a:pPr>
              <a:buNone/>
            </a:pPr>
            <a:r>
              <a:rPr lang="ru-RU" dirty="0" smtClean="0"/>
              <a:t>м. </a:t>
            </a:r>
            <a:r>
              <a:rPr lang="ru-RU" dirty="0" err="1" smtClean="0"/>
              <a:t>Харків</a:t>
            </a:r>
            <a:r>
              <a:rPr lang="ru-RU" dirty="0" smtClean="0"/>
              <a:t>, 61022</a:t>
            </a:r>
          </a:p>
          <a:p>
            <a:pPr>
              <a:buNone/>
            </a:pPr>
            <a:r>
              <a:rPr lang="ru-RU" b="1" dirty="0" smtClean="0"/>
              <a:t>Телефон:</a:t>
            </a:r>
            <a:r>
              <a:rPr lang="ru-RU" dirty="0" smtClean="0"/>
              <a:t> (057) 705-02-82</a:t>
            </a:r>
          </a:p>
          <a:p>
            <a:pPr>
              <a:buNone/>
            </a:pPr>
            <a:r>
              <a:rPr lang="ru-RU" b="1" dirty="0" err="1" smtClean="0"/>
              <a:t>Е-пошта</a:t>
            </a:r>
            <a:r>
              <a:rPr lang="ru-RU" b="1" dirty="0" smtClean="0"/>
              <a:t>:</a:t>
            </a:r>
            <a:r>
              <a:rPr lang="ru-RU" b="1" dirty="0" smtClean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antikor.osvita@dniokh.gov.ua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ru-RU" b="1" dirty="0" err="1" smtClean="0"/>
              <a:t>Розпорядок</a:t>
            </a:r>
            <a:r>
              <a:rPr lang="ru-RU" b="1" dirty="0" smtClean="0"/>
              <a:t> </a:t>
            </a:r>
            <a:r>
              <a:rPr lang="ru-RU" b="1" dirty="0" err="1" smtClean="0"/>
              <a:t>роботи</a:t>
            </a:r>
            <a:r>
              <a:rPr lang="ru-RU" b="1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понеділок</a:t>
            </a:r>
            <a:r>
              <a:rPr lang="ru-RU" dirty="0" smtClean="0"/>
              <a:t> – </a:t>
            </a:r>
            <a:r>
              <a:rPr lang="ru-RU" dirty="0" err="1" smtClean="0"/>
              <a:t>четвер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9.00 до 18.00;</a:t>
            </a:r>
          </a:p>
          <a:p>
            <a:pPr>
              <a:buNone/>
            </a:pPr>
            <a:r>
              <a:rPr lang="ru-RU" dirty="0" err="1" smtClean="0"/>
              <a:t>п’ятниця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9.00 до 16.45;</a:t>
            </a:r>
          </a:p>
          <a:p>
            <a:pPr>
              <a:buNone/>
            </a:pPr>
            <a:r>
              <a:rPr lang="ru-RU" dirty="0" err="1" smtClean="0"/>
              <a:t>обідня</a:t>
            </a:r>
            <a:r>
              <a:rPr lang="ru-RU" dirty="0" smtClean="0"/>
              <a:t> </a:t>
            </a:r>
            <a:r>
              <a:rPr lang="ru-RU" dirty="0" err="1" smtClean="0"/>
              <a:t>перерва</a:t>
            </a:r>
            <a:r>
              <a:rPr lang="ru-RU" dirty="0" smtClean="0"/>
              <a:t> – </a:t>
            </a:r>
            <a:r>
              <a:rPr lang="ru-RU" dirty="0" err="1" smtClean="0"/>
              <a:t>з</a:t>
            </a:r>
            <a:r>
              <a:rPr lang="ru-RU" dirty="0" smtClean="0"/>
              <a:t> 13.00 до 13.45</a:t>
            </a:r>
          </a:p>
          <a:p>
            <a:pPr>
              <a:buNone/>
            </a:pPr>
            <a:r>
              <a:rPr lang="ru-RU" dirty="0" err="1" smtClean="0"/>
              <a:t>вихідні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: </a:t>
            </a:r>
            <a:r>
              <a:rPr lang="ru-RU" dirty="0" err="1" smtClean="0"/>
              <a:t>субота</a:t>
            </a:r>
            <a:r>
              <a:rPr lang="ru-RU" dirty="0" smtClean="0"/>
              <a:t>, </a:t>
            </a:r>
            <a:r>
              <a:rPr lang="ru-RU" dirty="0" err="1" smtClean="0"/>
              <a:t>неділя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 smtClean="0"/>
              <a:t>Ідентифікація та оцінка корупційних ризиків в організаційно-управлінській діяльності :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організаційній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контролю;</a:t>
            </a:r>
          </a:p>
          <a:p>
            <a:r>
              <a:rPr lang="ru-RU" dirty="0" err="1" smtClean="0"/>
              <a:t>управлінні</a:t>
            </a:r>
            <a:r>
              <a:rPr lang="ru-RU" dirty="0" smtClean="0"/>
              <a:t> персоналом;</a:t>
            </a:r>
          </a:p>
          <a:p>
            <a:r>
              <a:rPr lang="ru-RU" dirty="0" err="1" smtClean="0"/>
              <a:t>проведенні</a:t>
            </a:r>
            <a:r>
              <a:rPr lang="ru-RU" dirty="0" smtClean="0"/>
              <a:t> процедур </a:t>
            </a:r>
            <a:r>
              <a:rPr lang="ru-RU" dirty="0" err="1" smtClean="0"/>
              <a:t>закупівель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контрольно-наглядових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дотриманні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, </a:t>
            </a:r>
            <a:r>
              <a:rPr lang="ru-RU" dirty="0" err="1" smtClean="0"/>
              <a:t>обмежень</a:t>
            </a:r>
            <a:r>
              <a:rPr lang="ru-RU" dirty="0" smtClean="0"/>
              <a:t>, </a:t>
            </a:r>
            <a:r>
              <a:rPr lang="ru-RU" dirty="0" err="1" smtClean="0"/>
              <a:t>заборон</a:t>
            </a:r>
            <a:r>
              <a:rPr lang="ru-RU" dirty="0" smtClean="0"/>
              <a:t>, </a:t>
            </a:r>
            <a:r>
              <a:rPr lang="ru-RU" dirty="0" err="1" smtClean="0"/>
              <a:t>встановлених</a:t>
            </a:r>
            <a:r>
              <a:rPr lang="ru-RU" dirty="0" smtClean="0"/>
              <a:t> Законом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корупції</a:t>
            </a:r>
            <a:r>
              <a:rPr lang="ru-RU" dirty="0" smtClean="0"/>
              <a:t>»,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r>
              <a:rPr lang="uk-UA" dirty="0" smtClean="0"/>
              <a:t>Нормативна база: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Методологія оцінювання корупційних ризиків у діяльності органів влади, затвердженої рішенням Національного агентства з питань запобігання корупції 02.12.2016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126 (зареєстрованим в Міністерстві юстиції України 28.12.2016 за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1718/29848);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Методичні рекомендації щодо підготовки антикорупційних програм органів влади, затверджених рішенням Національного агентства з питань запобігання корупції 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19.01.2017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31;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Порядок підготовки, подання антикорупційних програм на погодження до Національного агентства з питань запобігання корупції та здійснення їх погодження, затвердженого рішенням Національного агентства з питань запобігання корупції 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08.12.2017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1379 (зареєстрованого в Міністерстві юстиції України 22.01.2018 за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87/31539).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1336</TotalTime>
  <Words>344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Times New Roman</vt:lpstr>
      <vt:lpstr>Wingdings 2</vt:lpstr>
      <vt:lpstr>Поток</vt:lpstr>
      <vt:lpstr>Презентация PowerPoint</vt:lpstr>
      <vt:lpstr>НОРМАТИВНО-ПРАВОВІ ДОКУМЕНТИ У СФЕРІ ЗАПОБІГАННЯ КОРУПЦІЇ</vt:lpstr>
      <vt:lpstr>Презентация PowerPoint</vt:lpstr>
      <vt:lpstr>Презентация PowerPoint</vt:lpstr>
      <vt:lpstr>Спеціальна перевірка відомостей щодо осіб,  що претендують на зайняття посад, які передбачають зайняття відповідального або особливо  відповідального становища</vt:lpstr>
      <vt:lpstr>Презентация PowerPoint</vt:lpstr>
      <vt:lpstr>Контакти уповноваженої особи  з питань запобігання та протидії корупції в Департаменті науки і освіти  Харківської обласної державної адміністрації</vt:lpstr>
      <vt:lpstr>Ідентифікація та оцінка корупційних ризиків в організаційно-управлінській діяльності :</vt:lpstr>
      <vt:lpstr>Нормативна база:</vt:lpstr>
      <vt:lpstr>Основні корупційні ризики: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Комунальний заклад “Харківський санаторний навчально-виховний комплекс № 13” Харківської обласної ради </dc:title>
  <dc:creator>Пользователь</dc:creator>
  <cp:lastModifiedBy>user</cp:lastModifiedBy>
  <cp:revision>142</cp:revision>
  <dcterms:created xsi:type="dcterms:W3CDTF">2014-08-25T11:10:34Z</dcterms:created>
  <dcterms:modified xsi:type="dcterms:W3CDTF">2019-01-29T16:12:35Z</dcterms:modified>
</cp:coreProperties>
</file>