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8" r:id="rId2"/>
    <p:sldId id="256" r:id="rId3"/>
    <p:sldId id="260" r:id="rId4"/>
    <p:sldId id="304" r:id="rId5"/>
    <p:sldId id="303" r:id="rId6"/>
    <p:sldId id="305" r:id="rId7"/>
    <p:sldId id="307" r:id="rId8"/>
    <p:sldId id="261" r:id="rId9"/>
    <p:sldId id="277" r:id="rId10"/>
    <p:sldId id="268" r:id="rId11"/>
    <p:sldId id="308" r:id="rId12"/>
    <p:sldId id="309" r:id="rId13"/>
    <p:sldId id="306" r:id="rId14"/>
    <p:sldId id="274" r:id="rId15"/>
    <p:sldId id="276" r:id="rId16"/>
    <p:sldId id="302" r:id="rId17"/>
    <p:sldId id="314" r:id="rId18"/>
    <p:sldId id="315" r:id="rId19"/>
    <p:sldId id="316" r:id="rId20"/>
    <p:sldId id="270" r:id="rId21"/>
    <p:sldId id="313" r:id="rId22"/>
    <p:sldId id="283" r:id="rId23"/>
    <p:sldId id="285" r:id="rId24"/>
    <p:sldId id="294" r:id="rId25"/>
    <p:sldId id="296" r:id="rId26"/>
    <p:sldId id="301" r:id="rId2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71" autoAdjust="0"/>
  </p:normalViewPr>
  <p:slideViewPr>
    <p:cSldViewPr>
      <p:cViewPr varScale="1">
        <p:scale>
          <a:sx n="68" d="100"/>
          <a:sy n="68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8" y="153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D2674-4825-41B0-A0BC-49B84509F0A3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66516-5A80-426B-869D-9BD49B58C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684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C7BAA-2CB1-4EA1-AB56-0B557E62F22B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47048-F5E9-408B-A683-3C05A404D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423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47048-F5E9-408B-A683-3C05A404D96D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453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FAC1D-76EA-4EB7-AD2A-BBCDCF779587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D53CE6-354D-4183-8399-28F223B13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58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FAC1D-76EA-4EB7-AD2A-BBCDCF779587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D53CE6-354D-4183-8399-28F223B13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7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FAC1D-76EA-4EB7-AD2A-BBCDCF779587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D53CE6-354D-4183-8399-28F223B13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56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FAC1D-76EA-4EB7-AD2A-BBCDCF779587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D53CE6-354D-4183-8399-28F223B13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83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FAC1D-76EA-4EB7-AD2A-BBCDCF779587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D53CE6-354D-4183-8399-28F223B13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94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4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FAC1D-76EA-4EB7-AD2A-BBCDCF779587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D53CE6-354D-4183-8399-28F223B13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FAC1D-76EA-4EB7-AD2A-BBCDCF779587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D53CE6-354D-4183-8399-28F223B13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35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FAC1D-76EA-4EB7-AD2A-BBCDCF779587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D53CE6-354D-4183-8399-28F223B13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03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FAC1D-76EA-4EB7-AD2A-BBCDCF779587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D53CE6-354D-4183-8399-28F223B13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57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FAC1D-76EA-4EB7-AD2A-BBCDCF779587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D53CE6-354D-4183-8399-28F223B13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76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73" y="5570862"/>
            <a:ext cx="8640961" cy="1052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2012 &amp;Mcy;&amp;acy;&amp;jcy; &amp;Scy;&amp;rcy;&amp;iecy;&amp;dcy;&amp;ncy;&amp;yacy;&amp;yacy; &amp;shcy;&amp;kcy;&amp;ocy;&amp;lcy;&amp;acy; 3 &amp;gcy;&amp;ocy;&amp;rcy;&amp;ocy;&amp;dcy;&amp;acy; &amp;Vcy;&amp;ocy;&amp;lcy;&amp;kcy;&amp;ocy;&amp;vcy;&amp;ycy;&amp;scy;&amp;kcy;&amp;acy;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0" b="95859" l="1172" r="99023"/>
                    </a14:imgEffect>
                    <a14:imgEffect>
                      <a14:artisticCrisscrossEtching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359" y="5372869"/>
            <a:ext cx="1344938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5032" y="5373216"/>
            <a:ext cx="1485553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 descr="&amp;Kcy;&amp;Lcy;&amp;Icy;&amp;Pcy;&amp;Acy;&amp;Rcy;&amp;Tcy; &amp;Bcy;&amp;Acy;&amp;Ncy;&amp;Tcy;&amp;Ycy;/&amp;Lcy;&amp;IEcy;&amp;Ncy;&amp;Tcy;&amp;Ycy; - &amp;Kcy;&amp;lcy;&amp;icy;&amp;pcy;&amp;acy;&amp;rcy;&amp;tcy;/&amp;Kcy;&amp;acy;&amp;rcy;&amp;tcy;&amp;icy;&amp;ncy;&amp;ycy;/&amp;Fcy;&amp;ocy;&amp;tcy;&amp;ocy;&amp;ncy;&amp;acy;&amp;tcy;&amp;yucy;&amp;rcy;&amp;mcy;&amp;ocy;&amp;rcy;&amp;tcy;&amp;ycy; - &amp;Ocy;&amp;tcy;&amp;kcy;&amp;rcy;&amp;ycy;&amp;tcy;&amp;kcy;&amp;icy; &amp;icy; &amp;Dcy;&amp;icy;&amp;zcy;&amp;acy;&amp;jcy;&amp;ncy; &amp;ocy;&amp;tcy; &amp;Icy;&amp;scy;&amp;kcy;&amp;acy;&amp;tcy;&amp;iecy;&amp;lcy;&amp;softcy;&amp;ncy;&amp;icy;&amp;tscy;&amp;ycy; Ailona"/>
          <p:cNvPicPr>
            <a:picLocks noChangeAspect="1" noChangeArrowheads="1"/>
          </p:cNvPicPr>
          <p:nvPr userDrawn="1"/>
        </p:nvPicPr>
        <p:blipFill>
          <a:blip r:embed="rId17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4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967173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02408" y="190947"/>
            <a:ext cx="1960256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Скругленный прямоугольник 8"/>
          <p:cNvSpPr/>
          <p:nvPr userDrawn="1"/>
        </p:nvSpPr>
        <p:spPr>
          <a:xfrm>
            <a:off x="717744" y="836712"/>
            <a:ext cx="7783083" cy="5784653"/>
          </a:xfrm>
          <a:prstGeom prst="roundRect">
            <a:avLst>
              <a:gd name="adj" fmla="val 14427"/>
            </a:avLst>
          </a:prstGeom>
          <a:solidFill>
            <a:schemeClr val="tx2">
              <a:lumMod val="20000"/>
              <a:lumOff val="8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45239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2131" y="980728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Організоване закінчення    </a:t>
            </a:r>
            <a:r>
              <a:rPr lang="uk-U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ctr"/>
            <a:r>
              <a:rPr lang="uk-U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2018/2019 навчального </a:t>
            </a:r>
            <a:r>
              <a:rPr lang="uk-U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року </a:t>
            </a:r>
            <a:br>
              <a:rPr lang="uk-U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 проведення державної підсумкової атестації навчальних досягнень учнів</a:t>
            </a:r>
            <a:br>
              <a:rPr lang="uk-U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4-х, 9-х, 11(12)-х класів закладів загальної середньої освіти 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8144" y="6192440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Коваленко В.О.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0975"/>
            <a:ext cx="7886700" cy="1294491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підсумкова атестація </a:t>
            </a:r>
            <a:b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учнів 9-х класів проводиться з  </a:t>
            </a:r>
            <a:r>
              <a:rPr lang="uk-UA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трьох предметів:</a:t>
            </a:r>
            <a:endParaRPr lang="ru-RU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06375" y="1700808"/>
            <a:ext cx="8718550" cy="4824536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uk-UA" sz="3200" dirty="0" smtClean="0">
                <a:solidFill>
                  <a:srgbClr val="000099"/>
                </a:solidFill>
              </a:rPr>
              <a:t>  </a:t>
            </a:r>
            <a:r>
              <a:rPr lang="uk-UA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  мова</a:t>
            </a:r>
            <a:r>
              <a:rPr lang="uk-UA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uk-UA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uk-UA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-18288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uk-UA" sz="2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 за  вибором  </a:t>
            </a:r>
          </a:p>
          <a:p>
            <a:pPr marL="1600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600" dirty="0" smtClean="0"/>
              <a:t>(</a:t>
            </a:r>
            <a:r>
              <a:rPr lang="ru-RU" sz="2600" dirty="0"/>
              <a:t>за </a:t>
            </a:r>
            <a:r>
              <a:rPr lang="ru-RU" sz="2600" dirty="0" err="1"/>
              <a:t>рішенням</a:t>
            </a:r>
            <a:r>
              <a:rPr lang="ru-RU" sz="2600" dirty="0"/>
              <a:t> </a:t>
            </a:r>
            <a:r>
              <a:rPr lang="ru-RU" sz="2600" dirty="0" err="1"/>
              <a:t>педагогічної</a:t>
            </a:r>
            <a:r>
              <a:rPr lang="ru-RU" sz="2600" dirty="0"/>
              <a:t> ради закладу </a:t>
            </a:r>
            <a:r>
              <a:rPr lang="ru-RU" sz="2600" dirty="0" err="1"/>
              <a:t>освіти</a:t>
            </a:r>
            <a:r>
              <a:rPr lang="ru-RU" sz="2600" dirty="0"/>
              <a:t>, </a:t>
            </a:r>
            <a:r>
              <a:rPr lang="ru-RU" sz="2600" dirty="0" err="1"/>
              <a:t>ухваленим</a:t>
            </a:r>
            <a:r>
              <a:rPr lang="ru-RU" sz="2600" dirty="0"/>
              <a:t> з </a:t>
            </a:r>
            <a:r>
              <a:rPr lang="ru-RU" sz="2600" dirty="0" err="1"/>
              <a:t>урахуванням</a:t>
            </a:r>
            <a:r>
              <a:rPr lang="ru-RU" sz="2600" dirty="0"/>
              <a:t> </a:t>
            </a:r>
            <a:r>
              <a:rPr lang="ru-RU" sz="2600" dirty="0" err="1"/>
              <a:t>побажань</a:t>
            </a:r>
            <a:r>
              <a:rPr lang="ru-RU" sz="2600" dirty="0"/>
              <a:t> </a:t>
            </a:r>
            <a:r>
              <a:rPr lang="ru-RU" sz="2600" dirty="0" err="1"/>
              <a:t>учнів</a:t>
            </a:r>
            <a:r>
              <a:rPr lang="ru-RU" sz="2600" dirty="0"/>
              <a:t>, та </a:t>
            </a:r>
            <a:r>
              <a:rPr lang="ru-RU" sz="2600" dirty="0" err="1"/>
              <a:t>затвердженим</a:t>
            </a:r>
            <a:r>
              <a:rPr lang="ru-RU" sz="2600" dirty="0"/>
              <a:t> наказом </a:t>
            </a:r>
            <a:r>
              <a:rPr lang="ru-RU" sz="2600" dirty="0" err="1"/>
              <a:t>керівника</a:t>
            </a:r>
            <a:r>
              <a:rPr lang="ru-RU" sz="2600" dirty="0"/>
              <a:t> закладу </a:t>
            </a:r>
            <a:r>
              <a:rPr lang="ru-RU" sz="2600" dirty="0" err="1"/>
              <a:t>освіти</a:t>
            </a:r>
            <a:r>
              <a:rPr lang="ru-RU" sz="2600" dirty="0" smtClean="0"/>
              <a:t>).</a:t>
            </a:r>
          </a:p>
          <a:p>
            <a:pPr marL="160020" indent="0">
              <a:buClr>
                <a:schemeClr val="accent6">
                  <a:lumMod val="75000"/>
                </a:schemeClr>
              </a:buClr>
              <a:buNone/>
              <a:defRPr/>
            </a:pPr>
            <a:endParaRPr lang="uk-UA" sz="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uk-UA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Строки </a:t>
            </a:r>
            <a:r>
              <a:rPr lang="uk-UA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атестації в закладі освіти </a:t>
            </a:r>
            <a:r>
              <a:rPr lang="uk-UA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затверджує </a:t>
            </a:r>
            <a:r>
              <a:rPr lang="uk-UA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 закладу освіти в межах навчального </a:t>
            </a:r>
            <a:r>
              <a:rPr lang="uk-UA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року.</a:t>
            </a:r>
          </a:p>
          <a:p>
            <a:pPr marL="457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uk-UA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Державна </a:t>
            </a:r>
            <a:r>
              <a:rPr lang="uk-UA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підсумкова атестація </a:t>
            </a:r>
            <a:r>
              <a:rPr lang="uk-UA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проводиться у письмовій формі</a:t>
            </a: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endParaRPr lang="ru-RU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2" name="Picture 4" descr="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855460"/>
            <a:ext cx="28352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6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/>
          <a:lstStyle/>
          <a:p>
            <a:r>
              <a:rPr lang="uk-UA" sz="2800" b="1" dirty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 проведення державної підсумкової атестації, затвердженого наказом Міністерства освіти і науки України від 07.12.2018 № 1369, зареєстрованого в Міністерстві юстиції України 02.01.2019 за № 8/32979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 за атестацію, яка проходить у закладі освіти, зазначаються у протоколі державної підсумкової атестації, класному журналі та відповідних документів про освіту.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066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5252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79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6200"/>
            <a:ext cx="7776864" cy="1143000"/>
          </a:xfrm>
        </p:spPr>
        <p:txBody>
          <a:bodyPr/>
          <a:lstStyle/>
          <a:p>
            <a:pPr algn="ctr"/>
            <a:r>
              <a:rPr lang="uk-UA" altLang="ru-RU" sz="3600" b="1" dirty="0" smtClean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 «Про освіту»</a:t>
            </a:r>
            <a:br>
              <a:rPr lang="uk-UA" altLang="ru-RU" sz="3600" b="1" dirty="0" smtClean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3600" b="1" dirty="0" smtClean="0">
              <a:solidFill>
                <a:srgbClr val="2B259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424936" cy="5544616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uk-UA" altLang="ru-RU" sz="2400" b="1" dirty="0" smtClean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altLang="ru-RU" sz="2800" b="1" dirty="0" smtClean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</a:t>
            </a:r>
            <a:r>
              <a:rPr lang="uk-UA" altLang="ru-RU" sz="2800" b="1" dirty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47. </a:t>
            </a:r>
            <a:r>
              <a:rPr lang="uk-UA" altLang="ru-RU" sz="2800" b="1" dirty="0" smtClean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Зовнішнє </a:t>
            </a:r>
            <a:r>
              <a:rPr lang="uk-UA" altLang="ru-RU" sz="2800" b="1" dirty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незалежне оцінювання </a:t>
            </a:r>
            <a:endParaRPr lang="uk-UA" altLang="ru-RU" sz="2800" b="1" dirty="0" smtClean="0">
              <a:solidFill>
                <a:srgbClr val="2B259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Зовнішнє незалежне оцінювання - це оцінювання результатів навчання, здобутих особою на певному рівні освіти, що проводиться спеціально уповноваженою державою установою (організацією).</a:t>
            </a:r>
          </a:p>
          <a:p>
            <a:pPr>
              <a:lnSpc>
                <a:spcPct val="90000"/>
              </a:lnSpc>
            </a:pP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Зовнішнє незалежне оцінювання результатів навчання здійснюється за кошти державного бюджету та за рахунок інших джерел, не заборонених законодавством.</a:t>
            </a:r>
          </a:p>
          <a:p>
            <a:pPr>
              <a:lnSpc>
                <a:spcPct val="90000"/>
              </a:lnSpc>
            </a:pP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Зовнішнє незалежне оцінювання результатів навчання осіб, які завершують здобуття базової та профільної середньої освіти, здійснюється за кошти державного бюджету.</a:t>
            </a: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56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 ДПА у формі ЗНО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043653"/>
              </p:ext>
            </p:extLst>
          </p:nvPr>
        </p:nvGraphicFramePr>
        <p:xfrm>
          <a:off x="1187624" y="1052736"/>
          <a:ext cx="5616624" cy="498422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23058"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л</a:t>
                      </a:r>
                      <a:r>
                        <a:rPr lang="uk-UA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тература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38198"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38198"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України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38198"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Біологія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38198"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38198"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Фізика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38198"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Хімія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38198"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</a:t>
                      </a:r>
                      <a:r>
                        <a:rPr lang="ru-RU" sz="2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38198"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Іспанська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38198"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Німецька</a:t>
                      </a:r>
                      <a:r>
                        <a:rPr lang="ru-RU" sz="2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62627">
                <a:tc>
                  <a:txBody>
                    <a:bodyPr/>
                    <a:lstStyle/>
                    <a:p>
                      <a:pPr algn="l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Французька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pic>
        <p:nvPicPr>
          <p:cNvPr id="6" name="Picture 4" descr="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746750"/>
            <a:ext cx="28352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04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065" y="1970468"/>
            <a:ext cx="8062174" cy="4378817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800" b="1" dirty="0" smtClean="0">
                <a:solidFill>
                  <a:srgbClr val="2B25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пунктах тестування </a:t>
            </a:r>
            <a:r>
              <a:rPr lang="uk-UA" sz="3200" b="1" dirty="0" smtClean="0">
                <a:solidFill>
                  <a:srgbClr val="2B25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ЗНО</a:t>
            </a:r>
            <a:r>
              <a:rPr lang="uk-UA" sz="2800" b="1" dirty="0" smtClean="0">
                <a:solidFill>
                  <a:srgbClr val="2B25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800" b="1" dirty="0" smtClean="0">
                <a:solidFill>
                  <a:srgbClr val="2B259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 smtClean="0">
                <a:solidFill>
                  <a:srgbClr val="2B259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u="sng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u="sng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21.05.2019 </a:t>
            </a:r>
            <a:r>
              <a:rPr lang="uk-UA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 математики; </a:t>
            </a:r>
            <a:br>
              <a:rPr lang="uk-UA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23.05.2019</a:t>
            </a:r>
            <a:r>
              <a:rPr lang="uk-UA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 української мови і літератури</a:t>
            </a:r>
            <a:br>
              <a:rPr lang="uk-UA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 за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вибором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випускника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ЗНО</a:t>
            </a:r>
            <a:r>
              <a:rPr lang="ru-RU" sz="2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67544" y="244475"/>
            <a:ext cx="8496944" cy="135255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4572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alt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ерміни </a:t>
            </a:r>
            <a:r>
              <a:rPr lang="uk-UA" alt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проведення </a:t>
            </a:r>
            <a:r>
              <a:rPr lang="uk-UA" alt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ДПА у формі ЗНО   </a:t>
            </a:r>
            <a:r>
              <a:rPr lang="uk-UA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uk-UA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(12) класи 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8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579296" cy="864096"/>
          </a:xfrm>
        </p:spPr>
        <p:txBody>
          <a:bodyPr/>
          <a:lstStyle/>
          <a:p>
            <a:r>
              <a:rPr lang="uk-UA" alt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ДПА у формі ЗНО </a:t>
            </a:r>
            <a:r>
              <a:rPr lang="uk-UA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uk-UA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(12) </a:t>
            </a:r>
            <a:r>
              <a:rPr lang="uk-UA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</a:t>
            </a:r>
            <a:br>
              <a:rPr lang="uk-UA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397513"/>
              </p:ext>
            </p:extLst>
          </p:nvPr>
        </p:nvGraphicFramePr>
        <p:xfrm>
          <a:off x="755576" y="980729"/>
          <a:ext cx="7632848" cy="532418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896544"/>
                <a:gridCol w="2736304"/>
              </a:tblGrid>
              <a:tr h="463356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Проведення</a:t>
                      </a:r>
                      <a:r>
                        <a:rPr lang="ru-RU" sz="24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ЗНО:</a:t>
                      </a:r>
                      <a:endParaRPr lang="ru-RU" sz="24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</a:t>
                      </a:r>
                      <a:r>
                        <a:rPr lang="ru-RU" sz="2400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проведення</a:t>
                      </a:r>
                      <a:endParaRPr lang="ru-RU" sz="240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05651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Іспанська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27.05.2019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05651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Німецька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27.05.2019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05651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Французька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27.05.2019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34563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28.05.2019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05651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Фізика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30.05.2019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71662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України</a:t>
                      </a: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04.06.2019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05651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Біологія</a:t>
                      </a: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06.06.2019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49519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11.06.2019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49519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Хімія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13.06.2019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65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5888"/>
            <a:ext cx="7886700" cy="1055687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ДПА у закладі освіти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Объект 2"/>
          <p:cNvSpPr>
            <a:spLocks noGrp="1"/>
          </p:cNvSpPr>
          <p:nvPr>
            <p:ph sz="quarter" idx="4294967295"/>
          </p:nvPr>
        </p:nvSpPr>
        <p:spPr>
          <a:xfrm>
            <a:off x="269875" y="1249363"/>
            <a:ext cx="8693150" cy="5267325"/>
          </a:xfrm>
          <a:prstGeom prst="rect">
            <a:avLst/>
          </a:prstGeom>
        </p:spPr>
        <p:txBody>
          <a:bodyPr rtlCol="0">
            <a:normAutofit fontScale="92500"/>
          </a:bodyPr>
          <a:lstStyle/>
          <a:p>
            <a:pPr marL="457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uk-UA" altLang="ru-RU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altLang="ru-RU" sz="3000" dirty="0" smtClean="0">
                <a:latin typeface="Times New Roman" pitchFamily="18" charset="0"/>
                <a:cs typeface="Times New Roman" pitchFamily="18" charset="0"/>
              </a:rPr>
              <a:t>Строки проведення атестації у закладі освіти в інші строки, у тому числі достроково, </a:t>
            </a:r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 наказом директора закладу освіти, що видається на підставі відповідних підтвердних документів.</a:t>
            </a:r>
            <a:endParaRPr lang="ru-RU" sz="3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uk-UA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uk-UA" altLang="ru-RU" sz="3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endParaRPr lang="uk-UA" alt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endParaRPr lang="uk-UA" alt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uk-UA" altLang="ru-RU" sz="2600" i="1" dirty="0">
                <a:solidFill>
                  <a:srgbClr val="2B259B"/>
                </a:solidFill>
                <a:latin typeface="Times New Roman" pitchFamily="18" charset="0"/>
                <a:cs typeface="Times New Roman" pitchFamily="18" charset="0"/>
              </a:rPr>
              <a:t>(пункт </a:t>
            </a:r>
            <a:r>
              <a:rPr lang="uk-UA" altLang="ru-RU" sz="2600" i="1" dirty="0" smtClean="0">
                <a:solidFill>
                  <a:srgbClr val="2B259B"/>
                </a:solidFill>
                <a:latin typeface="Times New Roman" pitchFamily="18" charset="0"/>
                <a:cs typeface="Times New Roman" pitchFamily="18" charset="0"/>
              </a:rPr>
              <a:t>13-16 </a:t>
            </a:r>
            <a:r>
              <a:rPr lang="uk-UA" altLang="ru-RU" sz="2600" i="1" dirty="0">
                <a:solidFill>
                  <a:srgbClr val="2B259B"/>
                </a:solidFill>
                <a:latin typeface="Times New Roman" pitchFamily="18" charset="0"/>
                <a:cs typeface="Times New Roman" pitchFamily="18" charset="0"/>
              </a:rPr>
              <a:t>розділу ІІ </a:t>
            </a:r>
            <a:r>
              <a:rPr lang="uk-UA" sz="2600" i="1" dirty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 проведення державної підсумкової атестації, затвердженого наказом Міністерства освіти і науки України від 07.12.2018 № 1369, зареєстрованого в Міністерстві юстиції України 02.01.2019 </a:t>
            </a:r>
            <a:r>
              <a:rPr lang="uk-UA" sz="2600" i="1" dirty="0" smtClean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2600" i="1" dirty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8/32979)</a:t>
            </a:r>
            <a:r>
              <a:rPr lang="uk-UA" sz="2600" dirty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altLang="ru-RU" sz="2600" dirty="0" smtClean="0">
              <a:solidFill>
                <a:srgbClr val="2B259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96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963" y="153988"/>
            <a:ext cx="8589962" cy="1330796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Звільнення учнів від ДПА </a:t>
            </a:r>
            <a:br>
              <a:rPr lang="uk-UA" alt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alt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34963" y="1443038"/>
            <a:ext cx="8413502" cy="5214937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indent="0" algn="just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uk-UA" sz="2800" dirty="0" smtClean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2800" b="1" dirty="0" smtClean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</a:t>
            </a:r>
            <a:r>
              <a:rPr lang="uk-UA" sz="2800" b="1" dirty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2800" b="1" dirty="0" smtClean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пунктів 1-8 </a:t>
            </a:r>
            <a:r>
              <a:rPr lang="uk-UA" sz="2800" b="1" dirty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розділу </a:t>
            </a:r>
            <a:r>
              <a:rPr lang="uk-UA" sz="2800" b="1" dirty="0" smtClean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800" b="1" dirty="0" smtClean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800" b="1" dirty="0" smtClean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 проведення державної підсумкової атестації, затвердженого наказом Міністерства освіти і науки України від 07.12.2018 № 1369, зареєстрованого в Міністерстві юстиції України </a:t>
            </a:r>
            <a:r>
              <a:rPr lang="uk-UA" sz="2800" b="1" dirty="0" smtClean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02.01.2019 за № 8/32979.</a:t>
            </a:r>
            <a:endParaRPr lang="uk-UA" altLang="ru-RU" sz="2800" b="1" dirty="0">
              <a:solidFill>
                <a:srgbClr val="2B259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altLang="ru-RU" sz="2800" b="1" dirty="0" smtClean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alt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Заява, відповідний підтверджувальний документ, наказ директора закладу освіти.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6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196975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Звільнення від ДПА учнів (вихованців) випускних класів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19075" y="1196752"/>
            <a:ext cx="8648700" cy="55263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uk-UA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457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2018, 2019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роках (по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2019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іспанської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німецької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отримали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(диплом)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іспиту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В1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pa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В2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В2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профільному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іспитів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випускника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зараховуються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ДПА і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виставляється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ДПА </a:t>
            </a:r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іноземної мови </a:t>
            </a:r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- 12 балів</a:t>
            </a:r>
          </a:p>
          <a:p>
            <a:pPr marL="45720" indent="0">
              <a:buClr>
                <a:schemeClr val="accent6">
                  <a:lumMod val="75000"/>
                </a:schemeClr>
              </a:buClr>
              <a:buNone/>
              <a:defRPr/>
            </a:pPr>
            <a:endParaRPr lang="uk-UA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Clr>
                <a:schemeClr val="accent6">
                  <a:lumMod val="75000"/>
                </a:schemeClr>
              </a:buClr>
              <a:buNone/>
              <a:defRPr/>
            </a:pPr>
            <a:endParaRPr lang="uk-UA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uk-UA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(лист МОНУ від 23.01.2019 № 1/9-41, перелік міжнародних </a:t>
            </a:r>
            <a:r>
              <a:rPr lang="uk-UA" sz="28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uk-UA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іспитів визначений у додатку 1)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0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1663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ru-RU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Нормативно-правове </a:t>
            </a:r>
            <a:r>
              <a:rPr lang="uk-UA" altLang="ru-RU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забезпечення:</a:t>
            </a:r>
            <a:endParaRPr lang="ru-RU" sz="3600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07504" y="908720"/>
            <a:ext cx="8895209" cy="576195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7350">
              <a:lnSpc>
                <a:spcPct val="80000"/>
              </a:lnSpc>
              <a:buFontTx/>
              <a:buChar char="-"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«Про освіту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uk-UA" alt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87350">
              <a:lnSpc>
                <a:spcPct val="80000"/>
              </a:lnSpc>
              <a:buFontTx/>
              <a:buChar char="-"/>
            </a:pPr>
            <a:r>
              <a:rPr lang="uk-UA" altLang="ru-RU" sz="2600" dirty="0" smtClean="0">
                <a:latin typeface="Times New Roman" pitchFamily="18" charset="0"/>
                <a:cs typeface="Times New Roman" pitchFamily="18" charset="0"/>
              </a:rPr>
              <a:t>Закон України «Про загальну середню освіту»;</a:t>
            </a:r>
          </a:p>
          <a:p>
            <a:pPr marL="44450" indent="0">
              <a:lnSpc>
                <a:spcPct val="80000"/>
              </a:lnSpc>
              <a:buFont typeface="Georgia" pitchFamily="18" charset="0"/>
              <a:buNone/>
            </a:pPr>
            <a:r>
              <a:rPr lang="uk-UA" altLang="ru-RU" sz="26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 проведення державної підсумкової атестації, затвердженого наказом Міністерства освіти і науки України від 07.12.2018 № 1369, зареєстрованого в Міністерстві юстиції України 02.01.2019 за № 8/32979</a:t>
            </a:r>
            <a:r>
              <a:rPr lang="uk-UA" alt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4450" indent="0">
              <a:lnSpc>
                <a:spcPct val="80000"/>
              </a:lnSpc>
              <a:buNone/>
            </a:pPr>
            <a:r>
              <a:rPr lang="uk-UA" altLang="ru-RU" sz="2600" dirty="0" smtClean="0">
                <a:latin typeface="Times New Roman" pitchFamily="18" charset="0"/>
                <a:cs typeface="Times New Roman" pitchFamily="18" charset="0"/>
              </a:rPr>
              <a:t>- Порядок переведення учнів (вихованців) загальноосвітнього навчального закладу до наступного класу, затвердженого наказом Міністерства освіти і науки України від 14.07.2015   № 762, зареєстрованого в Міністерстві юстиції України 30.07.2015 за № 924/27369;</a:t>
            </a:r>
          </a:p>
          <a:p>
            <a:pPr marL="44450" indent="0">
              <a:lnSpc>
                <a:spcPct val="80000"/>
              </a:lnSpc>
              <a:buNone/>
            </a:pPr>
            <a:r>
              <a:rPr lang="uk-UA" altLang="ru-RU" sz="2600" dirty="0" smtClean="0">
                <a:latin typeface="Times New Roman" pitchFamily="18" charset="0"/>
                <a:cs typeface="Times New Roman" pitchFamily="18" charset="0"/>
              </a:rPr>
              <a:t>- Положення </a:t>
            </a:r>
            <a:r>
              <a:rPr lang="uk-UA" altLang="ru-RU" sz="2600" dirty="0">
                <a:latin typeface="Times New Roman" pitchFamily="18" charset="0"/>
                <a:cs typeface="Times New Roman" pitchFamily="18" charset="0"/>
              </a:rPr>
              <a:t>про золоту медаль «За високі досягнення у навчанні» та срібну медаль «За досягнення у навчанні», затвердженого наказом Міністерства освіти і науки  України від 17.03.2015 № 306, зареєстрованого у Міністерстві юстиції України 31.03.2015 за № </a:t>
            </a:r>
            <a:r>
              <a:rPr lang="uk-UA" altLang="ru-RU" sz="2600" dirty="0" smtClean="0">
                <a:latin typeface="Times New Roman" pitchFamily="18" charset="0"/>
                <a:cs typeface="Times New Roman" pitchFamily="18" charset="0"/>
              </a:rPr>
              <a:t>354/26799;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1650" indent="-457200">
              <a:lnSpc>
                <a:spcPct val="80000"/>
              </a:lnSpc>
              <a:buFontTx/>
              <a:buChar char="-"/>
            </a:pPr>
            <a:endParaRPr lang="uk-UA" alt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90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79488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 </a:t>
            </a:r>
            <a:r>
              <a:rPr lang="uk-U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атестаційні комісії 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51520" y="980728"/>
            <a:ext cx="8718550" cy="5511800"/>
          </a:xfrm>
          <a:prstGeom prst="rect">
            <a:avLst/>
          </a:prstGeom>
        </p:spPr>
        <p:txBody>
          <a:bodyPr rtlCol="0">
            <a:normAutofit fontScale="85000" lnSpcReduction="10000"/>
          </a:bodyPr>
          <a:lstStyle/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uk-UA" sz="33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 для проведення </a:t>
            </a:r>
            <a:r>
              <a:rPr lang="uk-UA" sz="3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ДПА атестаційні комісії</a:t>
            </a:r>
            <a:endParaRPr lang="uk-UA" sz="33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uk-UA" sz="3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</a:t>
            </a:r>
            <a:r>
              <a:rPr lang="uk-UA" sz="33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3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пунктами 1-4 розділу </a:t>
            </a:r>
            <a:r>
              <a:rPr lang="uk-UA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ІІІ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 проведення державної підсумкової атестації, затвердженого наказом Міністерства освіти і науки України від 07.12.2018 № 1369, зареєстрованого в Міністерстві юстиції України 02.01.2019 за № 8/32979</a:t>
            </a:r>
            <a:endParaRPr lang="ru-RU" sz="1600" i="1" dirty="0"/>
          </a:p>
          <a:p>
            <a:pPr marL="0" indent="0">
              <a:buNone/>
            </a:pPr>
            <a:r>
              <a:rPr lang="uk-UA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	</a:t>
            </a:r>
            <a:r>
              <a:rPr lang="uk-UA" sz="3600" dirty="0"/>
              <a:t> 	</a:t>
            </a:r>
            <a:r>
              <a:rPr lang="uk-UA" sz="3600" dirty="0" smtClean="0"/>
              <a:t>		</a:t>
            </a:r>
            <a:r>
              <a:rPr lang="uk-UA" sz="33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пізніше ніж за місяць</a:t>
            </a:r>
          </a:p>
          <a:p>
            <a:pPr marL="0" indent="0">
              <a:buNone/>
            </a:pPr>
            <a:r>
              <a:rPr lang="uk-UA" sz="33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3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до початку атестації</a:t>
            </a:r>
            <a:endParaRPr lang="ru-RU" sz="33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Протоколи  та матеріали ДПА  зберігаються в закладі освіти протягом  трьох років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0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025525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Апеляційні комісії</a:t>
            </a:r>
            <a:r>
              <a:rPr lang="ru-RU" alt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sz="quarter" idx="4294967295"/>
          </p:nvPr>
        </p:nvSpPr>
        <p:spPr>
          <a:xfrm>
            <a:off x="323528" y="1268760"/>
            <a:ext cx="8639497" cy="3688754"/>
          </a:xfrm>
          <a:prstGeom prst="rect">
            <a:avLst/>
          </a:prstGeo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r>
              <a:rPr lang="uk-UA" alt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altLang="ru-RU" sz="2800" b="1" dirty="0" smtClean="0">
                <a:solidFill>
                  <a:srgbClr val="2B259B"/>
                </a:solidFill>
                <a:latin typeface="Times New Roman" pitchFamily="18" charset="0"/>
                <a:cs typeface="Times New Roman" pitchFamily="18" charset="0"/>
              </a:rPr>
              <a:t>Апеляційні  комісії з кожного навчального предмета, з якого атестація проводиться у закладі освіти, створюються відповідними місцевими органами управління у сфері освіти.</a:t>
            </a:r>
          </a:p>
          <a:p>
            <a:pPr marL="44450" indent="0" eaLnBrk="1" hangingPunct="1">
              <a:buFont typeface="Georgia" pitchFamily="18" charset="0"/>
              <a:buNone/>
            </a:pPr>
            <a:endParaRPr lang="uk-UA" altLang="ru-RU" sz="2800" b="1" dirty="0" smtClean="0">
              <a:solidFill>
                <a:srgbClr val="2B259B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" indent="0" eaLnBrk="1" hangingPunct="1">
              <a:buFont typeface="Georgia" pitchFamily="18" charset="0"/>
              <a:buNone/>
            </a:pPr>
            <a:r>
              <a:rPr lang="uk-UA" altLang="ru-RU" sz="2800" b="1" dirty="0" smtClean="0">
                <a:solidFill>
                  <a:srgbClr val="2B259B"/>
                </a:solidFill>
                <a:latin typeface="Times New Roman" pitchFamily="18" charset="0"/>
                <a:cs typeface="Times New Roman" pitchFamily="18" charset="0"/>
              </a:rPr>
              <a:t>   Чисельність і склад апеляційних комісій затверджується наказом керівника місцевого органу управління у сфері освіти</a:t>
            </a:r>
            <a:r>
              <a:rPr lang="uk-UA" alt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4450" indent="0" eaLnBrk="1" hangingPunct="1">
              <a:buFont typeface="Georgia" pitchFamily="18" charset="0"/>
              <a:buNone/>
            </a:pPr>
            <a:r>
              <a:rPr lang="uk-UA" altLang="ru-RU" sz="3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				       </a:t>
            </a:r>
            <a:r>
              <a:rPr lang="uk-UA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  10.05.2019</a:t>
            </a:r>
          </a:p>
          <a:p>
            <a:pPr marL="44450" indent="0" eaLnBrk="1" hangingPunct="1">
              <a:buFont typeface="Georgia" pitchFamily="18" charset="0"/>
              <a:buNone/>
            </a:pPr>
            <a:endParaRPr lang="uk-UA" alt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" indent="0" eaLnBrk="1" hangingPunct="1">
              <a:buFont typeface="Georgia" pitchFamily="18" charset="0"/>
              <a:buNone/>
            </a:pPr>
            <a:endParaRPr lang="uk-UA" altLang="ru-RU" sz="25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4" descr="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078" y="5771990"/>
            <a:ext cx="28352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57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8589"/>
            <a:ext cx="9144000" cy="2004268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переведення </a:t>
            </a:r>
            <a:r>
              <a:rPr lang="uk-UA" alt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alt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 (вихованців) загальноосвітнього навчального закладу до наступного класу</a:t>
            </a:r>
            <a:br>
              <a:rPr lang="uk-UA" altLang="ru-RU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Объект 2"/>
          <p:cNvSpPr>
            <a:spLocks noGrp="1"/>
          </p:cNvSpPr>
          <p:nvPr>
            <p:ph sz="quarter" idx="4294967295"/>
          </p:nvPr>
        </p:nvSpPr>
        <p:spPr>
          <a:xfrm>
            <a:off x="360363" y="2132856"/>
            <a:ext cx="8589962" cy="4464496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uk-UA" alt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alt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Переведення учнів (крім 1-х класів) до наступного класу  здійснюється  на  підставі  результатів  підсумкового (семестрового та річного) оцінювання  та  ДПА  (для випускників  початкової  та  основної  шкіл)  згідно  з рішенням  педагогічної  ради ЗНЗ,  що  упродовж  </a:t>
            </a:r>
            <a:r>
              <a:rPr lang="uk-UA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5-ти робочих днів  </a:t>
            </a:r>
            <a:r>
              <a:rPr lang="uk-UA" alt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  дати  прийняття  оприлюднюється  на офіційному  </a:t>
            </a:r>
            <a:r>
              <a:rPr lang="uk-UA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веб-сайті  ЗНЗ   </a:t>
            </a:r>
            <a:r>
              <a:rPr lang="uk-UA" alt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або  </a:t>
            </a:r>
            <a:r>
              <a:rPr lang="uk-UA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місцевого  органу  управління  освітою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ru-RU" alt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uk-UA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uk-UA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alt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(наказ </a:t>
            </a:r>
            <a:r>
              <a:rPr lang="uk-UA" alt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МОНУ від 14.07.2015 № 762)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uk-UA" altLang="ru-RU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40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412776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 семестрового </a:t>
            </a:r>
            <a:br>
              <a:rPr lang="uk-UA" alt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  річного оцінювання</a:t>
            </a:r>
            <a:endParaRPr lang="ru-RU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31775" y="1628800"/>
            <a:ext cx="8758238" cy="4837088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Виставлення  балів семестрового та річного оцінювання учням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3 (2) - </a:t>
            </a: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4-х </a:t>
            </a:r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класів: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 ніж за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днів </a:t>
            </a:r>
          </a:p>
          <a:p>
            <a:pPr marL="45720" indent="0" algn="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закінчення 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 року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5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класів</a:t>
            </a: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раніше ніж через 3 дні </a:t>
            </a:r>
            <a:endParaRPr lang="uk-UA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 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виставлення семестрових </a:t>
            </a:r>
            <a:endParaRPr lang="uk-UA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урахуванням часу </a:t>
            </a:r>
            <a:endParaRPr lang="uk-UA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 спірних питань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buClr>
                <a:schemeClr val="accent6">
                  <a:lumMod val="75000"/>
                </a:schemeClr>
              </a:buClr>
              <a:buFont typeface="Arial" charset="0"/>
              <a:buNone/>
              <a:defRPr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94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596572"/>
            <a:ext cx="8155631" cy="4640740"/>
          </a:xfrm>
        </p:spPr>
        <p:txBody>
          <a:bodyPr/>
          <a:lstStyle/>
          <a:p>
            <a:pPr algn="l">
              <a:buClr>
                <a:schemeClr val="accent6">
                  <a:lumMod val="75000"/>
                </a:schemeClr>
              </a:buClr>
              <a:defRPr/>
            </a:pP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Здійснити контроль щодо своєчасного розрахунку середнього </a:t>
            </a:r>
            <a:r>
              <a:rPr lang="uk-UA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</a:t>
            </a: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атестата випускників 11 (12)-х класів, середнього </a:t>
            </a:r>
            <a:r>
              <a:rPr lang="uk-UA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</a:t>
            </a: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свідоцтв</a:t>
            </a: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випускників 9-х класів та здійсненням відповідних записів у додатках до атестатів про повну загальну середню освіту, </a:t>
            </a:r>
            <a:r>
              <a:rPr lang="uk-UA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свідоцтв</a:t>
            </a: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базову загальну середню освіту і шкільній документації</a:t>
            </a:r>
            <a:r>
              <a:rPr lang="ru-RU" sz="26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6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6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600" b="1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uk-UA" sz="2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Травень-червень 2018 </a:t>
            </a:r>
            <a:r>
              <a:rPr lang="uk-UA" sz="2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року</a:t>
            </a:r>
            <a:r>
              <a:rPr lang="ru-RU" sz="2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Объект 2"/>
          <p:cNvSpPr>
            <a:spLocks noGrp="1"/>
          </p:cNvSpPr>
          <p:nvPr>
            <p:ph sz="quarter" idx="4294967295"/>
          </p:nvPr>
        </p:nvSpPr>
        <p:spPr>
          <a:xfrm>
            <a:off x="246063" y="144463"/>
            <a:ext cx="8694737" cy="1408112"/>
          </a:xfrm>
          <a:prstGeom prst="rect">
            <a:avLst/>
          </a:prstGeom>
        </p:spPr>
        <p:txBody>
          <a:bodyPr/>
          <a:lstStyle/>
          <a:p>
            <a:pPr marL="44450" indent="0" algn="ctr" eaLnBrk="1" hangingPunct="1">
              <a:buFont typeface="Georgia" pitchFamily="18" charset="0"/>
              <a:buNone/>
            </a:pPr>
            <a:r>
              <a:rPr lang="uk-UA" alt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Врахування середнього </a:t>
            </a:r>
            <a:r>
              <a:rPr lang="uk-UA" alt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бала</a:t>
            </a:r>
            <a:r>
              <a:rPr lang="uk-UA" alt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документа про повну загальну середню освіту</a:t>
            </a:r>
            <a:endParaRPr lang="ru-RU" alt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02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88"/>
            <a:ext cx="8280920" cy="15113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altLang="ru-RU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додаток  до  свідоцтва</a:t>
            </a:r>
            <a:r>
              <a:rPr lang="uk-UA" alt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altLang="ru-RU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 базову загальну середню освіту заносяться:</a:t>
            </a:r>
            <a:endParaRPr lang="ru-RU" sz="40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Объект 2"/>
          <p:cNvSpPr>
            <a:spLocks noGrp="1"/>
          </p:cNvSpPr>
          <p:nvPr>
            <p:ph sz="quarter" idx="4294967295"/>
          </p:nvPr>
        </p:nvSpPr>
        <p:spPr>
          <a:xfrm>
            <a:off x="179512" y="1722853"/>
            <a:ext cx="8964488" cy="51125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marL="45720" indent="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 </a:t>
            </a:r>
            <a:r>
              <a:rPr lang="uk-UA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 документа про базову загальну середню освіту розраховується як середнє арифметичне річних оцінок з усіх предметів, виставлених у додатку до документа, та оцінок, отриманих </a:t>
            </a:r>
            <a:r>
              <a:rPr lang="uk-UA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державну підсумкову атестацію</a:t>
            </a:r>
            <a:r>
              <a:rPr lang="uk-UA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8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sz="28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Округлення </a:t>
            </a:r>
            <a:r>
              <a:rPr lang="uk-UA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 до десятих частин </a:t>
            </a:r>
            <a:r>
              <a:rPr lang="uk-UA" sz="28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</a:t>
            </a:r>
            <a:r>
              <a:rPr lang="uk-UA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8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uk-UA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12-бальною </a:t>
            </a: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шкалою)</a:t>
            </a:r>
          </a:p>
          <a:p>
            <a:pPr marL="45720" indent="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altLang="ru-RU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*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таким чином: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виставлено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становить 20; сума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191;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 191 : 20 = 9,55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9,6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зроблено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(а)",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10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листа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освіти і науки,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молоді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спорту </a:t>
            </a:r>
            <a:r>
              <a:rPr lang="ru-RU" sz="24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28.04.2012 </a:t>
            </a:r>
            <a:r>
              <a:rPr lang="ru-RU" sz="24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1/9-326)</a:t>
            </a:r>
            <a:endParaRPr lang="uk-UA" altLang="ru-RU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altLang="ru-RU" sz="28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 flipV="1">
            <a:off x="2051720" y="4869160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18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80928"/>
            <a:ext cx="8229600" cy="1368152"/>
          </a:xfrm>
        </p:spPr>
        <p:txBody>
          <a:bodyPr/>
          <a:lstStyle/>
          <a:p>
            <a:r>
              <a:rPr lang="uk-UA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r>
              <a:rPr lang="ru-RU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86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2339" y="15350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ru-RU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Нормативно-правове забезпечення</a:t>
            </a:r>
            <a:endParaRPr lang="ru-RU" sz="3600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28588" y="1340768"/>
            <a:ext cx="8874125" cy="532990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>
              <a:lnSpc>
                <a:spcPct val="80000"/>
              </a:lnSpc>
              <a:buFont typeface="Georgia" pitchFamily="18" charset="0"/>
              <a:buNone/>
            </a:pPr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9" y="953400"/>
            <a:ext cx="885178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1470" indent="-285750"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 освіти і науки України від 22.08.2018 № 931 «Деякі питання проведення в 2019 році зовнішнього незалежного оцінювання результатів навчання, здобутих на основі повної загальної середньої освіти», зареєстрованого в Міністерстві юстиції України 11.09.2018 за №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1030/32482 (підпункти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3, 4, 5 пункту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2); 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indent="-285750"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 Міністерства освіти і науки України від 25.01.2019 № 59 «Про проведення в 2018/2019 навчальному році державної підсумкової атестації осіб, які здобувають загальну середню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освіту»;</a:t>
            </a:r>
          </a:p>
          <a:p>
            <a:pPr marL="331470" indent="-285750">
              <a:buClr>
                <a:schemeClr val="accent6">
                  <a:lumMod val="75000"/>
                </a:schemeClr>
              </a:buClr>
              <a:buFontTx/>
              <a:buChar char="-"/>
              <a:defRPr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 освіти і науки України від 01.02.2019 № 116 «Про внесення змін до додатка 2 наказу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МОНУ          від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січня 2019 року № 59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uk-UA" alt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/>
          <a:lstStyle/>
          <a:p>
            <a:r>
              <a:rPr lang="uk-UA" altLang="ru-RU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Нормативно-правове забезпечення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544616"/>
          </a:xfrm>
        </p:spPr>
        <p:txBody>
          <a:bodyPr/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 освіти і науки України від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20.02.2015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 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192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підсумкової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2014/2015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змісту атестаційних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завдань);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 Міністерства освіти і науки України від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08.02.2016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 94 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підсумкової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2015/2016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змісту атестаційних завдань);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4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uk-UA" altLang="ru-RU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Нормативно-правове забезпечення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145435"/>
          </a:xfrm>
        </p:spPr>
        <p:txBody>
          <a:bodyPr/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 освіти і науки України від 27.03.2019 № 1/9-196 «Щодо методичних рекомендацій про проведення державної підсумкової атестації у закладах загальної середньої освіти в 2018/2019 навчальному році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 Міністерства освіти і науки України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23.01.2019 № 1/9-41 «Про методичні рекомендації щодо особливостей проведення державної підсумкової атестації з іноземних мов у 2018/2019 навчальному році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755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ctr"/>
            <a:r>
              <a:rPr lang="uk-UA" altLang="ru-RU" b="1" dirty="0" smtClean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 “Про освіту”</a:t>
            </a:r>
            <a:endParaRPr lang="ru-RU" altLang="ru-RU" b="1" dirty="0" smtClean="0">
              <a:solidFill>
                <a:srgbClr val="2B259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752"/>
            <a:ext cx="8304213" cy="492941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altLang="ru-RU" sz="2400" b="1" dirty="0" smtClean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12.</a:t>
            </a:r>
            <a:r>
              <a:rPr lang="uk-UA" altLang="ru-RU" sz="2400" dirty="0" smtClean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400" b="1" dirty="0" smtClean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Повна загальна середня освіта</a:t>
            </a:r>
          </a:p>
          <a:p>
            <a:pPr>
              <a:lnSpc>
                <a:spcPct val="90000"/>
              </a:lnSpc>
            </a:pPr>
            <a:r>
              <a:rPr lang="uk-UA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Результати навчання здобувачів освіти на кожному рівні повної загальної середньої освіти оцінюються шляхом державної підсумкової атестації, яка може здійснюватися в різних формах, визначених законодавством, зокрема у формі зовнішнього незалежного оцінювання.</a:t>
            </a:r>
          </a:p>
          <a:p>
            <a:pPr>
              <a:lnSpc>
                <a:spcPct val="90000"/>
              </a:lnSpc>
            </a:pPr>
            <a:r>
              <a:rPr lang="uk-UA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підсумкова атестація здобувачів початкової освіти здійснюється лише з метою моніторингу якості освітньої діяльності закладів освіти та/або якості освіти.</a:t>
            </a:r>
          </a:p>
          <a:p>
            <a:pPr>
              <a:lnSpc>
                <a:spcPct val="90000"/>
              </a:lnSpc>
            </a:pPr>
            <a:r>
              <a:rPr lang="uk-UA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Порядок, форми проведення і перелік навчальних предметів, з яких проводиться державна підсумкова атестація, визначає центральний орган виконавчої влади у сфері освіти і науки.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89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892480" cy="2434282"/>
          </a:xfrm>
        </p:spPr>
        <p:txBody>
          <a:bodyPr/>
          <a:lstStyle/>
          <a:p>
            <a:r>
              <a:rPr lang="uk-UA" sz="3200" b="1" dirty="0">
                <a:solidFill>
                  <a:srgbClr val="2B25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 проведення державної підсумкової атестації, затвердженого наказом Міністерства освіти і науки України від 07.12.2018 № 1369, зареєстрованого в Міністерстві юстиції України 02.01.2019 за № 8/32979</a:t>
            </a:r>
            <a:endParaRPr lang="ru-RU" altLang="ru-RU" sz="3200" b="1" dirty="0" smtClean="0">
              <a:solidFill>
                <a:srgbClr val="2B259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3140968"/>
            <a:ext cx="8712968" cy="265023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підсумкова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вихованців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контролю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стандартам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відповідному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lnSpc>
                <a:spcPct val="90000"/>
              </a:lnSpc>
              <a:buNone/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обовязковим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4337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НАКАЗ</a:t>
            </a: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Департаменту </a:t>
            </a:r>
            <a:r>
              <a:rPr lang="uk-UA" alt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науки і освіти          </a:t>
            </a:r>
            <a:r>
              <a:rPr lang="uk-UA" alt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 </a:t>
            </a:r>
            <a:r>
              <a:rPr lang="uk-UA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11.04.2019  </a:t>
            </a:r>
            <a:r>
              <a:rPr lang="uk-UA" alt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uk-UA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92</a:t>
            </a:r>
            <a:r>
              <a:rPr lang="uk-UA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36912"/>
            <a:ext cx="8661648" cy="3960440"/>
          </a:xfrm>
        </p:spPr>
        <p:txBody>
          <a:bodyPr/>
          <a:lstStyle/>
          <a:p>
            <a:pPr marL="0" indent="0" algn="ctr">
              <a:buNone/>
            </a:pPr>
            <a:r>
              <a:rPr lang="uk-UA" altLang="ru-RU" sz="3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організоване закінчення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2018/2019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 року та проведення державної підсумкової атестації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учнів                4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9, 11(12)-х класів закладів загальної середньої освіти усіх типів і форм власності Харківської 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uk-UA" altLang="ru-RU" sz="3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alt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97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692696"/>
            <a:ext cx="8219256" cy="5832647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/>
          <a:p>
            <a:pPr marL="185738" indent="-185738" algn="ctr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Державна підсумкова атестація в </a:t>
            </a:r>
          </a:p>
          <a:p>
            <a:pPr marL="185738" indent="-185738" algn="ctr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uk-U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4-х  класах проводиться з  двох предметів:</a:t>
            </a:r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185738" indent="-185738" algn="ctr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uk-UA" sz="13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uk-U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3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 мова</a:t>
            </a:r>
            <a:r>
              <a:rPr lang="uk-UA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uk-UA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 оцінювання результатів навчання з української мови та читання</a:t>
            </a:r>
            <a:r>
              <a:rPr lang="uk-UA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r>
              <a:rPr lang="uk-UA" sz="3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математика</a:t>
            </a:r>
          </a:p>
          <a:p>
            <a:r>
              <a:rPr lang="uk-UA" sz="3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3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3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меншини</a:t>
            </a:r>
            <a:r>
              <a:rPr lang="ru-RU" sz="3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здобувають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мовами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корінних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перебували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кордоном і почали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вивчати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поточному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заявою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за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рішенням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uk-UA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uk-UA" sz="28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268" name="Picture 4" descr="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746750"/>
            <a:ext cx="28352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055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1296</Words>
  <Application>Microsoft Office PowerPoint</Application>
  <PresentationFormat>Экран (4:3)</PresentationFormat>
  <Paragraphs>169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Презентация PowerPoint</vt:lpstr>
      <vt:lpstr>Презентация PowerPoint</vt:lpstr>
      <vt:lpstr>Презентация PowerPoint</vt:lpstr>
      <vt:lpstr>Нормативно-правове забезпечення</vt:lpstr>
      <vt:lpstr>Нормативно-правове забезпечення </vt:lpstr>
      <vt:lpstr>Закон України “Про освіту”</vt:lpstr>
      <vt:lpstr>Порядку проведення державної підсумкової атестації, затвердженого наказом Міністерства освіти і науки України від 07.12.2018 № 1369, зареєстрованого в Міністерстві юстиції України 02.01.2019 за № 8/32979</vt:lpstr>
      <vt:lpstr>НАКАЗ Департаменту  науки і освіти          від  11.04.2019  № 92 </vt:lpstr>
      <vt:lpstr>Презентация PowerPoint</vt:lpstr>
      <vt:lpstr>Державна підсумкова атестація  учнів 9-х класів проводиться з   трьох предметів:</vt:lpstr>
      <vt:lpstr>Порядку проведення державної підсумкової атестації, затвердженого наказом Міністерства освіти і науки України від 07.12.2018 № 1369, зареєстрованого в Міністерстві юстиції України 02.01.2019 за № 8/32979</vt:lpstr>
      <vt:lpstr>Презентация PowerPoint</vt:lpstr>
      <vt:lpstr>Закон України «Про освіту» </vt:lpstr>
      <vt:lpstr>Предмети ДПА у формі ЗНО</vt:lpstr>
      <vt:lpstr>на пунктах тестування ЗНО:   - 21.05.2019  з математики;   - 23.05.2019 з української мови і літератури  та третій предмет за вибором випускника у формі ЗНО </vt:lpstr>
      <vt:lpstr>ДПА у формі ЗНО 11 (12) класи   </vt:lpstr>
      <vt:lpstr>ДПА у закладі освіти</vt:lpstr>
      <vt:lpstr>Звільнення учнів від ДПА   </vt:lpstr>
      <vt:lpstr>Звільнення від ДПА учнів (вихованців) випускних класів</vt:lpstr>
      <vt:lpstr>Державні атестаційні комісії </vt:lpstr>
      <vt:lpstr>Апеляційні комісії </vt:lpstr>
      <vt:lpstr>Порядок переведення  учнів (вихованців) загальноосвітнього навчального закладу до наступного класу </vt:lpstr>
      <vt:lpstr>Терміни семестрового  та  річного оцінювання</vt:lpstr>
      <vt:lpstr>Здійснити контроль щодо своєчасного розрахунку середнього бала атестата випускників 11 (12)-х класів, середнього бала свідоцтв випускників 9-х класів та здійсненням відповідних записів у додатках до атестатів про повну загальну середню освіту, свідоцтв про базову загальну середню освіту і шкільній документації                                                  Травень-червень 2018 року  </vt:lpstr>
      <vt:lpstr>У додаток  до  свідоцтва  про базову загальну середню освіту заносяться:</vt:lpstr>
      <vt:lpstr>Дякую за увагу!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serikova</cp:lastModifiedBy>
  <cp:revision>99</cp:revision>
  <cp:lastPrinted>2019-04-23T12:06:48Z</cp:lastPrinted>
  <dcterms:created xsi:type="dcterms:W3CDTF">2014-08-16T12:18:35Z</dcterms:created>
  <dcterms:modified xsi:type="dcterms:W3CDTF">2019-04-23T12:07:36Z</dcterms:modified>
</cp:coreProperties>
</file>