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686" r:id="rId2"/>
    <p:sldId id="687" r:id="rId3"/>
    <p:sldId id="695" r:id="rId4"/>
    <p:sldId id="696" r:id="rId5"/>
    <p:sldId id="697" r:id="rId6"/>
    <p:sldId id="698" r:id="rId7"/>
    <p:sldId id="699" r:id="rId8"/>
    <p:sldId id="700" r:id="rId9"/>
    <p:sldId id="701" r:id="rId10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66FF66"/>
    <a:srgbClr val="CCFF99"/>
    <a:srgbClr val="FFCC00"/>
    <a:srgbClr val="008000"/>
    <a:srgbClr val="CC3300"/>
    <a:srgbClr val="006600"/>
    <a:srgbClr val="003300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ітлий стиль 3 –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0" autoAdjust="0"/>
    <p:restoredTop sz="94660"/>
  </p:normalViewPr>
  <p:slideViewPr>
    <p:cSldViewPr>
      <p:cViewPr varScale="1">
        <p:scale>
          <a:sx n="73" d="100"/>
          <a:sy n="73" d="100"/>
        </p:scale>
        <p:origin x="1392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30638" y="0"/>
            <a:ext cx="2928937" cy="496888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>
              <a:defRPr sz="1200"/>
            </a:lvl1pPr>
          </a:lstStyle>
          <a:p>
            <a:pPr>
              <a:defRPr/>
            </a:pPr>
            <a:fld id="{430EFDB7-0A43-4CC7-8306-11C5A50190A7}" type="datetimeFigureOut">
              <a:rPr lang="ru-RU"/>
              <a:pPr>
                <a:defRPr/>
              </a:pPr>
              <a:t>21.04.2019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30638" y="9444038"/>
            <a:ext cx="2928937" cy="496887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>
              <a:defRPr sz="1200"/>
            </a:lvl1pPr>
          </a:lstStyle>
          <a:p>
            <a:pPr>
              <a:defRPr/>
            </a:pPr>
            <a:fld id="{CADCAEBA-1799-4695-BD49-401BB1DE2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618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44038"/>
            <a:ext cx="29289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654543-EACD-4428-B296-8C96321B8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36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6D9D9-BCC4-42C8-9FD2-4302524B3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125048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51352-5A14-47F0-8F4C-5AFF93E1C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453515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7C927-9D27-4599-B579-8CBBD3547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549137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B097F-961A-4446-8B34-625A09BE8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904091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A22C2-30FC-488F-BFB9-453530766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715336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AA9FD-0506-4267-A093-106E44934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502505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6EDA6-EF24-4090-BDA2-78F8537E5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503691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A7732-D2C2-4FC4-8636-324817449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909271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5D06A-5BF9-45C9-AD62-BDE3ADC2D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004155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ADBCD-D964-47AC-BC40-42756DF86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117961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F94C7-0710-4472-9C09-9660FC839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929965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50000">
              <a:srgbClr val="CCECFF"/>
            </a:gs>
            <a:gs pos="100000">
              <a:srgbClr val="FF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84C340A-3854-4BA6-9DA1-AE0AB1D5B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help/law/651-XIV/#n7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705"/>
            <a:ext cx="8964488" cy="2835746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</a:t>
            </a:r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 місцевих органів управління у сфері освіти з реалізації державної політики у сфері освіти</a:t>
            </a:r>
            <a:endParaRPr lang="uk-UA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437112"/>
            <a:ext cx="4968552" cy="1944216"/>
          </a:xfrm>
        </p:spPr>
        <p:txBody>
          <a:bodyPr/>
          <a:lstStyle/>
          <a:p>
            <a:r>
              <a:rPr lang="uk-UA" sz="2400" dirty="0" smtClean="0">
                <a:solidFill>
                  <a:srgbClr val="002060"/>
                </a:solidFill>
              </a:rPr>
              <a:t>ОЛЕНА КОНОНЕНКО</a:t>
            </a:r>
          </a:p>
          <a:p>
            <a:pPr algn="just"/>
            <a:r>
              <a:rPr lang="uk-UA" sz="2000" dirty="0" smtClean="0">
                <a:solidFill>
                  <a:srgbClr val="002060"/>
                </a:solidFill>
              </a:rPr>
              <a:t>Заступник начальника управління </a:t>
            </a:r>
          </a:p>
          <a:p>
            <a:pPr algn="just"/>
            <a:r>
              <a:rPr lang="uk-UA" sz="2000" dirty="0" smtClean="0">
                <a:solidFill>
                  <a:srgbClr val="002060"/>
                </a:solidFill>
              </a:rPr>
              <a:t>освіти і науки Департаменту науки і освіти Харківської обласної державної адміністрації  -  начальник відділу</a:t>
            </a:r>
            <a:endParaRPr lang="uk-UA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10717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Законодавча </a:t>
            </a:r>
            <a:r>
              <a:rPr lang="uk-UA" dirty="0" smtClean="0">
                <a:solidFill>
                  <a:srgbClr val="0070C0"/>
                </a:solidFill>
              </a:rPr>
              <a:t>база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941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Закон </a:t>
            </a:r>
            <a:r>
              <a:rPr lang="uk-UA" sz="3600" b="1" dirty="0" smtClean="0">
                <a:solidFill>
                  <a:srgbClr val="FF0000"/>
                </a:solidFill>
              </a:rPr>
              <a:t>України «Про освіту»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rgbClr val="002060"/>
                </a:solidFill>
              </a:rPr>
              <a:t>Стаття 5. Державна політика у сфері освіти</a:t>
            </a:r>
          </a:p>
          <a:p>
            <a:pPr marL="0" indent="0">
              <a:buNone/>
            </a:pPr>
            <a:r>
              <a:rPr lang="uk-UA" sz="1400" b="1" dirty="0" smtClean="0"/>
              <a:t>…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002060"/>
                </a:solidFill>
              </a:rPr>
              <a:t>2</a:t>
            </a:r>
            <a:r>
              <a:rPr lang="uk-UA" sz="2400" dirty="0">
                <a:solidFill>
                  <a:srgbClr val="002060"/>
                </a:solidFill>
              </a:rPr>
              <a:t>. Державну політику у сфері освіти визначає Верховна Рада України, а </a:t>
            </a:r>
            <a:r>
              <a:rPr lang="uk-UA" sz="2400" dirty="0">
                <a:solidFill>
                  <a:srgbClr val="FF0000"/>
                </a:solidFill>
              </a:rPr>
              <a:t>реалізують</a:t>
            </a:r>
            <a:r>
              <a:rPr lang="uk-UA" sz="2400" dirty="0">
                <a:solidFill>
                  <a:srgbClr val="002060"/>
                </a:solidFill>
              </a:rPr>
              <a:t> Кабінет Міністрів України, центральний орган виконавчої влади у сфері освіти і науки, інші центральні органи виконавчої влади та </a:t>
            </a:r>
            <a:r>
              <a:rPr lang="uk-UA" sz="2400" dirty="0">
                <a:solidFill>
                  <a:srgbClr val="FF0000"/>
                </a:solidFill>
              </a:rPr>
              <a:t>органи </a:t>
            </a:r>
            <a:r>
              <a:rPr lang="uk-UA" sz="2400" dirty="0" smtClean="0">
                <a:solidFill>
                  <a:srgbClr val="FF0000"/>
                </a:solidFill>
              </a:rPr>
              <a:t>місцевого </a:t>
            </a:r>
            <a:r>
              <a:rPr lang="uk-UA" sz="2400" dirty="0">
                <a:solidFill>
                  <a:srgbClr val="FF0000"/>
                </a:solidFill>
              </a:rPr>
              <a:t>самоврядування</a:t>
            </a:r>
            <a:r>
              <a:rPr lang="uk-UA" sz="24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uk-UA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04631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Законодавча </a:t>
            </a:r>
            <a:r>
              <a:rPr lang="uk-UA" dirty="0" smtClean="0">
                <a:solidFill>
                  <a:srgbClr val="0070C0"/>
                </a:solidFill>
              </a:rPr>
              <a:t>база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60932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Закон </a:t>
            </a:r>
            <a:r>
              <a:rPr lang="uk-UA" sz="3600" b="1" dirty="0" smtClean="0">
                <a:solidFill>
                  <a:srgbClr val="FF0000"/>
                </a:solidFill>
              </a:rPr>
              <a:t>України «Про освіту»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rgbClr val="002060"/>
                </a:solidFill>
              </a:rPr>
              <a:t>Стаття 24. Управління закладом освіти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…..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2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uk-UA" sz="2400" dirty="0" smtClean="0">
                <a:solidFill>
                  <a:srgbClr val="FF0000"/>
                </a:solidFill>
              </a:rPr>
              <a:t>Управління закладом </a:t>
            </a:r>
            <a:r>
              <a:rPr lang="uk-UA" sz="2400" dirty="0" smtClean="0">
                <a:solidFill>
                  <a:srgbClr val="002060"/>
                </a:solidFill>
              </a:rPr>
              <a:t>освіти в межах повноважень, визначених законами та установчими документами цього закладу, здійснюють:</a:t>
            </a:r>
          </a:p>
          <a:p>
            <a:r>
              <a:rPr lang="uk-UA" sz="2400" dirty="0" smtClean="0">
                <a:solidFill>
                  <a:srgbClr val="FF0000"/>
                </a:solidFill>
              </a:rPr>
              <a:t>засновник</a:t>
            </a:r>
            <a:r>
              <a:rPr lang="uk-UA" sz="2400" dirty="0" smtClean="0">
                <a:solidFill>
                  <a:srgbClr val="002060"/>
                </a:solidFill>
              </a:rPr>
              <a:t> (засновники);</a:t>
            </a:r>
          </a:p>
          <a:p>
            <a:r>
              <a:rPr lang="uk-UA" sz="2400" dirty="0" smtClean="0">
                <a:solidFill>
                  <a:srgbClr val="002060"/>
                </a:solidFill>
              </a:rPr>
              <a:t>керівник закладу освіти;</a:t>
            </a:r>
          </a:p>
          <a:p>
            <a:r>
              <a:rPr lang="uk-UA" sz="2400" dirty="0" smtClean="0">
                <a:solidFill>
                  <a:srgbClr val="002060"/>
                </a:solidFill>
              </a:rPr>
              <a:t>колегіальний орган управління закладу освіти;</a:t>
            </a:r>
          </a:p>
          <a:p>
            <a:r>
              <a:rPr lang="uk-UA" sz="2400" dirty="0" smtClean="0">
                <a:solidFill>
                  <a:srgbClr val="002060"/>
                </a:solidFill>
              </a:rPr>
              <a:t>колегіальний орган громадського самоврядування;</a:t>
            </a:r>
          </a:p>
          <a:p>
            <a:r>
              <a:rPr lang="uk-UA" sz="2400" dirty="0" smtClean="0">
                <a:solidFill>
                  <a:srgbClr val="002060"/>
                </a:solidFill>
              </a:rPr>
              <a:t>інші органи, передбачені спеціальними законами та/або установчими документами закладу освіти.</a:t>
            </a:r>
          </a:p>
          <a:p>
            <a:pPr marL="0" indent="0">
              <a:buNone/>
            </a:pPr>
            <a:endParaRPr lang="uk-UA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122526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Законодавча база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Закон </a:t>
            </a:r>
            <a:r>
              <a:rPr lang="uk-UA" sz="3600" b="1" dirty="0" smtClean="0">
                <a:solidFill>
                  <a:srgbClr val="FF0000"/>
                </a:solidFill>
              </a:rPr>
              <a:t>України «Про освіту»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rgbClr val="002060"/>
                </a:solidFill>
              </a:rPr>
              <a:t>Стаття 25.</a:t>
            </a:r>
            <a:r>
              <a:rPr lang="uk-UA" sz="2800" dirty="0" smtClean="0">
                <a:solidFill>
                  <a:srgbClr val="002060"/>
                </a:solidFill>
              </a:rPr>
              <a:t> Права і обов’язки засновника закладу освіти</a:t>
            </a:r>
          </a:p>
          <a:p>
            <a:pPr marL="0" indent="0">
              <a:buNone/>
            </a:pPr>
            <a:r>
              <a:rPr lang="uk-UA" sz="1400" dirty="0" smtClean="0">
                <a:solidFill>
                  <a:srgbClr val="002060"/>
                </a:solidFill>
              </a:rPr>
              <a:t>…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002060"/>
                </a:solidFill>
              </a:rPr>
              <a:t>2. Засновник закладу освіти або уповноважена ним особа:</a:t>
            </a:r>
          </a:p>
          <a:p>
            <a:r>
              <a:rPr lang="uk-UA" sz="2400" dirty="0" smtClean="0">
                <a:solidFill>
                  <a:srgbClr val="002060"/>
                </a:solidFill>
              </a:rPr>
              <a:t>здійснює </a:t>
            </a:r>
            <a:r>
              <a:rPr lang="uk-UA" sz="2400" dirty="0" smtClean="0">
                <a:solidFill>
                  <a:srgbClr val="FF0000"/>
                </a:solidFill>
              </a:rPr>
              <a:t>контроль</a:t>
            </a:r>
            <a:r>
              <a:rPr lang="uk-UA" sz="2400" dirty="0" smtClean="0">
                <a:solidFill>
                  <a:srgbClr val="002060"/>
                </a:solidFill>
              </a:rPr>
              <a:t> за фінансово-господарською діяльністю закладу освіти;</a:t>
            </a:r>
          </a:p>
          <a:p>
            <a:r>
              <a:rPr lang="uk-UA" sz="2400" dirty="0" smtClean="0">
                <a:solidFill>
                  <a:srgbClr val="002060"/>
                </a:solidFill>
              </a:rPr>
              <a:t>здійснює </a:t>
            </a:r>
            <a:r>
              <a:rPr lang="uk-UA" sz="2400" dirty="0" smtClean="0">
                <a:solidFill>
                  <a:srgbClr val="FF0000"/>
                </a:solidFill>
              </a:rPr>
              <a:t>контроль</a:t>
            </a:r>
            <a:r>
              <a:rPr lang="uk-UA" sz="2400" dirty="0" smtClean="0">
                <a:solidFill>
                  <a:srgbClr val="002060"/>
                </a:solidFill>
              </a:rPr>
              <a:t> за дотриманням установчих документів закладу освіти;</a:t>
            </a:r>
          </a:p>
          <a:p>
            <a:pPr marL="0" indent="0">
              <a:buNone/>
            </a:pPr>
            <a:r>
              <a:rPr lang="uk-UA" sz="1400" dirty="0" smtClean="0">
                <a:solidFill>
                  <a:srgbClr val="00206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80513753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Законодавча </a:t>
            </a:r>
            <a:r>
              <a:rPr lang="uk-UA" dirty="0" smtClean="0">
                <a:solidFill>
                  <a:srgbClr val="0070C0"/>
                </a:solidFill>
              </a:rPr>
              <a:t>база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Закон </a:t>
            </a:r>
            <a:r>
              <a:rPr lang="uk-UA" sz="3600" b="1" dirty="0" smtClean="0">
                <a:solidFill>
                  <a:srgbClr val="FF0000"/>
                </a:solidFill>
              </a:rPr>
              <a:t>України </a:t>
            </a:r>
          </a:p>
          <a:p>
            <a:pPr marL="0" indent="0" algn="ctr">
              <a:buNone/>
            </a:pPr>
            <a:r>
              <a:rPr lang="uk-UA" sz="3600" b="1" dirty="0" smtClean="0">
                <a:solidFill>
                  <a:srgbClr val="FF0000"/>
                </a:solidFill>
              </a:rPr>
              <a:t>«Про загальну середню освіту»</a:t>
            </a:r>
          </a:p>
          <a:p>
            <a:pPr marL="0" indent="0">
              <a:buNone/>
            </a:pPr>
            <a:r>
              <a:rPr lang="uk-UA" sz="2800" b="1" dirty="0">
                <a:solidFill>
                  <a:srgbClr val="002060"/>
                </a:solidFill>
              </a:rPr>
              <a:t>Стаття 35.</a:t>
            </a:r>
            <a:r>
              <a:rPr lang="uk-UA" sz="2800" dirty="0">
                <a:solidFill>
                  <a:srgbClr val="002060"/>
                </a:solidFill>
              </a:rPr>
              <a:t> Органи управління системою загальної середньої освіти</a:t>
            </a:r>
          </a:p>
          <a:p>
            <a:pPr marL="0" indent="0">
              <a:buNone/>
            </a:pPr>
            <a:r>
              <a:rPr lang="uk-UA" sz="2400" dirty="0">
                <a:solidFill>
                  <a:srgbClr val="002060"/>
                </a:solidFill>
              </a:rPr>
              <a:t>У</a:t>
            </a:r>
            <a:r>
              <a:rPr lang="uk-UA" sz="2400" dirty="0" smtClean="0">
                <a:solidFill>
                  <a:srgbClr val="002060"/>
                </a:solidFill>
              </a:rPr>
              <a:t>правління </a:t>
            </a:r>
            <a:r>
              <a:rPr lang="uk-UA" sz="2400" dirty="0">
                <a:solidFill>
                  <a:srgbClr val="002060"/>
                </a:solidFill>
              </a:rPr>
              <a:t>системою загальної середньої освіти здійснюється центральним органом виконавчої влади, що забезпечує формування державної політики у сфері освіти, іншими центральними органами виконавчої влади, яким підпорядковані навчальні заклади, зазначені у </a:t>
            </a:r>
            <a:r>
              <a:rPr lang="uk-UA" sz="2400" dirty="0">
                <a:solidFill>
                  <a:srgbClr val="002060"/>
                </a:solidFill>
                <a:hlinkClick r:id="rId2"/>
              </a:rPr>
              <a:t>частині другій</a:t>
            </a:r>
            <a:r>
              <a:rPr lang="uk-UA" sz="2400" dirty="0">
                <a:solidFill>
                  <a:srgbClr val="002060"/>
                </a:solidFill>
              </a:rPr>
              <a:t> статті 9 цього Закону, органом виконавчої влади Автономної Республіки Крим у сфері освіти, </a:t>
            </a:r>
            <a:r>
              <a:rPr lang="uk-UA" sz="2400" dirty="0">
                <a:solidFill>
                  <a:srgbClr val="FF0000"/>
                </a:solidFill>
              </a:rPr>
              <a:t>обласними</a:t>
            </a:r>
            <a:r>
              <a:rPr lang="uk-UA" sz="2400" dirty="0">
                <a:solidFill>
                  <a:srgbClr val="002060"/>
                </a:solidFill>
              </a:rPr>
              <a:t>, Київською та Севастопольською міською, </a:t>
            </a:r>
            <a:r>
              <a:rPr lang="uk-UA" sz="2400" dirty="0">
                <a:solidFill>
                  <a:srgbClr val="FF0000"/>
                </a:solidFill>
              </a:rPr>
              <a:t>районними</a:t>
            </a:r>
            <a:r>
              <a:rPr lang="uk-UA" sz="2400" dirty="0">
                <a:solidFill>
                  <a:srgbClr val="002060"/>
                </a:solidFill>
              </a:rPr>
              <a:t>, районними у містах Києві та Севастополі </a:t>
            </a:r>
            <a:r>
              <a:rPr lang="uk-UA" sz="2400" dirty="0">
                <a:solidFill>
                  <a:srgbClr val="FF0000"/>
                </a:solidFill>
              </a:rPr>
              <a:t>державними адміністраціями, а також органами місцевого самоврядування</a:t>
            </a:r>
            <a:r>
              <a:rPr lang="uk-UA" sz="2400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uk-UA" sz="1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692670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Законодавча </a:t>
            </a:r>
            <a:r>
              <a:rPr lang="uk-UA" dirty="0" smtClean="0">
                <a:solidFill>
                  <a:srgbClr val="0070C0"/>
                </a:solidFill>
              </a:rPr>
              <a:t>база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Закон </a:t>
            </a:r>
            <a:r>
              <a:rPr lang="uk-UA" sz="3600" b="1" dirty="0" smtClean="0">
                <a:solidFill>
                  <a:srgbClr val="FF0000"/>
                </a:solidFill>
              </a:rPr>
              <a:t>України </a:t>
            </a:r>
          </a:p>
          <a:p>
            <a:pPr marL="0" indent="0" algn="ctr">
              <a:buNone/>
            </a:pPr>
            <a:r>
              <a:rPr lang="uk-UA" sz="3600" b="1" dirty="0" smtClean="0">
                <a:solidFill>
                  <a:srgbClr val="FF0000"/>
                </a:solidFill>
              </a:rPr>
              <a:t>«Про загальну середню освіту»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rgbClr val="002060"/>
                </a:solidFill>
              </a:rPr>
              <a:t>Стаття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37.</a:t>
            </a:r>
            <a:r>
              <a:rPr lang="ru-RU" sz="2800" dirty="0">
                <a:solidFill>
                  <a:srgbClr val="002060"/>
                </a:solidFill>
              </a:rPr>
              <a:t> </a:t>
            </a:r>
            <a:r>
              <a:rPr lang="uk-UA" sz="2800" dirty="0" smtClean="0">
                <a:solidFill>
                  <a:srgbClr val="002060"/>
                </a:solidFill>
              </a:rPr>
              <a:t>Повноваження органів виконавчої влади та органів місцевого самоврядування в системі загальної середньої освіти</a:t>
            </a:r>
          </a:p>
          <a:p>
            <a:pPr marL="0" indent="0">
              <a:buNone/>
            </a:pPr>
            <a:r>
              <a:rPr lang="uk-UA" sz="1400" dirty="0" smtClean="0">
                <a:solidFill>
                  <a:srgbClr val="002060"/>
                </a:solidFill>
              </a:rPr>
              <a:t>…</a:t>
            </a:r>
          </a:p>
          <a:p>
            <a:pPr marL="0" indent="0">
              <a:buNone/>
            </a:pPr>
            <a:r>
              <a:rPr lang="uk-UA" sz="2400" dirty="0">
                <a:solidFill>
                  <a:srgbClr val="002060"/>
                </a:solidFill>
              </a:rPr>
              <a:t>3. Рада міністрів Автономної Республіки Крим, місцеві органи виконавчої влади та </a:t>
            </a:r>
            <a:r>
              <a:rPr lang="uk-UA" sz="2400" dirty="0">
                <a:solidFill>
                  <a:srgbClr val="FF0000"/>
                </a:solidFill>
              </a:rPr>
              <a:t>органи місцевого самоврядування </a:t>
            </a:r>
            <a:r>
              <a:rPr lang="uk-UA" sz="2400" dirty="0">
                <a:solidFill>
                  <a:srgbClr val="002060"/>
                </a:solidFill>
              </a:rPr>
              <a:t>у галузі загальної середньої освіти в межах їх компетенції:</a:t>
            </a:r>
          </a:p>
          <a:p>
            <a:r>
              <a:rPr lang="uk-UA" sz="2400" dirty="0">
                <a:solidFill>
                  <a:srgbClr val="002060"/>
                </a:solidFill>
              </a:rPr>
              <a:t>забезпечують реалізацію державної політики у сфері загальної середньої освіти на відповідній території;</a:t>
            </a:r>
          </a:p>
          <a:p>
            <a:r>
              <a:rPr lang="uk-UA" sz="2400" dirty="0">
                <a:solidFill>
                  <a:srgbClr val="002060"/>
                </a:solidFill>
              </a:rPr>
              <a:t>виконують функції засновника закладів загальної середньої освіти на відповідній території;</a:t>
            </a:r>
          </a:p>
          <a:p>
            <a:pPr marL="0" indent="0">
              <a:buNone/>
            </a:pPr>
            <a:endParaRPr lang="uk-UA" sz="1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23757"/>
      </p:ext>
    </p:extLst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/>
          <a:lstStyle/>
          <a:p>
            <a:r>
              <a:rPr lang="uk-UA" sz="4000" dirty="0" smtClean="0">
                <a:solidFill>
                  <a:srgbClr val="0070C0"/>
                </a:solidFill>
              </a:rPr>
              <a:t>План роботи Департаменту науки і освіти Харківської обласної державної адміністрації на 2019 рік</a:t>
            </a:r>
            <a:endParaRPr lang="uk-UA" sz="4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4941168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Назва заходу:</a:t>
            </a:r>
            <a:r>
              <a:rPr lang="uk-UA" sz="2400" dirty="0" smtClean="0">
                <a:solidFill>
                  <a:srgbClr val="002060"/>
                </a:solidFill>
              </a:rPr>
              <a:t> Аналітична діяльність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Тема/питання:</a:t>
            </a:r>
            <a:r>
              <a:rPr lang="uk-UA" sz="2400" dirty="0" smtClean="0">
                <a:solidFill>
                  <a:srgbClr val="002060"/>
                </a:solidFill>
              </a:rPr>
              <a:t> Діяльність місцевих органів управління у сфері освіти з реалізації державної політики у сфері освіти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Учасники: </a:t>
            </a:r>
            <a:r>
              <a:rPr lang="uk-UA" sz="2400" dirty="0" smtClean="0">
                <a:solidFill>
                  <a:srgbClr val="002060"/>
                </a:solidFill>
              </a:rPr>
              <a:t>відділи освіти </a:t>
            </a:r>
          </a:p>
          <a:p>
            <a:pPr marL="0" indent="0">
              <a:buNone/>
            </a:pPr>
            <a:r>
              <a:rPr lang="uk-UA" sz="2400" dirty="0" err="1" smtClean="0">
                <a:solidFill>
                  <a:srgbClr val="002060"/>
                </a:solidFill>
              </a:rPr>
              <a:t>Зміївської</a:t>
            </a:r>
            <a:r>
              <a:rPr lang="uk-UA" sz="2400" dirty="0" smtClean="0">
                <a:solidFill>
                  <a:srgbClr val="002060"/>
                </a:solidFill>
              </a:rPr>
              <a:t> РДА; </a:t>
            </a:r>
          </a:p>
          <a:p>
            <a:pPr marL="0" indent="0">
              <a:buNone/>
            </a:pPr>
            <a:r>
              <a:rPr lang="uk-UA" sz="2400" dirty="0" err="1" smtClean="0">
                <a:solidFill>
                  <a:srgbClr val="002060"/>
                </a:solidFill>
              </a:rPr>
              <a:t>Нововодолазької</a:t>
            </a:r>
            <a:r>
              <a:rPr lang="uk-UA" sz="2400" dirty="0" smtClean="0">
                <a:solidFill>
                  <a:srgbClr val="002060"/>
                </a:solidFill>
              </a:rPr>
              <a:t> РДА; 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002060"/>
                </a:solidFill>
              </a:rPr>
              <a:t>Печенізької РДА; 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002060"/>
                </a:solidFill>
              </a:rPr>
              <a:t>Куп’янської МР;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002060"/>
                </a:solidFill>
              </a:rPr>
              <a:t>Балаклійської РДА;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002060"/>
                </a:solidFill>
              </a:rPr>
              <a:t>Харківської РДА.</a:t>
            </a:r>
          </a:p>
        </p:txBody>
      </p:sp>
    </p:spTree>
    <p:extLst>
      <p:ext uri="{BB962C8B-B14F-4D97-AF65-F5344CB8AC3E}">
        <p14:creationId xmlns:p14="http://schemas.microsoft.com/office/powerpoint/2010/main" val="4099099447"/>
      </p:ext>
    </p:extLst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uk-UA" sz="4000" dirty="0" smtClean="0">
                <a:solidFill>
                  <a:srgbClr val="0070C0"/>
                </a:solidFill>
              </a:rPr>
              <a:t>Законодавчо-нормативна база освіти</a:t>
            </a:r>
            <a:endParaRPr lang="uk-UA" sz="4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52251" y="836712"/>
            <a:ext cx="9304771" cy="6021288"/>
          </a:xfrm>
        </p:spPr>
        <p:txBody>
          <a:bodyPr/>
          <a:lstStyle/>
          <a:p>
            <a:pPr>
              <a:buFontTx/>
              <a:buChar char="-"/>
            </a:pPr>
            <a:r>
              <a:rPr lang="uk-UA" sz="2200" dirty="0" smtClean="0">
                <a:solidFill>
                  <a:srgbClr val="002060"/>
                </a:solidFill>
              </a:rPr>
              <a:t>Закон України </a:t>
            </a:r>
            <a:r>
              <a:rPr lang="uk-UA" sz="2200" dirty="0" smtClean="0">
                <a:solidFill>
                  <a:srgbClr val="FF0000"/>
                </a:solidFill>
              </a:rPr>
              <a:t>«Про освіту»</a:t>
            </a:r>
          </a:p>
          <a:p>
            <a:pPr>
              <a:buFontTx/>
              <a:buChar char="-"/>
            </a:pPr>
            <a:r>
              <a:rPr lang="uk-UA" sz="2200" dirty="0" smtClean="0">
                <a:solidFill>
                  <a:srgbClr val="002060"/>
                </a:solidFill>
              </a:rPr>
              <a:t>Постанова КМУ </a:t>
            </a:r>
            <a:r>
              <a:rPr lang="uk-UA" sz="1600" dirty="0" smtClean="0">
                <a:solidFill>
                  <a:srgbClr val="FF0000"/>
                </a:solidFill>
              </a:rPr>
              <a:t>від 13.09.2017 № 684 </a:t>
            </a:r>
            <a:r>
              <a:rPr lang="uk-UA" sz="2200" dirty="0" smtClean="0">
                <a:solidFill>
                  <a:srgbClr val="002060"/>
                </a:solidFill>
              </a:rPr>
              <a:t>«Про затвердження Порядку ведення обліку дітей дошкільного, шкільного віку та учнів»</a:t>
            </a:r>
          </a:p>
          <a:p>
            <a:pPr>
              <a:buFontTx/>
              <a:buChar char="-"/>
            </a:pPr>
            <a:r>
              <a:rPr lang="uk-UA" sz="2200" dirty="0" smtClean="0">
                <a:solidFill>
                  <a:srgbClr val="002060"/>
                </a:solidFill>
              </a:rPr>
              <a:t>Постанова КМУ </a:t>
            </a:r>
            <a:r>
              <a:rPr lang="uk-UA" sz="1600" dirty="0" smtClean="0">
                <a:solidFill>
                  <a:srgbClr val="FF0000"/>
                </a:solidFill>
              </a:rPr>
              <a:t>від 21.02.2018 № 87 </a:t>
            </a:r>
            <a:r>
              <a:rPr lang="uk-UA" sz="2200" dirty="0" smtClean="0">
                <a:solidFill>
                  <a:srgbClr val="002060"/>
                </a:solidFill>
              </a:rPr>
              <a:t>«Про затвердження Державного стандарту початкової освіти»</a:t>
            </a:r>
          </a:p>
          <a:p>
            <a:pPr>
              <a:buFontTx/>
              <a:buChar char="-"/>
            </a:pPr>
            <a:r>
              <a:rPr lang="uk-UA" sz="2200" dirty="0" smtClean="0">
                <a:solidFill>
                  <a:srgbClr val="002060"/>
                </a:solidFill>
              </a:rPr>
              <a:t>Запровадження </a:t>
            </a:r>
            <a:r>
              <a:rPr lang="uk-UA" sz="2200" dirty="0" smtClean="0">
                <a:solidFill>
                  <a:srgbClr val="FF0000"/>
                </a:solidFill>
              </a:rPr>
              <a:t>Нової української школи</a:t>
            </a:r>
          </a:p>
          <a:p>
            <a:pPr>
              <a:buFontTx/>
              <a:buChar char="-"/>
            </a:pPr>
            <a:r>
              <a:rPr lang="uk-UA" sz="2200" dirty="0">
                <a:solidFill>
                  <a:srgbClr val="002060"/>
                </a:solidFill>
              </a:rPr>
              <a:t>Наказ Міністерства освіти і науки України </a:t>
            </a:r>
            <a:r>
              <a:rPr lang="uk-UA" sz="1600" dirty="0">
                <a:solidFill>
                  <a:srgbClr val="FF0000"/>
                </a:solidFill>
              </a:rPr>
              <a:t>від 16.04.2018 № 367 </a:t>
            </a:r>
            <a:r>
              <a:rPr lang="uk-UA" sz="2200" dirty="0">
                <a:solidFill>
                  <a:srgbClr val="002060"/>
                </a:solidFill>
              </a:rPr>
              <a:t>«Про затвердження Порядку зарахування, відрахування та переведення учнів до державних та комунальних закладів освіти для здобуття повної загальної середньої освіти»</a:t>
            </a:r>
          </a:p>
          <a:p>
            <a:pPr>
              <a:buFontTx/>
              <a:buChar char="-"/>
            </a:pPr>
            <a:r>
              <a:rPr lang="uk-UA" sz="2200" dirty="0">
                <a:solidFill>
                  <a:srgbClr val="002060"/>
                </a:solidFill>
              </a:rPr>
              <a:t>Наказ Міністерства освіти і науки </a:t>
            </a:r>
            <a:r>
              <a:rPr lang="uk-UA" sz="1600" dirty="0">
                <a:solidFill>
                  <a:srgbClr val="FF0000"/>
                </a:solidFill>
              </a:rPr>
              <a:t>від 25.06.2018 № 676 </a:t>
            </a:r>
            <a:r>
              <a:rPr lang="uk-UA" sz="2200" dirty="0">
                <a:solidFill>
                  <a:srgbClr val="002060"/>
                </a:solidFill>
              </a:rPr>
              <a:t>«Про затвердження Інструкції з діловодства у закладах загальної середньої освіти»</a:t>
            </a:r>
          </a:p>
          <a:p>
            <a:pPr>
              <a:buFontTx/>
              <a:buChar char="-"/>
            </a:pPr>
            <a:r>
              <a:rPr lang="uk-UA" sz="2200" dirty="0">
                <a:solidFill>
                  <a:srgbClr val="002060"/>
                </a:solidFill>
              </a:rPr>
              <a:t>Наказ Міністерства освіти і науки України </a:t>
            </a:r>
            <a:r>
              <a:rPr lang="uk-UA" sz="1600" dirty="0">
                <a:solidFill>
                  <a:srgbClr val="FF0000"/>
                </a:solidFill>
              </a:rPr>
              <a:t>від 07.12.2018 № 1369 </a:t>
            </a:r>
            <a:r>
              <a:rPr lang="uk-UA" sz="2200" dirty="0">
                <a:solidFill>
                  <a:srgbClr val="002060"/>
                </a:solidFill>
              </a:rPr>
              <a:t>«Про затвердження Порядку проведення державної підсумкової атестації»</a:t>
            </a:r>
          </a:p>
          <a:p>
            <a:pPr>
              <a:buFontTx/>
              <a:buChar char="-"/>
            </a:pPr>
            <a:endParaRPr lang="uk-UA" sz="2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291"/>
      </p:ext>
    </p:extLst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uk-UA" sz="4000" dirty="0" smtClean="0">
                <a:solidFill>
                  <a:srgbClr val="0070C0"/>
                </a:solidFill>
              </a:rPr>
              <a:t>Законодавчо-нормативна база освіти</a:t>
            </a:r>
            <a:endParaRPr lang="uk-UA" sz="4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52251" y="836712"/>
            <a:ext cx="9304771" cy="6021288"/>
          </a:xfrm>
        </p:spPr>
        <p:txBody>
          <a:bodyPr/>
          <a:lstStyle/>
          <a:p>
            <a:pPr>
              <a:buFontTx/>
              <a:buChar char="-"/>
            </a:pPr>
            <a:r>
              <a:rPr lang="uk-UA" sz="2200" dirty="0" smtClean="0">
                <a:solidFill>
                  <a:srgbClr val="002060"/>
                </a:solidFill>
              </a:rPr>
              <a:t>Наказ </a:t>
            </a:r>
            <a:r>
              <a:rPr lang="uk-UA" sz="2200" dirty="0">
                <a:solidFill>
                  <a:srgbClr val="002060"/>
                </a:solidFill>
              </a:rPr>
              <a:t>Міністерства освіти і науки України </a:t>
            </a:r>
            <a:r>
              <a:rPr lang="uk-UA" sz="1600" dirty="0">
                <a:solidFill>
                  <a:srgbClr val="FF0000"/>
                </a:solidFill>
              </a:rPr>
              <a:t>від </a:t>
            </a:r>
            <a:r>
              <a:rPr lang="uk-UA" sz="1600" dirty="0" smtClean="0">
                <a:solidFill>
                  <a:srgbClr val="FF0000"/>
                </a:solidFill>
              </a:rPr>
              <a:t>13.03.2017 </a:t>
            </a:r>
            <a:r>
              <a:rPr lang="uk-UA" sz="1600" dirty="0">
                <a:solidFill>
                  <a:srgbClr val="FF0000"/>
                </a:solidFill>
              </a:rPr>
              <a:t>№ </a:t>
            </a:r>
            <a:r>
              <a:rPr lang="uk-UA" sz="1600" dirty="0" smtClean="0">
                <a:solidFill>
                  <a:srgbClr val="FF0000"/>
                </a:solidFill>
              </a:rPr>
              <a:t>369 </a:t>
            </a:r>
            <a:r>
              <a:rPr lang="uk-UA" sz="2200" dirty="0">
                <a:solidFill>
                  <a:srgbClr val="002060"/>
                </a:solidFill>
              </a:rPr>
              <a:t>«Про затвердження </a:t>
            </a:r>
            <a:r>
              <a:rPr lang="uk-UA" sz="2200" dirty="0" smtClean="0">
                <a:solidFill>
                  <a:srgbClr val="002060"/>
                </a:solidFill>
              </a:rPr>
              <a:t>Положення про екстернат у загальноосвітніх навчальних закладах» (із змінами від 07.02.2019)</a:t>
            </a:r>
          </a:p>
          <a:p>
            <a:pPr>
              <a:buFontTx/>
              <a:buChar char="-"/>
            </a:pPr>
            <a:r>
              <a:rPr lang="uk-UA" sz="2200" dirty="0" smtClean="0">
                <a:solidFill>
                  <a:srgbClr val="002060"/>
                </a:solidFill>
              </a:rPr>
              <a:t>Організація та запровадження інклюзивного навчання</a:t>
            </a:r>
          </a:p>
          <a:p>
            <a:pPr>
              <a:buFontTx/>
              <a:buChar char="-"/>
            </a:pPr>
            <a:r>
              <a:rPr lang="uk-UA" sz="2200" dirty="0" smtClean="0">
                <a:solidFill>
                  <a:srgbClr val="002060"/>
                </a:solidFill>
              </a:rPr>
              <a:t>Реалізація принципів децентралізації в освіті</a:t>
            </a:r>
          </a:p>
          <a:p>
            <a:pPr>
              <a:buFontTx/>
              <a:buChar char="-"/>
            </a:pPr>
            <a:r>
              <a:rPr lang="uk-UA" sz="2200" dirty="0">
                <a:solidFill>
                  <a:srgbClr val="002060"/>
                </a:solidFill>
              </a:rPr>
              <a:t>Наказ Міністерства освіти і науки України </a:t>
            </a:r>
            <a:r>
              <a:rPr lang="uk-UA" sz="1600" dirty="0">
                <a:solidFill>
                  <a:srgbClr val="FF0000"/>
                </a:solidFill>
              </a:rPr>
              <a:t>від </a:t>
            </a:r>
            <a:r>
              <a:rPr lang="uk-UA" sz="1600" dirty="0" smtClean="0">
                <a:solidFill>
                  <a:srgbClr val="FF0000"/>
                </a:solidFill>
              </a:rPr>
              <a:t>13.02.2018 </a:t>
            </a:r>
            <a:r>
              <a:rPr lang="uk-UA" sz="1600" dirty="0">
                <a:solidFill>
                  <a:srgbClr val="FF0000"/>
                </a:solidFill>
              </a:rPr>
              <a:t>№ </a:t>
            </a:r>
            <a:r>
              <a:rPr lang="uk-UA" sz="1600" dirty="0" smtClean="0">
                <a:solidFill>
                  <a:srgbClr val="FF0000"/>
                </a:solidFill>
              </a:rPr>
              <a:t>137 </a:t>
            </a:r>
            <a:r>
              <a:rPr lang="uk-UA" sz="2200" dirty="0">
                <a:solidFill>
                  <a:srgbClr val="002060"/>
                </a:solidFill>
              </a:rPr>
              <a:t>«Про затвердження П</a:t>
            </a:r>
            <a:r>
              <a:rPr lang="uk-UA" sz="2200" dirty="0" smtClean="0">
                <a:solidFill>
                  <a:srgbClr val="002060"/>
                </a:solidFill>
              </a:rPr>
              <a:t>римірного переліку засобів навчання та обладнання навчального і загального призначення для навчальних кабінетів початкової школи»</a:t>
            </a:r>
            <a:endParaRPr lang="uk-UA" sz="2200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uk-UA" sz="2200" dirty="0">
                <a:solidFill>
                  <a:srgbClr val="002060"/>
                </a:solidFill>
              </a:rPr>
              <a:t>Наказ Міністерства освіти і науки України </a:t>
            </a:r>
            <a:r>
              <a:rPr lang="uk-UA" sz="1600" dirty="0">
                <a:solidFill>
                  <a:srgbClr val="FF0000"/>
                </a:solidFill>
              </a:rPr>
              <a:t>від </a:t>
            </a:r>
            <a:r>
              <a:rPr lang="uk-UA" sz="1600" dirty="0" smtClean="0">
                <a:solidFill>
                  <a:srgbClr val="FF0000"/>
                </a:solidFill>
              </a:rPr>
              <a:t>21.03.2018 </a:t>
            </a:r>
            <a:r>
              <a:rPr lang="uk-UA" sz="1600" dirty="0">
                <a:solidFill>
                  <a:srgbClr val="FF0000"/>
                </a:solidFill>
              </a:rPr>
              <a:t>№ </a:t>
            </a:r>
            <a:r>
              <a:rPr lang="uk-UA" sz="1600" dirty="0" smtClean="0">
                <a:solidFill>
                  <a:srgbClr val="FF0000"/>
                </a:solidFill>
              </a:rPr>
              <a:t>268 </a:t>
            </a:r>
            <a:r>
              <a:rPr lang="uk-UA" sz="2200" dirty="0">
                <a:solidFill>
                  <a:srgbClr val="002060"/>
                </a:solidFill>
              </a:rPr>
              <a:t>«Про затвердження </a:t>
            </a:r>
            <a:r>
              <a:rPr lang="uk-UA" sz="2200" dirty="0" smtClean="0">
                <a:solidFill>
                  <a:srgbClr val="002060"/>
                </a:solidFill>
              </a:rPr>
              <a:t>типових освітніх та навчальних програм для 1-2-х класів закладів загальної середньої освіти»</a:t>
            </a:r>
          </a:p>
          <a:p>
            <a:pPr>
              <a:buFontTx/>
              <a:buChar char="-"/>
            </a:pPr>
            <a:r>
              <a:rPr lang="uk-UA" sz="2200" dirty="0">
                <a:solidFill>
                  <a:srgbClr val="002060"/>
                </a:solidFill>
              </a:rPr>
              <a:t>Наказ Міністерства освіти і науки України </a:t>
            </a:r>
            <a:r>
              <a:rPr lang="uk-UA" sz="1600" dirty="0">
                <a:solidFill>
                  <a:srgbClr val="FF0000"/>
                </a:solidFill>
              </a:rPr>
              <a:t>від </a:t>
            </a:r>
            <a:r>
              <a:rPr lang="uk-UA" sz="1600" dirty="0" smtClean="0">
                <a:solidFill>
                  <a:srgbClr val="FF0000"/>
                </a:solidFill>
              </a:rPr>
              <a:t>08.06.2018 </a:t>
            </a:r>
            <a:r>
              <a:rPr lang="uk-UA" sz="1600" dirty="0">
                <a:solidFill>
                  <a:srgbClr val="FF0000"/>
                </a:solidFill>
              </a:rPr>
              <a:t>№ </a:t>
            </a:r>
            <a:r>
              <a:rPr lang="uk-UA" sz="1600" dirty="0" smtClean="0">
                <a:solidFill>
                  <a:srgbClr val="FF0000"/>
                </a:solidFill>
              </a:rPr>
              <a:t>608 </a:t>
            </a:r>
            <a:r>
              <a:rPr lang="uk-UA" sz="2200" dirty="0">
                <a:solidFill>
                  <a:srgbClr val="002060"/>
                </a:solidFill>
              </a:rPr>
              <a:t>«Про затвердження </a:t>
            </a:r>
            <a:r>
              <a:rPr lang="uk-UA" sz="2200" dirty="0" smtClean="0">
                <a:solidFill>
                  <a:srgbClr val="002060"/>
                </a:solidFill>
              </a:rPr>
              <a:t>Примірного положення </a:t>
            </a:r>
            <a:r>
              <a:rPr lang="uk-UA" sz="2200" dirty="0">
                <a:solidFill>
                  <a:srgbClr val="002060"/>
                </a:solidFill>
              </a:rPr>
              <a:t>про </a:t>
            </a:r>
            <a:r>
              <a:rPr lang="uk-UA" sz="2200" dirty="0" smtClean="0">
                <a:solidFill>
                  <a:srgbClr val="002060"/>
                </a:solidFill>
              </a:rPr>
              <a:t>команду психолого-педагогічного супроводу дитини з особливими освітніми потребами в закладі загальної середньої та </a:t>
            </a:r>
            <a:r>
              <a:rPr lang="uk-UA" sz="2200" smtClean="0">
                <a:solidFill>
                  <a:srgbClr val="002060"/>
                </a:solidFill>
              </a:rPr>
              <a:t>дошкільної освіти»</a:t>
            </a:r>
            <a:endParaRPr lang="uk-UA" sz="2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897573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6522</TotalTime>
  <Words>396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Оформление по умолчанию</vt:lpstr>
      <vt:lpstr>Про діяльність місцевих органів управління у сфері освіти з реалізації державної політики у сфері освіти</vt:lpstr>
      <vt:lpstr>Законодавча база</vt:lpstr>
      <vt:lpstr>Законодавча база</vt:lpstr>
      <vt:lpstr>Законодавча база</vt:lpstr>
      <vt:lpstr>Законодавча база</vt:lpstr>
      <vt:lpstr>Законодавча база</vt:lpstr>
      <vt:lpstr>План роботи Департаменту науки і освіти Харківської обласної державної адміністрації на 2019 рік</vt:lpstr>
      <vt:lpstr>Законодавчо-нормативна база освіти</vt:lpstr>
      <vt:lpstr>Законодавчо-нормативна база освіти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NaViN</dc:creator>
  <cp:lastModifiedBy>user</cp:lastModifiedBy>
  <cp:revision>477</cp:revision>
  <cp:lastPrinted>2016-12-14T15:33:46Z</cp:lastPrinted>
  <dcterms:created xsi:type="dcterms:W3CDTF">1601-01-01T00:00:00Z</dcterms:created>
  <dcterms:modified xsi:type="dcterms:W3CDTF">2019-04-21T12:03:44Z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