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9" r:id="rId4"/>
    <p:sldId id="281" r:id="rId5"/>
    <p:sldId id="282" r:id="rId6"/>
    <p:sldId id="258" r:id="rId7"/>
    <p:sldId id="259" r:id="rId8"/>
    <p:sldId id="280" r:id="rId9"/>
    <p:sldId id="261" r:id="rId10"/>
    <p:sldId id="262" r:id="rId11"/>
    <p:sldId id="266" r:id="rId12"/>
    <p:sldId id="269" r:id="rId13"/>
    <p:sldId id="274" r:id="rId14"/>
    <p:sldId id="275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D310B"/>
    <a:srgbClr val="5E5544"/>
    <a:srgbClr val="FFFF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97" autoAdjust="0"/>
  </p:normalViewPr>
  <p:slideViewPr>
    <p:cSldViewPr>
      <p:cViewPr varScale="1">
        <p:scale>
          <a:sx n="69" d="100"/>
          <a:sy n="69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noProof="0"/>
              <a:t>Образец текста</a:t>
            </a:r>
          </a:p>
          <a:p>
            <a:pPr lvl="1"/>
            <a:r>
              <a:rPr lang="ru-RU" altLang="uk-UA" noProof="0"/>
              <a:t>Второй уровень</a:t>
            </a:r>
          </a:p>
          <a:p>
            <a:pPr lvl="2"/>
            <a:r>
              <a:rPr lang="ru-RU" altLang="uk-UA" noProof="0"/>
              <a:t>Третий уровень</a:t>
            </a:r>
          </a:p>
          <a:p>
            <a:pPr lvl="3"/>
            <a:r>
              <a:rPr lang="ru-RU" altLang="uk-UA" noProof="0"/>
              <a:t>Четвертый уровень</a:t>
            </a:r>
          </a:p>
          <a:p>
            <a:pPr lvl="4"/>
            <a:r>
              <a:rPr lang="ru-RU" altLang="uk-UA" noProof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344999-C63D-4BF7-ACC4-3D2011FF591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altLang="uk-UA" smtClean="0">
              <a:latin typeface="Arial" charset="0"/>
              <a:cs typeface="Arial" charset="0"/>
            </a:endParaRP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8A8E80-2B2F-440C-9040-1D3522C2D8F7}" type="slidenum">
              <a:rPr lang="ru-RU" altLang="uk-UA" smtClean="0">
                <a:latin typeface="Arial" charset="0"/>
                <a:cs typeface="Arial" charset="0"/>
              </a:rPr>
              <a:pPr/>
              <a:t>6</a:t>
            </a:fld>
            <a:endParaRPr lang="ru-RU" altLang="uk-U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3072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76A71C-9FD9-4FF2-8777-F6D483732D58}" type="slidenum">
              <a:rPr lang="ru-RU" altLang="ru-RU" sz="1200">
                <a:latin typeface="Calibri" pitchFamily="34" charset="0"/>
              </a:rPr>
              <a:pPr algn="r"/>
              <a:t>13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smtClean="0">
              <a:latin typeface="Arial" charset="0"/>
              <a:cs typeface="Arial" charset="0"/>
            </a:endParaRP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FF975B-EC5F-4419-9F71-41CF78933AE8}" type="slidenum">
              <a:rPr lang="ru-RU" altLang="uk-UA" smtClean="0">
                <a:latin typeface="Arial" charset="0"/>
                <a:cs typeface="Arial" charset="0"/>
              </a:rPr>
              <a:pPr/>
              <a:t>15</a:t>
            </a:fld>
            <a:endParaRPr lang="ru-RU" altLang="uk-UA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BC7C-85D8-408A-844D-D6F1BB3A96C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34C24-5264-4BA4-B8FF-37502D3FDAA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04ECE-9B35-42B3-9D98-95A512A1A63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AE155-D0D5-4469-9B3B-166C42C322E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C1B5E-8046-4DD9-909D-705680F2F73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500DB-D95D-4243-B64D-BEA12A7BDB3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B2575-8630-4823-B3D6-1CFDCC5B1C9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48EF8-E0D0-4039-9409-60A6F563800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58FD5-6E15-40C1-ABEA-D407AC7E7D8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89EDA-D197-4E72-9388-6AF410A7A3C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15938-8B69-4732-90C8-2B9C94B0A83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C454BA-30E8-405F-A8E7-9736A74976B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534400" cy="3276600"/>
          </a:xfrm>
        </p:spPr>
        <p:txBody>
          <a:bodyPr anchor="ctr"/>
          <a:lstStyle/>
          <a:p>
            <a:pPr eaLnBrk="1" hangingPunct="1">
              <a:defRPr/>
            </a:pPr>
            <a:r>
              <a:rPr lang="uk-UA" altLang="uk-UA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 стан розвитку дошкільної освіти в області</a:t>
            </a:r>
            <a:endParaRPr lang="ru-RU" altLang="uk-UA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7763" y="4724400"/>
            <a:ext cx="6400800" cy="1752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Руднєва С.М., головний спеціаліст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відділу дошкільної, загальної середньої,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корекційної та позашкільної освіти  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Департаменту науки і  освіти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Харківської обласної державної адміністрації</a:t>
            </a:r>
            <a:endParaRPr lang="ru-RU" altLang="uk-UA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8839200" cy="1119187"/>
          </a:xfrm>
        </p:spPr>
        <p:txBody>
          <a:bodyPr anchor="b"/>
          <a:lstStyle/>
          <a:p>
            <a:pPr>
              <a:defRPr/>
            </a:pPr>
            <a:r>
              <a:rPr lang="uk-UA" alt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Низький показник охоплення дітей      3-6(7) років ЗДО + с/п</a:t>
            </a:r>
            <a:endParaRPr lang="uk-UA" altLang="uk-UA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95413"/>
            <a:ext cx="7848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Циркунівська ОТГ                     42,2 %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Старовірівська ОТГ                   54,0 %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Мереф’янська ОТГ                    67,0 %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Роганська ОТГ                             67,0 %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Малинівська ОТГ                       67,6 %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Старосалтівська ОТГ                 68,3 %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Ізюмський  район                      71,3 %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м. Люботин                                  72,1 %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Зачепилівська ОТГ                     74,2 %</a:t>
            </a:r>
          </a:p>
          <a:p>
            <a:pPr algn="ctr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tabLst>
                <a:tab pos="5918200" algn="l"/>
              </a:tabLst>
              <a:defRPr/>
            </a:pPr>
            <a:r>
              <a:rPr lang="uk-UA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   По області – 94,8 %</a:t>
            </a:r>
            <a:r>
              <a:rPr lang="uk-UA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endParaRPr lang="ru-RU" altLang="uk-UA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76200"/>
            <a:ext cx="8839200" cy="1066800"/>
          </a:xfrm>
        </p:spPr>
        <p:txBody>
          <a:bodyPr>
            <a:normAutofit fontScale="90000"/>
          </a:bodyPr>
          <a:lstStyle/>
          <a:p>
            <a:pPr marL="358775" eaLnBrk="1" hangingPunct="1">
              <a:lnSpc>
                <a:spcPts val="3800"/>
              </a:lnSpc>
              <a:defRPr/>
            </a:pPr>
            <a:r>
              <a:rPr lang="uk-UA" alt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Низький показник охоплення дітей        5-річного віку у ЗДО різних типів </a:t>
            </a:r>
          </a:p>
        </p:txBody>
      </p:sp>
      <p:graphicFrame>
        <p:nvGraphicFramePr>
          <p:cNvPr id="22608" name="Group 80"/>
          <p:cNvGraphicFramePr>
            <a:graphicFrameLocks noGrp="1"/>
          </p:cNvGraphicFramePr>
          <p:nvPr/>
        </p:nvGraphicFramePr>
        <p:xfrm>
          <a:off x="571500" y="1143000"/>
          <a:ext cx="8001000" cy="5649913"/>
        </p:xfrm>
        <a:graphic>
          <a:graphicData uri="http://schemas.openxmlformats.org/drawingml/2006/table">
            <a:tbl>
              <a:tblPr/>
              <a:tblGrid>
                <a:gridCol w="5951538">
                  <a:extLst>
                    <a:ext uri="{9D8B030D-6E8A-4147-A177-3AD203B41FA5}"/>
                  </a:extLst>
                </a:gridCol>
                <a:gridCol w="2049462">
                  <a:extLst>
                    <a:ext uri="{9D8B030D-6E8A-4147-A177-3AD203B41FA5}"/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Чкаловська ОТГ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Малинівська ОТГ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Ізюмський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75,7 %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Зачепилівський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 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Роганська ОТГ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 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57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Красноградський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73,5 %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27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Зачепилівська ОТГ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69,8%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27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5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Пісочинська ОТГ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66,5%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Люботин</a:t>
                      </a:r>
                      <a:endParaRPr kumimoji="0" lang="en-US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Мереф</a:t>
                      </a: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’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янська ОТГ</a:t>
                      </a:r>
                      <a:endParaRPr kumimoji="0" lang="en-US" alt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44,0 %</a:t>
                      </a:r>
                      <a:endParaRPr kumimoji="0" lang="uk-UA" alt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>
                        <a:alpha val="4196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Циркунівська ОТГ</a:t>
                      </a:r>
                      <a:endParaRPr kumimoji="0" lang="en-US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22,2 </a:t>
                      </a:r>
                      <a:r>
                        <a:rPr kumimoji="0" lang="ru-RU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kumimoji="0" lang="uk-UA" alt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27058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</a:t>
                      </a:r>
                      <a:r>
                        <a:rPr kumimoji="0" lang="uk-UA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о області</a:t>
                      </a:r>
                      <a:r>
                        <a:rPr kumimoji="0" lang="uk-UA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uk-UA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– 9</a:t>
                      </a:r>
                      <a:r>
                        <a:rPr kumimoji="0" lang="ru-RU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kumimoji="0" lang="uk-UA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r>
                        <a:rPr kumimoji="0" lang="uk-UA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>
                        <a:alpha val="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7848600" y="1295400"/>
            <a:ext cx="288925" cy="4752975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73000">
                <a:schemeClr val="accent1">
                  <a:lumMod val="47000"/>
                </a:schemeClr>
              </a:gs>
              <a:gs pos="100000">
                <a:schemeClr val="accent1">
                  <a:lumMod val="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uk-UA" altLang="uk-UA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Кількість місць у </a:t>
            </a:r>
            <a:r>
              <a:rPr lang="uk-UA" alt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ЗДО різних типів</a:t>
            </a:r>
            <a:endParaRPr lang="ru-RU" altLang="uk-UA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5602" name="Диаграмма 6"/>
          <p:cNvGraphicFramePr>
            <a:graphicFrameLocks/>
          </p:cNvGraphicFramePr>
          <p:nvPr/>
        </p:nvGraphicFramePr>
        <p:xfrm>
          <a:off x="304800" y="863600"/>
          <a:ext cx="8661400" cy="5638800"/>
        </p:xfrm>
        <a:graphic>
          <a:graphicData uri="http://schemas.openxmlformats.org/presentationml/2006/ole">
            <p:oleObj spid="_x0000_s25602" r:id="rId3" imgW="8663167" imgH="5639289" progId="Excel.Chart.8">
              <p:embed/>
            </p:oleObj>
          </a:graphicData>
        </a:graphic>
      </p:graphicFrame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115888"/>
            <a:ext cx="8785225" cy="5699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uk-UA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Кількість дітей у на 100 місць</a:t>
            </a:r>
          </a:p>
        </p:txBody>
      </p:sp>
      <p:graphicFrame>
        <p:nvGraphicFramePr>
          <p:cNvPr id="27675" name="Group 27"/>
          <p:cNvGraphicFramePr>
            <a:graphicFrameLocks noGrp="1"/>
          </p:cNvGraphicFramePr>
          <p:nvPr>
            <p:ph idx="4294967295"/>
          </p:nvPr>
        </p:nvGraphicFramePr>
        <p:xfrm>
          <a:off x="119063" y="911225"/>
          <a:ext cx="8785225" cy="5562601"/>
        </p:xfrm>
        <a:graphic>
          <a:graphicData uri="http://schemas.openxmlformats.org/drawingml/2006/table">
            <a:tbl>
              <a:tblPr/>
              <a:tblGrid>
                <a:gridCol w="4392612">
                  <a:extLst>
                    <a:ext uri="{9D8B030D-6E8A-4147-A177-3AD203B41FA5}"/>
                  </a:extLst>
                </a:gridCol>
                <a:gridCol w="4392613">
                  <a:extLst>
                    <a:ext uri="{9D8B030D-6E8A-4147-A177-3AD203B41FA5}"/>
                  </a:extLst>
                </a:gridCol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Станом на 01.01.201</a:t>
                      </a:r>
                      <a:r>
                        <a:rPr kumimoji="0" lang="ru-RU" alt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kumimoji="0" lang="uk-UA" altLang="ru-RU" sz="2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6" marR="91426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7030A0"/>
                        </a:gs>
                        <a:gs pos="56000">
                          <a:srgbClr val="7030A0"/>
                        </a:gs>
                        <a:gs pos="97000">
                          <a:srgbClr val="7030A0"/>
                        </a:gs>
                        <a:gs pos="76336">
                          <a:srgbClr val="FFC000">
                            <a:lumMod val="82000"/>
                          </a:srgbClr>
                        </a:gs>
                        <a:gs pos="33000">
                          <a:srgbClr val="FFC000">
                            <a:lumMod val="82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Станом на 01.</a:t>
                      </a:r>
                      <a:r>
                        <a:rPr kumimoji="0" lang="ru-RU" alt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01</a:t>
                      </a:r>
                      <a:r>
                        <a:rPr kumimoji="0" lang="uk-UA" alt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.201</a:t>
                      </a:r>
                      <a:r>
                        <a:rPr kumimoji="0" lang="ru-RU" altLang="ru-RU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kumimoji="0" lang="uk-UA" altLang="ru-RU" sz="2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6" marR="9142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58ED5">
                            <a:lumMod val="79000"/>
                          </a:srgbClr>
                        </a:gs>
                        <a:gs pos="46000">
                          <a:srgbClr val="558ED5">
                            <a:lumMod val="70000"/>
                          </a:srgbClr>
                        </a:gs>
                        <a:gs pos="100000">
                          <a:srgbClr val="A263D0">
                            <a:lumMod val="64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/>
                </a:extLst>
              </a:tr>
              <a:tr h="611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ЗДО різних типів</a:t>
                      </a:r>
                    </a:p>
                  </a:txBody>
                  <a:tcPr marL="91426" marR="91426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14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Сільські райони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– 9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uk-UA" alt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endParaRPr kumimoji="0" lang="uk-UA" altLang="ru-RU" sz="3600" b="1" i="0" u="sng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Міста обласного значення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– 10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uk-UA" alt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Харків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– 11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kumimoji="0" lang="uk-UA" alt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По області – 10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uk-UA" alt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6" marR="91426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1351">
                          <a:srgbClr val="7030A0"/>
                        </a:gs>
                        <a:gs pos="82000">
                          <a:srgbClr val="7030A0"/>
                        </a:gs>
                        <a:gs pos="72000">
                          <a:srgbClr val="FFC000">
                            <a:lumMod val="79000"/>
                          </a:srgbClr>
                        </a:gs>
                        <a:gs pos="27000">
                          <a:srgbClr val="FFC000">
                            <a:alpha val="82000"/>
                            <a:lumMod val="64000"/>
                          </a:srgbClr>
                        </a:gs>
                        <a:gs pos="52000">
                          <a:srgbClr val="7030A0">
                            <a:lumMod val="97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Сільські райони,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ОТГ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– 9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kumimoji="0" lang="uk-UA" alt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Міста обласного  значення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– 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98</a:t>
                      </a:r>
                      <a:endParaRPr kumimoji="0" lang="uk-UA" alt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Харків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– 11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uk-UA" alt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endParaRPr kumimoji="0" lang="uk-UA" alt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По області – 1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02</a:t>
                      </a:r>
                      <a:endParaRPr kumimoji="0" lang="uk-UA" alt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6" marR="91426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558ED5">
                            <a:lumMod val="61000"/>
                          </a:srgbClr>
                        </a:gs>
                        <a:gs pos="59000">
                          <a:srgbClr val="558ED5">
                            <a:lumMod val="49000"/>
                          </a:srgbClr>
                        </a:gs>
                        <a:gs pos="100000">
                          <a:srgbClr val="A263D0">
                            <a:lumMod val="70000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30" name="Rectangle 50"/>
          <p:cNvSpPr>
            <a:spLocks noGrp="1"/>
          </p:cNvSpPr>
          <p:nvPr>
            <p:ph type="title" idx="4294967295"/>
          </p:nvPr>
        </p:nvSpPr>
        <p:spPr>
          <a:xfrm>
            <a:off x="200025" y="76200"/>
            <a:ext cx="8435975" cy="901700"/>
          </a:xfrm>
        </p:spPr>
        <p:txBody>
          <a:bodyPr/>
          <a:lstStyle/>
          <a:p>
            <a:pPr>
              <a:lnSpc>
                <a:spcPts val="3200"/>
              </a:lnSpc>
              <a:defRPr/>
            </a:pPr>
            <a:r>
              <a:rPr lang="uk-UA" altLang="ru-R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uk-UA" alt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Чисельність дітей у ЗДО у розрахунку на 100 місць, осіб – </a:t>
            </a:r>
            <a:r>
              <a:rPr lang="uk-UA" altLang="ru-RU" sz="32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низький показник</a:t>
            </a:r>
            <a:endParaRPr lang="uk-UA" altLang="ru-RU" sz="3600" b="1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9731" name="Group 35"/>
          <p:cNvGraphicFramePr>
            <a:graphicFrameLocks noGrp="1"/>
          </p:cNvGraphicFramePr>
          <p:nvPr>
            <p:ph idx="4294967295"/>
          </p:nvPr>
        </p:nvGraphicFramePr>
        <p:xfrm>
          <a:off x="723900" y="1044575"/>
          <a:ext cx="7696200" cy="5705475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/>
                  </a:extLst>
                </a:gridCol>
                <a:gridCol w="3429000">
                  <a:extLst>
                    <a:ext uri="{9D8B030D-6E8A-4147-A177-3AD203B41FA5}"/>
                  </a:extLst>
                </a:gridCol>
              </a:tblGrid>
              <a:tr h="396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Найменування району (міста)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Станом</a:t>
                      </a:r>
                      <a:r>
                        <a:rPr kumimoji="0" lang="uk-UA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на 01.01.201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3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Циркунівська ОТГ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79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Малинівська ОТГ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Пісочинська ОТГ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Мереф'янська ОТГ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Малоданилівська ОТГ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Харківський район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Зачепилівський район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Люботин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Нововодолазька ОТГ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Харків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Зачепилівська ОТГ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Чугуїв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304800"/>
            <a:ext cx="8991600" cy="1371600"/>
          </a:xfrm>
        </p:spPr>
        <p:txBody>
          <a:bodyPr/>
          <a:lstStyle/>
          <a:p>
            <a:pPr>
              <a:defRPr/>
            </a:pPr>
            <a:r>
              <a:rPr lang="uk-UA" altLang="uk-UA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Чисельність дітей на 100 місць у ЗДО міської місцевості сільських районів, ОТГ</a:t>
            </a:r>
            <a:endParaRPr lang="ru-RU" altLang="uk-UA" sz="36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76200" y="2286000"/>
            <a:ext cx="8991600" cy="3810000"/>
          </a:xfrm>
          <a:gradFill flip="none" rotWithShape="1">
            <a:gsLst>
              <a:gs pos="0">
                <a:srgbClr val="FFC000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extLst/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buFontTx/>
              <a:buNone/>
              <a:defRPr/>
            </a:pPr>
            <a:r>
              <a:rPr lang="uk-UA" altLang="uk-UA" sz="3600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Балаклійський (102), Богодухівський (113), </a:t>
            </a:r>
          </a:p>
          <a:p>
            <a:pPr marL="0" indent="0" algn="ctr" eaLnBrk="1" hangingPunct="1">
              <a:spcBef>
                <a:spcPts val="1200"/>
              </a:spcBef>
              <a:buFontTx/>
              <a:buNone/>
              <a:defRPr/>
            </a:pPr>
            <a:r>
              <a:rPr lang="uk-UA" altLang="uk-UA" sz="3600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Близнюківський (135), Вовчанський (110), </a:t>
            </a:r>
          </a:p>
          <a:p>
            <a:pPr marL="0" indent="0" algn="ctr" eaLnBrk="1" hangingPunct="1">
              <a:spcBef>
                <a:spcPts val="1200"/>
              </a:spcBef>
              <a:buFontTx/>
              <a:buNone/>
              <a:defRPr/>
            </a:pPr>
            <a:r>
              <a:rPr lang="uk-UA" altLang="uk-UA" sz="3600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Кегичівський(103),  Красноградський (104), </a:t>
            </a:r>
          </a:p>
          <a:p>
            <a:pPr marL="0" indent="0" algn="ctr" eaLnBrk="1" hangingPunct="1">
              <a:spcBef>
                <a:spcPts val="1200"/>
              </a:spcBef>
              <a:buFontTx/>
              <a:buNone/>
              <a:defRPr/>
            </a:pPr>
            <a:r>
              <a:rPr lang="uk-UA" altLang="uk-UA" sz="3600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Печенізький (122) райони,</a:t>
            </a:r>
          </a:p>
          <a:p>
            <a:pPr marL="0" indent="0" algn="ctr" eaLnBrk="1" hangingPunct="1">
              <a:spcBef>
                <a:spcPts val="1200"/>
              </a:spcBef>
              <a:buFontTx/>
              <a:buNone/>
              <a:defRPr/>
            </a:pPr>
            <a:r>
              <a:rPr lang="uk-UA" altLang="uk-UA" sz="3600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Роганська ОТГ  (111), Золочівська ОТГ (115)</a:t>
            </a:r>
            <a:r>
              <a:rPr lang="uk-UA" altLang="uk-UA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2667000"/>
          </a:xfrm>
        </p:spPr>
        <p:txBody>
          <a:bodyPr/>
          <a:lstStyle/>
          <a:p>
            <a:pPr>
              <a:defRPr/>
            </a:pPr>
            <a:r>
              <a:rPr lang="ru-RU" alt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r>
              <a:rPr lang="uk-UA" alt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лан дій на 2019 рік щодо створення додаткових місць у закладах освіти  для дітей</a:t>
            </a:r>
            <a:r>
              <a:rPr lang="ru-RU" alt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uk-UA" alt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дошкільного віку в Харківській області</a:t>
            </a:r>
            <a:endParaRPr lang="ru-RU" altLang="uk-UA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124200"/>
            <a:ext cx="8001000" cy="3048000"/>
          </a:xfrm>
          <a:gradFill rotWithShape="0">
            <a:gsLst>
              <a:gs pos="0">
                <a:srgbClr val="FFDF7D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40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17</a:t>
            </a:r>
            <a:r>
              <a:rPr lang="uk-UA" altLang="ru-RU" sz="4000" b="1" dirty="0">
                <a:latin typeface="Calibri" pitchFamily="34" charset="0"/>
                <a:cs typeface="Calibri" pitchFamily="34" charset="0"/>
              </a:rPr>
              <a:t> закладiв дошкiльної освiти різних типів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40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41</a:t>
            </a:r>
            <a:r>
              <a:rPr lang="uk-UA" altLang="ru-RU" sz="4000" b="1" dirty="0">
                <a:latin typeface="Calibri" pitchFamily="34" charset="0"/>
                <a:cs typeface="Calibri" pitchFamily="34" charset="0"/>
              </a:rPr>
              <a:t> додаткова група  	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uk-UA" altLang="ru-RU" sz="40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20</a:t>
            </a:r>
            <a:r>
              <a:rPr lang="ru-RU" altLang="ru-RU" sz="40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53</a:t>
            </a:r>
            <a:r>
              <a:rPr lang="uk-UA" altLang="ru-RU" sz="4000" b="1" dirty="0">
                <a:latin typeface="Calibri" pitchFamily="34" charset="0"/>
                <a:cs typeface="Calibri" pitchFamily="34" charset="0"/>
              </a:rPr>
              <a:t> місця</a:t>
            </a:r>
            <a:endParaRPr lang="uk-UA" altLang="uk-UA" sz="4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uk-UA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 відома! </a:t>
            </a:r>
            <a:endParaRPr lang="ru-RU" sz="54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3581400"/>
          </a:xfrm>
        </p:spPr>
        <p:txBody>
          <a:bodyPr/>
          <a:lstStyle/>
          <a:p>
            <a:pPr marL="0" indent="0">
              <a:spcAft>
                <a:spcPts val="1200"/>
              </a:spcAft>
              <a:buFontTx/>
              <a:buNone/>
            </a:pPr>
            <a:r>
              <a:rPr lang="uk-UA" altLang="uk-UA" sz="3600" b="1" i="1" u="sng" smtClean="0">
                <a:latin typeface="Calibri" pitchFamily="34" charset="0"/>
                <a:cs typeface="Calibri" pitchFamily="34" charset="0"/>
              </a:rPr>
              <a:t>В Україні  функціонують</a:t>
            </a:r>
            <a:r>
              <a:rPr lang="uk-UA" altLang="uk-UA" sz="360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altLang="uk-UA" sz="44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16 258  </a:t>
            </a:r>
            <a:r>
              <a:rPr lang="uk-UA" altLang="uk-UA" sz="3600" b="1" smtClean="0">
                <a:latin typeface="Calibri" pitchFamily="34" charset="0"/>
                <a:cs typeface="Calibri" pitchFamily="34" charset="0"/>
              </a:rPr>
              <a:t>закладів дошкільної освіти всіх  типів та форм власності, 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uk-UA" altLang="uk-UA" sz="36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altLang="uk-UA" sz="3600" b="1" i="1" u="sng" smtClean="0">
                <a:latin typeface="Calibri" pitchFamily="34" charset="0"/>
                <a:cs typeface="Calibri" pitchFamily="34" charset="0"/>
              </a:rPr>
              <a:t>в них</a:t>
            </a:r>
            <a:r>
              <a:rPr lang="uk-UA" altLang="uk-UA" sz="3600" b="1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uk-UA" altLang="uk-UA" sz="44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1 321 268   </a:t>
            </a:r>
            <a:r>
              <a:rPr lang="uk-UA" altLang="uk-UA" sz="3600" b="1" smtClean="0">
                <a:latin typeface="Calibri" pitchFamily="34" charset="0"/>
                <a:cs typeface="Calibri" pitchFamily="34" charset="0"/>
              </a:rPr>
              <a:t>дітей здобувають дошкільну освіту </a:t>
            </a:r>
            <a:endParaRPr lang="en-US" altLang="uk-UA" sz="3600" b="1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uk-UA" altLang="uk-UA" sz="3600" b="1" smtClean="0">
                <a:latin typeface="Calibri" pitchFamily="34" charset="0"/>
                <a:cs typeface="Calibri" pitchFamily="34" charset="0"/>
              </a:rPr>
              <a:t>   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uk-UA" alt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Харківська область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524000"/>
            <a:ext cx="8382000" cy="487680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uk-UA" altLang="ru-RU" sz="36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Кількість закладів дошкільної освіти</a:t>
            </a:r>
            <a:r>
              <a:rPr lang="uk-UA" altLang="ru-RU" sz="36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uk-UA" altLang="ru-RU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</a:t>
            </a:r>
            <a:r>
              <a:rPr lang="uk-UA" altLang="ru-RU" sz="36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різних типів та форм власності  </a:t>
            </a:r>
            <a:r>
              <a:rPr lang="uk-UA" altLang="ru-RU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– </a:t>
            </a:r>
            <a:r>
              <a:rPr lang="uk-UA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7</a:t>
            </a: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46</a:t>
            </a:r>
            <a:r>
              <a:rPr lang="uk-UA" altLang="ru-RU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, 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uk-UA" altLang="ru-RU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</a:t>
            </a:r>
            <a:r>
              <a:rPr lang="uk-UA" altLang="ru-RU" sz="36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з них: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uk-UA" alt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ЗДО – </a:t>
            </a:r>
            <a:r>
              <a:rPr lang="uk-UA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5</a:t>
            </a: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39</a:t>
            </a:r>
            <a:r>
              <a:rPr lang="uk-UA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uk-UA" altLang="ru-RU" sz="3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uk-UA" alt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структурні підрозділи НВК – </a:t>
            </a:r>
            <a:r>
              <a:rPr lang="uk-UA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</a:t>
            </a: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34</a:t>
            </a:r>
            <a:endParaRPr lang="ru-RU" altLang="ru-RU" sz="3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uk-UA" alt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структурні підрозділи ліцеїв,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uk-UA" alt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  гімназій, ЗЗСО – </a:t>
            </a:r>
            <a:r>
              <a:rPr lang="uk-UA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73</a:t>
            </a:r>
            <a:r>
              <a:rPr lang="uk-UA" alt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(у т.ч. філії – </a:t>
            </a:r>
            <a:r>
              <a:rPr lang="uk-UA" alt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</a:t>
            </a:r>
            <a:r>
              <a:rPr lang="ru-RU" alt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7)</a:t>
            </a:r>
            <a:endParaRPr lang="uk-UA" altLang="ru-RU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ru-RU" altLang="ru-RU" smtClean="0"/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uk-UA" sz="4800" b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Відкрито ЗДО різних типів     та додаткових груп</a:t>
            </a:r>
            <a:endParaRPr lang="ru-RU" sz="4800" b="1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7900"/>
            <a:ext cx="8382000" cy="3581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sz="4400" b="1" smtClean="0">
                <a:latin typeface="Calibri" pitchFamily="34" charset="0"/>
                <a:cs typeface="Calibri" pitchFamily="34" charset="0"/>
              </a:rPr>
              <a:t>2015 рік – 11 закладів, 26 груп</a:t>
            </a:r>
          </a:p>
          <a:p>
            <a:pPr>
              <a:buFont typeface="Wingdings" pitchFamily="2" charset="2"/>
              <a:buChar char="Ø"/>
            </a:pPr>
            <a:r>
              <a:rPr lang="uk-UA" sz="4400" b="1" smtClean="0">
                <a:latin typeface="Calibri" pitchFamily="34" charset="0"/>
                <a:cs typeface="Calibri" pitchFamily="34" charset="0"/>
              </a:rPr>
              <a:t>2016 рік – 8 закладів, 27 груп</a:t>
            </a:r>
          </a:p>
          <a:p>
            <a:pPr>
              <a:buFont typeface="Wingdings" pitchFamily="2" charset="2"/>
              <a:buChar char="Ø"/>
            </a:pPr>
            <a:r>
              <a:rPr lang="uk-UA" sz="4400" b="1" smtClean="0">
                <a:latin typeface="Calibri" pitchFamily="34" charset="0"/>
                <a:cs typeface="Calibri" pitchFamily="34" charset="0"/>
              </a:rPr>
              <a:t>2017 рік – 18 закладів, 53 групи</a:t>
            </a:r>
          </a:p>
          <a:p>
            <a:pPr>
              <a:buFont typeface="Wingdings" pitchFamily="2" charset="2"/>
              <a:buChar char="Ø"/>
            </a:pPr>
            <a:r>
              <a:rPr lang="uk-UA" sz="4400" b="1" smtClean="0">
                <a:latin typeface="Calibri" pitchFamily="34" charset="0"/>
                <a:cs typeface="Calibri" pitchFamily="34" charset="0"/>
              </a:rPr>
              <a:t>2018 рік – 21 заклад, 35 груп</a:t>
            </a:r>
            <a:endParaRPr lang="ru-RU" b="1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uk-UA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Інклюзивні групи в ЗДО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uk-UA" dirty="0"/>
              <a:t>                </a:t>
            </a:r>
            <a:r>
              <a:rPr lang="uk-UA" b="1" u="sng" dirty="0"/>
              <a:t>Станом на 01.01.2019 </a:t>
            </a:r>
          </a:p>
          <a:p>
            <a:pPr>
              <a:defRPr/>
            </a:pPr>
            <a:r>
              <a:rPr lang="uk-UA" sz="4000" b="1" dirty="0">
                <a:latin typeface="Calibri" panose="020F0502020204030204" pitchFamily="34" charset="0"/>
                <a:cs typeface="Calibri" panose="020F0502020204030204" pitchFamily="34" charset="0"/>
              </a:rPr>
              <a:t>46 закладів</a:t>
            </a:r>
          </a:p>
          <a:p>
            <a:pPr>
              <a:defRPr/>
            </a:pPr>
            <a:r>
              <a:rPr lang="uk-UA" sz="4000" b="1" dirty="0">
                <a:latin typeface="Calibri" panose="020F0502020204030204" pitchFamily="34" charset="0"/>
                <a:cs typeface="Calibri" panose="020F0502020204030204" pitchFamily="34" charset="0"/>
              </a:rPr>
              <a:t>65 груп</a:t>
            </a:r>
          </a:p>
          <a:p>
            <a:pPr>
              <a:defRPr/>
            </a:pPr>
            <a:r>
              <a:rPr lang="uk-UA" sz="4000" b="1" dirty="0">
                <a:latin typeface="Calibri" panose="020F0502020204030204" pitchFamily="34" charset="0"/>
                <a:cs typeface="Calibri" panose="020F0502020204030204" pitchFamily="34" charset="0"/>
              </a:rPr>
              <a:t>114 дітей</a:t>
            </a:r>
          </a:p>
          <a:p>
            <a:pPr>
              <a:spcAft>
                <a:spcPts val="1200"/>
              </a:spcAft>
              <a:defRPr/>
            </a:pPr>
            <a:r>
              <a:rPr lang="uk-UA" sz="4000" b="1" dirty="0">
                <a:latin typeface="Calibri" panose="020F0502020204030204" pitchFamily="34" charset="0"/>
                <a:cs typeface="Calibri" panose="020F0502020204030204" pitchFamily="34" charset="0"/>
              </a:rPr>
              <a:t>55 асистентів вихователя</a:t>
            </a:r>
          </a:p>
          <a:p>
            <a:pPr marL="0" indent="0" algn="ctr">
              <a:buFontTx/>
              <a:buNone/>
              <a:defRPr/>
            </a:pPr>
            <a:r>
              <a:rPr lang="uk-UA" b="1" i="1" dirty="0"/>
              <a:t>План 2019 – 32 заклади, 34 групи,         41 дитина, 34 асистента</a:t>
            </a:r>
            <a:endParaRPr lang="ru-RU" b="1" i="1" dirty="0"/>
          </a:p>
        </p:txBody>
      </p:sp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950" y="25400"/>
            <a:ext cx="8913813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altLang="uk-UA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Кількість дітей у ЗДО </a:t>
            </a:r>
            <a:r>
              <a:rPr lang="uk-UA" alt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різних типів</a:t>
            </a:r>
            <a:r>
              <a:rPr lang="uk-UA" altLang="uk-UA" sz="4400" dirty="0">
                <a:solidFill>
                  <a:schemeClr val="accent2"/>
                </a:solidFill>
                <a:latin typeface="Calibri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uk-UA" altLang="uk-UA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від 1- 6(7) років  </a:t>
            </a:r>
          </a:p>
        </p:txBody>
      </p:sp>
      <p:graphicFrame>
        <p:nvGraphicFramePr>
          <p:cNvPr id="17426" name="Group 18"/>
          <p:cNvGraphicFramePr>
            <a:graphicFrameLocks noGrp="1"/>
          </p:cNvGraphicFramePr>
          <p:nvPr/>
        </p:nvGraphicFramePr>
        <p:xfrm>
          <a:off x="107950" y="1498600"/>
          <a:ext cx="8913813" cy="5037138"/>
        </p:xfrm>
        <a:graphic>
          <a:graphicData uri="http://schemas.openxmlformats.org/drawingml/2006/table">
            <a:tbl>
              <a:tblPr/>
              <a:tblGrid>
                <a:gridCol w="4386263">
                  <a:extLst>
                    <a:ext uri="{9D8B030D-6E8A-4147-A177-3AD203B41FA5}"/>
                  </a:extLst>
                </a:gridCol>
                <a:gridCol w="4527550">
                  <a:extLst>
                    <a:ext uri="{9D8B030D-6E8A-4147-A177-3AD203B41FA5}"/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Станом на 01.01.201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uk-UA" alt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marL="91431" marR="91431"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6313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Станом на 01.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01</a:t>
                      </a: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.201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uk-UA" alt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marL="91431" marR="91431"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>
                        <a:alpha val="63136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547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ЗДО різних типів</a:t>
                      </a:r>
                    </a:p>
                  </a:txBody>
                  <a:tcPr marL="91431" marR="91431"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94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сільські райони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961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міста обласного значення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 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8781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Харків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 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45645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обласні НВК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278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По області  – 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79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665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6313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сільські райони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4995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міста обласного  значення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</a:t>
                      </a:r>
                      <a:r>
                        <a:rPr kumimoji="0" lang="uk-UA" alt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676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Харків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</a:t>
                      </a:r>
                      <a:r>
                        <a:rPr kumimoji="0" lang="uk-UA" alt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951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обласні НВК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По області  </a:t>
                      </a:r>
                      <a:r>
                        <a:rPr kumimoji="0" lang="uk-UA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– 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79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893</a:t>
                      </a:r>
                      <a:endParaRPr kumimoji="0" lang="uk-UA" altLang="ru-RU" sz="3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>
                        <a:alpha val="63136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uk-UA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Охоплення дітей від 1-6(7) років у </a:t>
            </a:r>
            <a:r>
              <a:rPr lang="uk-UA" alt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ЗДО різних типів</a:t>
            </a:r>
          </a:p>
        </p:txBody>
      </p:sp>
      <p:graphicFrame>
        <p:nvGraphicFramePr>
          <p:cNvPr id="20482" name="Диаграмма 14"/>
          <p:cNvGraphicFramePr>
            <a:graphicFrameLocks/>
          </p:cNvGraphicFramePr>
          <p:nvPr/>
        </p:nvGraphicFramePr>
        <p:xfrm>
          <a:off x="533400" y="1600200"/>
          <a:ext cx="8102600" cy="4826000"/>
        </p:xfrm>
        <a:graphic>
          <a:graphicData uri="http://schemas.openxmlformats.org/presentationml/2006/ole">
            <p:oleObj spid="_x0000_s20482" r:id="rId3" imgW="8102286" imgH="4822354" progId="Excel.Chart.8">
              <p:embed/>
            </p:oleObj>
          </a:graphicData>
        </a:graphic>
      </p:graphicFrame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991600" cy="1219200"/>
          </a:xfrm>
        </p:spPr>
        <p:txBody>
          <a:bodyPr/>
          <a:lstStyle/>
          <a:p>
            <a:pPr>
              <a:defRPr/>
            </a:pPr>
            <a:r>
              <a:rPr lang="uk-UA" altLang="uk-UA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Охоплення дітей від 1-6(7) років у </a:t>
            </a:r>
            <a:r>
              <a:rPr lang="uk-UA" alt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ЗДО різних типів</a:t>
            </a:r>
            <a:endParaRPr lang="ru-RU" altLang="uk-UA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4835" name="Group 19"/>
          <p:cNvGraphicFramePr>
            <a:graphicFrameLocks noGrp="1"/>
          </p:cNvGraphicFramePr>
          <p:nvPr>
            <p:ph type="body" idx="4294967295"/>
          </p:nvPr>
        </p:nvGraphicFramePr>
        <p:xfrm>
          <a:off x="304800" y="1676400"/>
          <a:ext cx="8534400" cy="4937125"/>
        </p:xfrm>
        <a:graphic>
          <a:graphicData uri="http://schemas.openxmlformats.org/drawingml/2006/table">
            <a:tbl>
              <a:tblPr/>
              <a:tblGrid>
                <a:gridCol w="4198938">
                  <a:extLst>
                    <a:ext uri="{9D8B030D-6E8A-4147-A177-3AD203B41FA5}"/>
                  </a:extLst>
                </a:gridCol>
                <a:gridCol w="4335462">
                  <a:extLst>
                    <a:ext uri="{9D8B030D-6E8A-4147-A177-3AD203B41FA5}"/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Станом на 01.01.201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kumimoji="0" lang="uk-UA" alt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6313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Станом на 01.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01</a:t>
                      </a: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.201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kumimoji="0" lang="uk-UA" alt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>
                        <a:alpha val="63136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561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ЗДО різних типів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840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сільські райони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54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міста обласного значення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72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  <a:endParaRPr kumimoji="0" lang="uk-UA" alt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Харків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77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  <a:endParaRPr kumimoji="0" lang="uk-UA" alt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800" b="1" i="0" u="sng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По області – 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68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kumimoji="0" lang="uk-UA" alt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6313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сільські райони</a:t>
                      </a: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57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  <a:endParaRPr kumimoji="0" lang="uk-UA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міста обласного  значення</a:t>
                      </a: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72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kumimoji="0" lang="uk-UA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Харків</a:t>
                      </a: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  <a:endParaRPr kumimoji="0" lang="uk-UA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По області – 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70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kumimoji="0" lang="uk-UA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>
                        <a:alpha val="63136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219200"/>
          </a:xfrm>
        </p:spPr>
        <p:txBody>
          <a:bodyPr/>
          <a:lstStyle/>
          <a:p>
            <a:pPr>
              <a:defRPr/>
            </a:pPr>
            <a:r>
              <a:rPr lang="uk-UA" altLang="uk-UA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Охоплення дітей від 3 до 6(7) років ЗДО + соцпатронат</a:t>
            </a:r>
            <a:endParaRPr lang="ru-RU" altLang="uk-UA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499" name="Group 19"/>
          <p:cNvGraphicFramePr>
            <a:graphicFrameLocks noGrp="1"/>
          </p:cNvGraphicFramePr>
          <p:nvPr>
            <p:ph type="body" idx="1"/>
          </p:nvPr>
        </p:nvGraphicFramePr>
        <p:xfrm>
          <a:off x="304800" y="1658938"/>
          <a:ext cx="8534400" cy="4937125"/>
        </p:xfrm>
        <a:graphic>
          <a:graphicData uri="http://schemas.openxmlformats.org/drawingml/2006/table">
            <a:tbl>
              <a:tblPr/>
              <a:tblGrid>
                <a:gridCol w="4198938">
                  <a:extLst>
                    <a:ext uri="{9D8B030D-6E8A-4147-A177-3AD203B41FA5}"/>
                  </a:extLst>
                </a:gridCol>
                <a:gridCol w="4335462">
                  <a:extLst>
                    <a:ext uri="{9D8B030D-6E8A-4147-A177-3AD203B41FA5}"/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Станом на 01.01.201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kumimoji="0" lang="uk-UA" alt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6313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Станом на 01.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01</a:t>
                      </a:r>
                      <a:r>
                        <a:rPr kumimoji="0" lang="uk-UA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.201</a:t>
                      </a:r>
                      <a:r>
                        <a:rPr kumimoji="0" lang="ru-RU" altLang="ru-RU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kumimoji="0" lang="uk-UA" altLang="ru-RU" sz="2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>
                        <a:alpha val="63136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561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ЗДО різних типів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840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сільські райони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5,9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міста обласного значення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95,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  <a:endParaRPr kumimoji="0" lang="uk-UA" alt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Харків</a:t>
                      </a: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  <a:endParaRPr kumimoji="0" lang="uk-UA" alt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800" b="1" i="0" u="sng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По області –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94,</a:t>
                      </a:r>
                      <a:r>
                        <a:rPr kumimoji="0" lang="ru-RU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 </a:t>
                      </a:r>
                      <a:r>
                        <a:rPr kumimoji="0" lang="uk-UA" altLang="ru-RU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kumimoji="0" lang="uk-UA" alt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6313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сільські райони</a:t>
                      </a: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  <a:endParaRPr kumimoji="0" lang="uk-UA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міста обласного  значення</a:t>
                      </a: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95,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6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kumimoji="0" lang="uk-UA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м. Харків</a:t>
                      </a: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99,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%</a:t>
                      </a:r>
                      <a:endParaRPr kumimoji="0" lang="uk-UA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По області –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94,</a:t>
                      </a:r>
                      <a:r>
                        <a:rPr kumimoji="0" lang="ru-RU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 </a:t>
                      </a:r>
                      <a:r>
                        <a:rPr kumimoji="0" lang="uk-UA" altLang="ru-RU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kumimoji="0" lang="uk-UA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2F2F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>
                        <a:alpha val="63136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</TotalTime>
  <Words>563</Words>
  <Application>Microsoft Office PowerPoint</Application>
  <PresentationFormat>Экран (4:3)</PresentationFormat>
  <Paragraphs>155</Paragraphs>
  <Slides>16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Оформление по умолчанию</vt:lpstr>
      <vt:lpstr>Диаграмма Microsoft Excel</vt:lpstr>
      <vt:lpstr>Про стан розвитку дошкільної освіти в області</vt:lpstr>
      <vt:lpstr>До відома! </vt:lpstr>
      <vt:lpstr>Харківська область</vt:lpstr>
      <vt:lpstr>Відкрито ЗДО різних типів     та додаткових груп</vt:lpstr>
      <vt:lpstr>Інклюзивні групи в ЗДО </vt:lpstr>
      <vt:lpstr>Слайд 6</vt:lpstr>
      <vt:lpstr>Охоплення дітей від 1-6(7) років у ЗДО різних типів</vt:lpstr>
      <vt:lpstr>Охоплення дітей від 1-6(7) років у ЗДО різних типів</vt:lpstr>
      <vt:lpstr>Охоплення дітей від 3 до 6(7) років ЗДО + соцпатронат</vt:lpstr>
      <vt:lpstr>Низький показник охоплення дітей      3-6(7) років ЗДО + с/п</vt:lpstr>
      <vt:lpstr> Низький показник охоплення дітей        5-річного віку у ЗДО різних типів </vt:lpstr>
      <vt:lpstr>Кількість місць у ЗДО різних типів</vt:lpstr>
      <vt:lpstr>Кількість дітей у на 100 місць</vt:lpstr>
      <vt:lpstr>  Чисельність дітей у ЗДО у розрахунку на 100 місць, осіб – низький показник</vt:lpstr>
      <vt:lpstr>Чисельність дітей на 100 місць у ЗДО міської місцевості сільських районів, ОТГ</vt:lpstr>
      <vt:lpstr>План дій на 2019 рік щодо створення додаткових місць у закладах освіти  для дітей дошкільного віку в Харківській області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руднева</dc:creator>
  <cp:lastModifiedBy>руднева</cp:lastModifiedBy>
  <cp:revision>99</cp:revision>
  <cp:lastPrinted>1601-01-01T00:00:00Z</cp:lastPrinted>
  <dcterms:created xsi:type="dcterms:W3CDTF">2017-06-02T14:50:46Z</dcterms:created>
  <dcterms:modified xsi:type="dcterms:W3CDTF">2019-04-23T17:06:13Z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