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3.2176121930567354E-2"/>
                  <c:y val="-3.1746031746031744E-2"/>
                </c:manualLayout>
              </c:layout>
              <c:showVal val="1"/>
            </c:dLbl>
            <c:dLbl>
              <c:idx val="1"/>
              <c:layout>
                <c:manualLayout>
                  <c:x val="2.5402201524132046E-2"/>
                  <c:y val="-3.7037037037037056E-2"/>
                </c:manualLayout>
              </c:layout>
              <c:showVal val="1"/>
            </c:dLbl>
            <c:dLbl>
              <c:idx val="2"/>
              <c:layout>
                <c:manualLayout>
                  <c:x val="1.8628281117696877E-2"/>
                  <c:y val="-5.0264550264550262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258</c:v>
                </c:pt>
                <c:pt idx="1">
                  <c:v>177</c:v>
                </c:pt>
                <c:pt idx="2">
                  <c:v>178</c:v>
                </c:pt>
              </c:numCache>
            </c:numRef>
          </c:val>
        </c:ser>
        <c:shape val="cylinder"/>
        <c:axId val="134926336"/>
        <c:axId val="137952256"/>
        <c:axId val="115323328"/>
      </c:bar3DChart>
      <c:catAx>
        <c:axId val="134926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952256"/>
        <c:crosses val="autoZero"/>
        <c:auto val="1"/>
        <c:lblAlgn val="ctr"/>
        <c:lblOffset val="100"/>
      </c:catAx>
      <c:valAx>
        <c:axId val="137952256"/>
        <c:scaling>
          <c:orientation val="minMax"/>
        </c:scaling>
        <c:axPos val="l"/>
        <c:majorGridlines/>
        <c:numFmt formatCode="General" sourceLinked="1"/>
        <c:tickLblPos val="nextTo"/>
        <c:crossAx val="134926336"/>
        <c:crosses val="autoZero"/>
        <c:crossBetween val="between"/>
      </c:valAx>
      <c:serAx>
        <c:axId val="115323328"/>
        <c:scaling>
          <c:orientation val="minMax"/>
        </c:scaling>
        <c:delete val="1"/>
        <c:axPos val="b"/>
        <c:tickLblPos val="none"/>
        <c:crossAx val="13795225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2.3708721422523286E-2"/>
                  <c:y val="-2.9100529100529102E-2"/>
                </c:manualLayout>
              </c:layout>
              <c:showVal val="1"/>
            </c:dLbl>
            <c:dLbl>
              <c:idx val="1"/>
              <c:layout>
                <c:manualLayout>
                  <c:x val="2.5402201524132091E-2"/>
                  <c:y val="-2.3809523809523812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Заяви (пропозиції)</c:v>
                </c:pt>
                <c:pt idx="1">
                  <c:v>Скарги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188</c:v>
                </c:pt>
                <c:pt idx="1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2.3708721422523286E-2"/>
                  <c:y val="-2.6455026455026447E-2"/>
                </c:manualLayout>
              </c:layout>
              <c:showVal val="1"/>
            </c:dLbl>
            <c:dLbl>
              <c:idx val="1"/>
              <c:layout>
                <c:manualLayout>
                  <c:x val="2.5402201524132091E-2"/>
                  <c:y val="-2.3809523809523812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Заяви (пропозиції)</c:v>
                </c:pt>
                <c:pt idx="1">
                  <c:v>Скарги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141</c:v>
                </c:pt>
                <c:pt idx="1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2.3708721422523286E-2"/>
                  <c:y val="-2.1164021164021166E-2"/>
                </c:manualLayout>
              </c:layout>
              <c:showVal val="1"/>
            </c:dLbl>
            <c:dLbl>
              <c:idx val="1"/>
              <c:layout>
                <c:manualLayout>
                  <c:x val="3.556308213378493E-2"/>
                  <c:y val="-1.3227513227513235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Заяви (пропозиції)</c:v>
                </c:pt>
                <c:pt idx="1">
                  <c:v>Скарги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162</c:v>
                </c:pt>
                <c:pt idx="1">
                  <c:v>16</c:v>
                </c:pt>
              </c:numCache>
            </c:numRef>
          </c:val>
        </c:ser>
        <c:shape val="cylinder"/>
        <c:axId val="144419840"/>
        <c:axId val="144425728"/>
        <c:axId val="0"/>
      </c:bar3DChart>
      <c:catAx>
        <c:axId val="144419840"/>
        <c:scaling>
          <c:orientation val="minMax"/>
        </c:scaling>
        <c:axPos val="b"/>
        <c:tickLblPos val="nextTo"/>
        <c:txPr>
          <a:bodyPr/>
          <a:lstStyle/>
          <a:p>
            <a:pPr>
              <a:defRPr sz="2500" b="1"/>
            </a:pPr>
            <a:endParaRPr lang="ru-RU"/>
          </a:p>
        </c:txPr>
        <c:crossAx val="144425728"/>
        <c:crosses val="autoZero"/>
        <c:auto val="1"/>
        <c:lblAlgn val="ctr"/>
        <c:lblOffset val="100"/>
      </c:catAx>
      <c:valAx>
        <c:axId val="144425728"/>
        <c:scaling>
          <c:orientation val="minMax"/>
        </c:scaling>
        <c:axPos val="l"/>
        <c:majorGridlines/>
        <c:numFmt formatCode="General" sourceLinked="1"/>
        <c:tickLblPos val="nextTo"/>
        <c:crossAx val="14441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39800116010101"/>
          <c:y val="0.24867891513560805"/>
          <c:w val="0.13444111823024671"/>
          <c:h val="0.35713931591884363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perspective val="30"/>
    </c:view3D>
    <c:plotArea>
      <c:layout>
        <c:manualLayout>
          <c:layoutTarget val="inner"/>
          <c:xMode val="edge"/>
          <c:yMode val="edge"/>
          <c:x val="9.1468993979478247E-2"/>
          <c:y val="5.406740824063664E-2"/>
          <c:w val="0.77747684799349315"/>
          <c:h val="0.771428779735866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ХОДА</c:v>
                </c:pt>
                <c:pt idx="1">
                  <c:v>Урядова лінія</c:v>
                </c:pt>
                <c:pt idx="2">
                  <c:v>МОНУ</c:v>
                </c:pt>
                <c:pt idx="3">
                  <c:v>Інші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143</c:v>
                </c:pt>
                <c:pt idx="2">
                  <c:v>16</c:v>
                </c:pt>
                <c:pt idx="3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ХОДА</c:v>
                </c:pt>
                <c:pt idx="1">
                  <c:v>Урядова лінія</c:v>
                </c:pt>
                <c:pt idx="2">
                  <c:v>МОНУ</c:v>
                </c:pt>
                <c:pt idx="3">
                  <c:v>Інші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</c:v>
                </c:pt>
                <c:pt idx="1">
                  <c:v>66</c:v>
                </c:pt>
                <c:pt idx="2">
                  <c:v>17</c:v>
                </c:pt>
                <c:pt idx="3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ХОДА</c:v>
                </c:pt>
                <c:pt idx="1">
                  <c:v>Урядова лінія</c:v>
                </c:pt>
                <c:pt idx="2">
                  <c:v>МОНУ</c:v>
                </c:pt>
                <c:pt idx="3">
                  <c:v>Інші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43</c:v>
                </c:pt>
                <c:pt idx="1">
                  <c:v>70</c:v>
                </c:pt>
                <c:pt idx="2">
                  <c:v>40</c:v>
                </c:pt>
                <c:pt idx="3">
                  <c:v>25</c:v>
                </c:pt>
              </c:numCache>
            </c:numRef>
          </c:val>
        </c:ser>
        <c:shape val="cylinder"/>
        <c:axId val="144486400"/>
        <c:axId val="144487936"/>
        <c:axId val="0"/>
      </c:bar3DChart>
      <c:catAx>
        <c:axId val="1444864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4487936"/>
        <c:crosses val="autoZero"/>
        <c:auto val="1"/>
        <c:lblAlgn val="ctr"/>
        <c:lblOffset val="100"/>
      </c:catAx>
      <c:valAx>
        <c:axId val="144487936"/>
        <c:scaling>
          <c:orientation val="minMax"/>
        </c:scaling>
        <c:axPos val="l"/>
        <c:majorGridlines/>
        <c:numFmt formatCode="General" sourceLinked="1"/>
        <c:tickLblPos val="nextTo"/>
        <c:crossAx val="144486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43"/>
      <c:perspective val="30"/>
    </c:view3D>
    <c:plotArea>
      <c:layout>
        <c:manualLayout>
          <c:layoutTarget val="inner"/>
          <c:xMode val="edge"/>
          <c:yMode val="edge"/>
          <c:x val="0.18162574089754446"/>
          <c:y val="0"/>
          <c:w val="0.56223539373412368"/>
          <c:h val="0.87830687830687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0321761219305673"/>
                  <c:y val="-8.730158730158725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Кадрові</a:t>
                    </a:r>
                    <a:r>
                      <a:rPr lang="ru-RU" dirty="0" smtClean="0"/>
                      <a:t> </a:t>
                    </a:r>
                    <a:r>
                      <a:rPr lang="ru-RU" dirty="0" err="1"/>
                      <a:t>питання</a:t>
                    </a:r>
                    <a:r>
                      <a:rPr lang="ru-RU" dirty="0"/>
                      <a:t>, </a:t>
                    </a:r>
                    <a:r>
                      <a:rPr lang="ru-RU" dirty="0" err="1"/>
                      <a:t>архівні</a:t>
                    </a:r>
                    <a:r>
                      <a:rPr lang="ru-RU" dirty="0"/>
                      <a:t> </a:t>
                    </a:r>
                    <a:r>
                      <a:rPr lang="ru-RU" dirty="0" smtClean="0"/>
                      <a:t>довідки-8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0.33700254022015252"/>
                  <c:y val="0.1534391534391536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Поліпшення</a:t>
                    </a:r>
                    <a:r>
                      <a:rPr lang="ru-RU" dirty="0" smtClean="0"/>
                      <a:t> МТБ - </a:t>
                    </a:r>
                    <a:r>
                      <a:rPr lang="ru-RU" dirty="0"/>
                      <a:t>28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7442845046570712"/>
                  <c:y val="0.21693121693121697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Житлові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питання</a:t>
                    </a:r>
                    <a:r>
                      <a:rPr lang="ru-RU" baseline="0" dirty="0" smtClean="0"/>
                      <a:t> -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2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8.4674005080440391E-3"/>
                  <c:y val="0.22222222222222221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Функціонування</a:t>
                    </a:r>
                    <a:r>
                      <a:rPr lang="ru-RU" dirty="0" smtClean="0"/>
                      <a:t> ЗО - </a:t>
                    </a:r>
                    <a:r>
                      <a:rPr lang="ru-RU" dirty="0"/>
                      <a:t>4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3.3869602032176135E-2"/>
                  <c:y val="-0.1164021164021164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Матеріальна</a:t>
                    </a:r>
                    <a:r>
                      <a:rPr lang="ru-RU" dirty="0" smtClean="0"/>
                      <a:t> </a:t>
                    </a:r>
                    <a:r>
                      <a:rPr lang="ru-RU" dirty="0" err="1"/>
                      <a:t>допомога</a:t>
                    </a:r>
                    <a:r>
                      <a:rPr lang="ru-RU" dirty="0"/>
                      <a:t>, </a:t>
                    </a:r>
                    <a:r>
                      <a:rPr lang="ru-RU" dirty="0" err="1"/>
                      <a:t>пільги</a:t>
                    </a:r>
                    <a:r>
                      <a:rPr lang="ru-RU" dirty="0"/>
                      <a:t> </a:t>
                    </a:r>
                    <a:r>
                      <a:rPr lang="ru-RU" dirty="0" err="1" smtClean="0"/>
                      <a:t>працівни-кам</a:t>
                    </a:r>
                    <a:r>
                      <a:rPr lang="ru-RU" dirty="0" smtClean="0"/>
                      <a:t> - </a:t>
                    </a:r>
                    <a:r>
                      <a:rPr lang="ru-RU" dirty="0"/>
                      <a:t>2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0.20491109229466559"/>
                  <c:y val="-3.70370370370370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Різне</a:t>
                    </a:r>
                    <a:r>
                      <a:rPr lang="ru-RU" dirty="0" smtClean="0"/>
                      <a:t> - </a:t>
                    </a:r>
                    <a:r>
                      <a:rPr lang="ru-RU" dirty="0"/>
                      <a:t>133</a:t>
                    </a:r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</c:dLbls>
          <c:cat>
            <c:strRef>
              <c:f>Лист1!$A$2:$A$7</c:f>
              <c:strCache>
                <c:ptCount val="6"/>
                <c:pt idx="0">
                  <c:v>Кадрові питання, архівні довідки</c:v>
                </c:pt>
                <c:pt idx="1">
                  <c:v>Поліпшення МТБ</c:v>
                </c:pt>
                <c:pt idx="2">
                  <c:v>Житлові питання</c:v>
                </c:pt>
                <c:pt idx="3">
                  <c:v>Функціонування ЗО</c:v>
                </c:pt>
                <c:pt idx="4">
                  <c:v>Матеріальна допомога, пільги працівникам</c:v>
                </c:pt>
                <c:pt idx="5">
                  <c:v>Різне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28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133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Барвінківський</c:v>
                </c:pt>
                <c:pt idx="1">
                  <c:v>Близнюківський</c:v>
                </c:pt>
                <c:pt idx="2">
                  <c:v>Богодухівський</c:v>
                </c:pt>
                <c:pt idx="3">
                  <c:v>Борівський</c:v>
                </c:pt>
                <c:pt idx="4">
                  <c:v>Вовчанський</c:v>
                </c:pt>
                <c:pt idx="5">
                  <c:v>Красноградський</c:v>
                </c:pt>
                <c:pt idx="6">
                  <c:v>Краснокутський</c:v>
                </c:pt>
                <c:pt idx="7">
                  <c:v>м.Лозова</c:v>
                </c:pt>
                <c:pt idx="8">
                  <c:v>м.Люботин</c:v>
                </c:pt>
                <c:pt idx="9">
                  <c:v>м.Первомайськ</c:v>
                </c:pt>
                <c:pt idx="10">
                  <c:v>м.Харків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Барвінківський</c:v>
                </c:pt>
                <c:pt idx="1">
                  <c:v>Близнюківський</c:v>
                </c:pt>
                <c:pt idx="2">
                  <c:v>Богодухівський</c:v>
                </c:pt>
                <c:pt idx="3">
                  <c:v>Борівський</c:v>
                </c:pt>
                <c:pt idx="4">
                  <c:v>Вовчанський</c:v>
                </c:pt>
                <c:pt idx="5">
                  <c:v>Красноградський</c:v>
                </c:pt>
                <c:pt idx="6">
                  <c:v>Краснокутський</c:v>
                </c:pt>
                <c:pt idx="7">
                  <c:v>м.Лозова</c:v>
                </c:pt>
                <c:pt idx="8">
                  <c:v>м.Люботин</c:v>
                </c:pt>
                <c:pt idx="9">
                  <c:v>м.Первомайськ</c:v>
                </c:pt>
                <c:pt idx="10">
                  <c:v>м.Харків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33</c:v>
                </c:pt>
              </c:numCache>
            </c:numRef>
          </c:val>
        </c:ser>
        <c:axId val="145888384"/>
        <c:axId val="145890688"/>
      </c:barChart>
      <c:catAx>
        <c:axId val="145888384"/>
        <c:scaling>
          <c:orientation val="minMax"/>
        </c:scaling>
        <c:axPos val="b"/>
        <c:tickLblPos val="nextTo"/>
        <c:crossAx val="145890688"/>
        <c:crosses val="autoZero"/>
        <c:auto val="1"/>
        <c:lblAlgn val="ctr"/>
        <c:lblOffset val="100"/>
      </c:catAx>
      <c:valAx>
        <c:axId val="145890688"/>
        <c:scaling>
          <c:orientation val="minMax"/>
        </c:scaling>
        <c:axPos val="l"/>
        <c:majorGridlines/>
        <c:numFmt formatCode="General" sourceLinked="1"/>
        <c:tickLblPos val="nextTo"/>
        <c:crossAx val="145888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Лист1!$A$2:$A$16</c:f>
              <c:strCache>
                <c:ptCount val="15"/>
                <c:pt idx="0">
                  <c:v>Балаклійський</c:v>
                </c:pt>
                <c:pt idx="1">
                  <c:v>Великобурлуцький </c:v>
                </c:pt>
                <c:pt idx="2">
                  <c:v>Дергачівський </c:v>
                </c:pt>
                <c:pt idx="3">
                  <c:v>Зачепилівський</c:v>
                </c:pt>
                <c:pt idx="4">
                  <c:v>Зміївський</c:v>
                </c:pt>
                <c:pt idx="5">
                  <c:v>Золочівський </c:v>
                </c:pt>
                <c:pt idx="6">
                  <c:v>Ізюмський </c:v>
                </c:pt>
                <c:pt idx="7">
                  <c:v>Коломацький</c:v>
                </c:pt>
                <c:pt idx="8">
                  <c:v>Нововодолазький</c:v>
                </c:pt>
                <c:pt idx="9">
                  <c:v>Первомайський</c:v>
                </c:pt>
                <c:pt idx="10">
                  <c:v>Сахновщинський</c:v>
                </c:pt>
                <c:pt idx="11">
                  <c:v>Харківський</c:v>
                </c:pt>
                <c:pt idx="12">
                  <c:v>Чугуївський</c:v>
                </c:pt>
                <c:pt idx="13">
                  <c:v>м.Ізюм</c:v>
                </c:pt>
                <c:pt idx="14">
                  <c:v>м.Куп'янськ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8</c:v>
                </c:pt>
                <c:pt idx="1">
                  <c:v>1</c:v>
                </c:pt>
                <c:pt idx="2">
                  <c:v>10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3</c:v>
                </c:pt>
                <c:pt idx="10">
                  <c:v>7</c:v>
                </c:pt>
                <c:pt idx="11">
                  <c:v>15</c:v>
                </c:pt>
                <c:pt idx="12">
                  <c:v>12</c:v>
                </c:pt>
                <c:pt idx="13">
                  <c:v>6</c:v>
                </c:pt>
                <c:pt idx="1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Лист1!$A$2:$A$16</c:f>
              <c:strCache>
                <c:ptCount val="15"/>
                <c:pt idx="0">
                  <c:v>Балаклійський</c:v>
                </c:pt>
                <c:pt idx="1">
                  <c:v>Великобурлуцький </c:v>
                </c:pt>
                <c:pt idx="2">
                  <c:v>Дергачівський </c:v>
                </c:pt>
                <c:pt idx="3">
                  <c:v>Зачепилівський</c:v>
                </c:pt>
                <c:pt idx="4">
                  <c:v>Зміївський</c:v>
                </c:pt>
                <c:pt idx="5">
                  <c:v>Золочівський </c:v>
                </c:pt>
                <c:pt idx="6">
                  <c:v>Ізюмський </c:v>
                </c:pt>
                <c:pt idx="7">
                  <c:v>Коломацький</c:v>
                </c:pt>
                <c:pt idx="8">
                  <c:v>Нововодолазький</c:v>
                </c:pt>
                <c:pt idx="9">
                  <c:v>Первомайський</c:v>
                </c:pt>
                <c:pt idx="10">
                  <c:v>Сахновщинський</c:v>
                </c:pt>
                <c:pt idx="11">
                  <c:v>Харківський</c:v>
                </c:pt>
                <c:pt idx="12">
                  <c:v>Чугуївський</c:v>
                </c:pt>
                <c:pt idx="13">
                  <c:v>м.Ізюм</c:v>
                </c:pt>
                <c:pt idx="14">
                  <c:v>м.Куп'янськ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2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12</c:v>
                </c:pt>
                <c:pt idx="12">
                  <c:v>10</c:v>
                </c:pt>
                <c:pt idx="13">
                  <c:v>4</c:v>
                </c:pt>
                <c:pt idx="14">
                  <c:v>1</c:v>
                </c:pt>
              </c:numCache>
            </c:numRef>
          </c:val>
        </c:ser>
        <c:axId val="146213888"/>
        <c:axId val="146219776"/>
      </c:barChart>
      <c:catAx>
        <c:axId val="146213888"/>
        <c:scaling>
          <c:orientation val="minMax"/>
        </c:scaling>
        <c:axPos val="b"/>
        <c:tickLblPos val="nextTo"/>
        <c:crossAx val="146219776"/>
        <c:crosses val="autoZero"/>
        <c:auto val="1"/>
        <c:lblAlgn val="ctr"/>
        <c:lblOffset val="100"/>
      </c:catAx>
      <c:valAx>
        <c:axId val="146219776"/>
        <c:scaling>
          <c:orientation val="minMax"/>
        </c:scaling>
        <c:axPos val="l"/>
        <c:majorGridlines/>
        <c:numFmt formatCode="General" sourceLinked="1"/>
        <c:tickLblPos val="nextTo"/>
        <c:crossAx val="146213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14356"/>
            <a:ext cx="7643866" cy="30718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стан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зверненнями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кварталі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2019 року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</a:rPr>
              <a:t>Ханіна О.М.,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начальник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</a:rPr>
              <a:t>відділу управління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персоналом та кадрового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</a:rPr>
              <a:t>забезпечення системи освіти області управління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ресурсного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</a:rPr>
              <a:t>забезпечення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Департаменту науки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</a:rPr>
              <a:t>освіти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</a:rPr>
              <a:t>Харківської обласної державної адміністрації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Збільшення кількості звернень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Зменшення кількості звернень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7030A0"/>
                </a:solidFill>
              </a:rPr>
              <a:t>Не змінилась кількість звернень </a:t>
            </a:r>
            <a:r>
              <a:rPr lang="uk-UA" dirty="0" smtClean="0"/>
              <a:t>у:</a:t>
            </a:r>
          </a:p>
          <a:p>
            <a:pPr>
              <a:buFontTx/>
              <a:buChar char="-"/>
            </a:pPr>
            <a:r>
              <a:rPr lang="uk-UA" dirty="0" err="1" smtClean="0"/>
              <a:t>Валківському</a:t>
            </a:r>
            <a:r>
              <a:rPr lang="uk-UA" dirty="0" smtClean="0"/>
              <a:t> (1), </a:t>
            </a:r>
          </a:p>
          <a:p>
            <a:pPr>
              <a:buFontTx/>
              <a:buChar char="-"/>
            </a:pPr>
            <a:r>
              <a:rPr lang="uk-UA" dirty="0" err="1" smtClean="0"/>
              <a:t>Дворічанському</a:t>
            </a:r>
            <a:r>
              <a:rPr lang="uk-UA" dirty="0" smtClean="0"/>
              <a:t> (2),</a:t>
            </a:r>
          </a:p>
          <a:p>
            <a:pPr>
              <a:buFontTx/>
              <a:buChar char="-"/>
            </a:pPr>
            <a:r>
              <a:rPr lang="uk-UA" dirty="0" err="1" smtClean="0"/>
              <a:t>Кегичівському</a:t>
            </a:r>
            <a:r>
              <a:rPr lang="uk-UA" dirty="0" smtClean="0"/>
              <a:t> (1),</a:t>
            </a:r>
          </a:p>
          <a:p>
            <a:pPr>
              <a:buFontTx/>
              <a:buChar char="-"/>
            </a:pPr>
            <a:r>
              <a:rPr lang="uk-UA" dirty="0" smtClean="0"/>
              <a:t>Куп’янському (1), </a:t>
            </a:r>
          </a:p>
          <a:p>
            <a:pPr>
              <a:buFontTx/>
              <a:buChar char="-"/>
            </a:pPr>
            <a:r>
              <a:rPr lang="uk-UA" dirty="0" err="1" smtClean="0"/>
              <a:t>Лозівському</a:t>
            </a:r>
            <a:r>
              <a:rPr lang="uk-UA" dirty="0" smtClean="0"/>
              <a:t> (2) районах.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uk-UA" b="1" u="sng" dirty="0" smtClean="0"/>
          </a:p>
          <a:p>
            <a:pPr algn="ctr">
              <a:buNone/>
            </a:pPr>
            <a:r>
              <a:rPr lang="uk-UA" b="1" u="sng" dirty="0" smtClean="0">
                <a:solidFill>
                  <a:srgbClr val="7030A0"/>
                </a:solidFill>
              </a:rPr>
              <a:t>Жодного звернення </a:t>
            </a:r>
            <a:r>
              <a:rPr lang="uk-UA" dirty="0" smtClean="0"/>
              <a:t>не надійшло з Печенізького, Шевченківського районів та </a:t>
            </a:r>
            <a:r>
              <a:rPr lang="uk-UA" dirty="0" err="1" smtClean="0"/>
              <a:t>м.Чугуєва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Стаття 5 Закону України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звернення”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Autofit/>
          </a:bodyPr>
          <a:lstStyle/>
          <a:p>
            <a:pPr algn="just"/>
            <a:r>
              <a:rPr lang="uk-UA" sz="1500" dirty="0" smtClean="0"/>
              <a:t>Звернення може бути подано як </a:t>
            </a:r>
            <a:r>
              <a:rPr lang="uk-UA" sz="1500" b="1" u="sng" dirty="0" smtClean="0">
                <a:solidFill>
                  <a:srgbClr val="7030A0"/>
                </a:solidFill>
              </a:rPr>
              <a:t>окремою особою </a:t>
            </a:r>
            <a:r>
              <a:rPr lang="uk-UA" sz="1500" dirty="0" smtClean="0"/>
              <a:t>(індивідуальне), так і групою осіб (</a:t>
            </a:r>
            <a:r>
              <a:rPr lang="uk-UA" sz="1500" b="1" u="sng" dirty="0" smtClean="0">
                <a:solidFill>
                  <a:srgbClr val="7030A0"/>
                </a:solidFill>
              </a:rPr>
              <a:t>колективне</a:t>
            </a:r>
            <a:r>
              <a:rPr lang="uk-UA" sz="1500" dirty="0" smtClean="0"/>
              <a:t>).</a:t>
            </a:r>
            <a:endParaRPr lang="ru-RU" sz="1500" dirty="0" smtClean="0"/>
          </a:p>
          <a:p>
            <a:pPr algn="just"/>
            <a:r>
              <a:rPr lang="uk-UA" sz="1500" b="1" dirty="0" smtClean="0"/>
              <a:t> </a:t>
            </a:r>
            <a:r>
              <a:rPr lang="uk-UA" sz="1500" dirty="0" smtClean="0"/>
              <a:t>Звернення може   бути   </a:t>
            </a:r>
            <a:r>
              <a:rPr lang="uk-UA" sz="1500" b="1" u="sng" dirty="0" smtClean="0">
                <a:solidFill>
                  <a:srgbClr val="7030A0"/>
                </a:solidFill>
              </a:rPr>
              <a:t>усним </a:t>
            </a:r>
            <a:r>
              <a:rPr lang="uk-UA" sz="1500" dirty="0" smtClean="0"/>
              <a:t>  чи  </a:t>
            </a:r>
            <a:r>
              <a:rPr lang="uk-UA" sz="1500" b="1" u="sng" dirty="0" smtClean="0">
                <a:solidFill>
                  <a:srgbClr val="7030A0"/>
                </a:solidFill>
              </a:rPr>
              <a:t>письмовим.</a:t>
            </a:r>
          </a:p>
          <a:p>
            <a:pPr algn="just"/>
            <a:r>
              <a:rPr lang="ru-RU" sz="1500" b="1" u="sng" dirty="0" err="1" smtClean="0">
                <a:solidFill>
                  <a:srgbClr val="7030A0"/>
                </a:solidFill>
              </a:rPr>
              <a:t>Усне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звернення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dirty="0" err="1" smtClean="0"/>
              <a:t>викладається</a:t>
            </a:r>
            <a:r>
              <a:rPr lang="ru-RU" sz="1500" dirty="0" smtClean="0"/>
              <a:t> </a:t>
            </a:r>
            <a:r>
              <a:rPr lang="ru-RU" sz="1500" dirty="0" err="1" smtClean="0"/>
              <a:t>громадянином</a:t>
            </a:r>
            <a:r>
              <a:rPr lang="ru-RU" sz="1500" dirty="0" smtClean="0"/>
              <a:t> на </a:t>
            </a:r>
            <a:r>
              <a:rPr lang="ru-RU" sz="1500" dirty="0" err="1" smtClean="0"/>
              <a:t>особистому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прийомі</a:t>
            </a:r>
            <a:r>
              <a:rPr lang="ru-RU" sz="1500" dirty="0" smtClean="0"/>
              <a:t>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за </a:t>
            </a:r>
            <a:r>
              <a:rPr lang="ru-RU" sz="1500" dirty="0" err="1" smtClean="0"/>
              <a:t>допомогою</a:t>
            </a:r>
            <a:r>
              <a:rPr lang="ru-RU" sz="1500" dirty="0" smtClean="0"/>
              <a:t> </a:t>
            </a:r>
            <a:r>
              <a:rPr lang="ru-RU" sz="1500" dirty="0" err="1" smtClean="0"/>
              <a:t>засобів</a:t>
            </a:r>
            <a:r>
              <a:rPr lang="ru-RU" sz="1500" dirty="0" smtClean="0"/>
              <a:t> телефонного </a:t>
            </a:r>
            <a:r>
              <a:rPr lang="ru-RU" sz="1500" dirty="0" err="1" smtClean="0"/>
              <a:t>зв’язку</a:t>
            </a:r>
            <a:r>
              <a:rPr lang="ru-RU" sz="1500" dirty="0" smtClean="0"/>
              <a:t> через </a:t>
            </a:r>
            <a:r>
              <a:rPr lang="ru-RU" sz="1500" dirty="0" err="1" smtClean="0"/>
              <a:t>визначені</a:t>
            </a:r>
            <a:r>
              <a:rPr lang="ru-RU" sz="1500" dirty="0" smtClean="0"/>
              <a:t> </a:t>
            </a:r>
            <a:r>
              <a:rPr lang="ru-RU" sz="1500" dirty="0" err="1" smtClean="0"/>
              <a:t>контактні</a:t>
            </a:r>
            <a:r>
              <a:rPr lang="ru-RU" sz="1500" dirty="0" smtClean="0"/>
              <a:t> </a:t>
            </a:r>
            <a:r>
              <a:rPr lang="ru-RU" sz="1500" dirty="0" err="1" smtClean="0"/>
              <a:t>центри</a:t>
            </a:r>
            <a:r>
              <a:rPr lang="ru-RU" sz="1500" dirty="0" smtClean="0"/>
              <a:t>, </a:t>
            </a:r>
            <a:r>
              <a:rPr lang="ru-RU" sz="1500" dirty="0" err="1" smtClean="0"/>
              <a:t>телефонні</a:t>
            </a:r>
            <a:r>
              <a:rPr lang="ru-RU" sz="1500" dirty="0" smtClean="0"/>
              <a:t> "</a:t>
            </a:r>
            <a:r>
              <a:rPr lang="ru-RU" sz="1500" dirty="0" err="1" smtClean="0"/>
              <a:t>гарячі</a:t>
            </a:r>
            <a:r>
              <a:rPr lang="ru-RU" sz="1500" dirty="0" smtClean="0"/>
              <a:t> </a:t>
            </a:r>
            <a:r>
              <a:rPr lang="ru-RU" sz="1500" dirty="0" err="1" smtClean="0"/>
              <a:t>лінії</a:t>
            </a:r>
            <a:r>
              <a:rPr lang="ru-RU" sz="1500" dirty="0" smtClean="0"/>
              <a:t>" та </a:t>
            </a:r>
            <a:r>
              <a:rPr lang="ru-RU" sz="1500" dirty="0" err="1" smtClean="0"/>
              <a:t>записується</a:t>
            </a:r>
            <a:r>
              <a:rPr lang="ru-RU" sz="1500" dirty="0" smtClean="0"/>
              <a:t> (</a:t>
            </a:r>
            <a:r>
              <a:rPr lang="ru-RU" sz="1500" dirty="0" err="1" smtClean="0"/>
              <a:t>реєструється</a:t>
            </a:r>
            <a:r>
              <a:rPr lang="ru-RU" sz="1500" dirty="0" smtClean="0"/>
              <a:t>) </a:t>
            </a:r>
            <a:r>
              <a:rPr lang="ru-RU" sz="1500" dirty="0" err="1" smtClean="0"/>
              <a:t>посадовою</a:t>
            </a:r>
            <a:r>
              <a:rPr lang="ru-RU" sz="1500" dirty="0" smtClean="0"/>
              <a:t> особою.</a:t>
            </a:r>
          </a:p>
          <a:p>
            <a:pPr algn="just"/>
            <a:r>
              <a:rPr lang="ru-RU" sz="1500" b="1" u="sng" dirty="0" err="1" smtClean="0">
                <a:solidFill>
                  <a:srgbClr val="7030A0"/>
                </a:solidFill>
              </a:rPr>
              <a:t>Письмове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звернення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dirty="0" err="1" smtClean="0"/>
              <a:t>надсилається</a:t>
            </a:r>
            <a:r>
              <a:rPr lang="ru-RU" sz="1500" dirty="0" smtClean="0"/>
              <a:t> </a:t>
            </a:r>
            <a:r>
              <a:rPr lang="ru-RU" sz="1500" dirty="0" err="1" smtClean="0"/>
              <a:t>поштою</a:t>
            </a:r>
            <a:r>
              <a:rPr lang="ru-RU" sz="1500" dirty="0" smtClean="0"/>
              <a:t>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передається</a:t>
            </a:r>
            <a:r>
              <a:rPr lang="ru-RU" sz="1500" dirty="0" smtClean="0"/>
              <a:t> </a:t>
            </a:r>
            <a:r>
              <a:rPr lang="ru-RU" sz="1500" dirty="0" err="1" smtClean="0"/>
              <a:t>громадянином</a:t>
            </a:r>
            <a:r>
              <a:rPr lang="ru-RU" sz="1500" dirty="0" smtClean="0"/>
              <a:t> до </a:t>
            </a:r>
            <a:r>
              <a:rPr lang="ru-RU" sz="1500" dirty="0" err="1" smtClean="0"/>
              <a:t>відповідного</a:t>
            </a:r>
            <a:r>
              <a:rPr lang="ru-RU" sz="1500" dirty="0" smtClean="0"/>
              <a:t> органу, установи </a:t>
            </a:r>
            <a:r>
              <a:rPr lang="ru-RU" sz="1500" dirty="0" err="1" smtClean="0"/>
              <a:t>особисто</a:t>
            </a:r>
            <a:r>
              <a:rPr lang="ru-RU" sz="1500" dirty="0" smtClean="0"/>
              <a:t> </a:t>
            </a:r>
            <a:r>
              <a:rPr lang="ru-RU" sz="1500" dirty="0" err="1" smtClean="0"/>
              <a:t>чи</a:t>
            </a:r>
            <a:r>
              <a:rPr lang="ru-RU" sz="1500" dirty="0" smtClean="0"/>
              <a:t> через </a:t>
            </a:r>
            <a:r>
              <a:rPr lang="ru-RU" sz="1500" dirty="0" err="1" smtClean="0"/>
              <a:t>уповноважену</a:t>
            </a:r>
            <a:r>
              <a:rPr lang="ru-RU" sz="1500" dirty="0" smtClean="0"/>
              <a:t> ним особу, </a:t>
            </a:r>
            <a:r>
              <a:rPr lang="ru-RU" sz="1500" dirty="0" err="1" smtClean="0"/>
              <a:t>повноваження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якої</a:t>
            </a:r>
            <a:r>
              <a:rPr lang="ru-RU" sz="1500" dirty="0" smtClean="0"/>
              <a:t> </a:t>
            </a:r>
            <a:r>
              <a:rPr lang="ru-RU" sz="1500" dirty="0" err="1" smtClean="0"/>
              <a:t>оформлені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відповідно</a:t>
            </a:r>
            <a:r>
              <a:rPr lang="ru-RU" sz="1500" dirty="0" smtClean="0"/>
              <a:t> до </a:t>
            </a:r>
            <a:r>
              <a:rPr lang="ru-RU" sz="1500" dirty="0" err="1" smtClean="0"/>
              <a:t>законодавства</a:t>
            </a:r>
            <a:r>
              <a:rPr lang="ru-RU" sz="1500" dirty="0" smtClean="0"/>
              <a:t>. </a:t>
            </a:r>
            <a:r>
              <a:rPr lang="ru-RU" sz="1500" dirty="0" err="1" smtClean="0"/>
              <a:t>Письмове</a:t>
            </a:r>
            <a:r>
              <a:rPr lang="ru-RU" sz="1500" dirty="0" smtClean="0"/>
              <a:t> </a:t>
            </a:r>
            <a:r>
              <a:rPr lang="ru-RU" sz="1500" dirty="0" err="1" smtClean="0"/>
              <a:t>звернення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також</a:t>
            </a:r>
            <a:r>
              <a:rPr lang="ru-RU" sz="1500" dirty="0" smtClean="0"/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може</a:t>
            </a:r>
            <a:r>
              <a:rPr lang="ru-RU" sz="1500" b="1" u="sng" dirty="0" smtClean="0">
                <a:solidFill>
                  <a:srgbClr val="7030A0"/>
                </a:solidFill>
              </a:rPr>
              <a:t> бути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надіслане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використанням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мережі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Інтернет</a:t>
            </a:r>
            <a:r>
              <a:rPr lang="ru-RU" sz="1500" b="1" u="sng" dirty="0" smtClean="0">
                <a:solidFill>
                  <a:srgbClr val="7030A0"/>
                </a:solidFill>
              </a:rPr>
              <a:t>,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засобів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електронного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зв’язку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dirty="0" smtClean="0"/>
              <a:t>(</a:t>
            </a:r>
            <a:r>
              <a:rPr lang="ru-RU" sz="1500" dirty="0" err="1" smtClean="0"/>
              <a:t>електронне</a:t>
            </a:r>
            <a:r>
              <a:rPr lang="ru-RU" sz="1500" dirty="0" smtClean="0"/>
              <a:t> </a:t>
            </a:r>
            <a:r>
              <a:rPr lang="ru-RU" sz="1500" dirty="0" err="1" smtClean="0"/>
              <a:t>звернення</a:t>
            </a:r>
            <a:r>
              <a:rPr lang="ru-RU" sz="1500" dirty="0" smtClean="0"/>
              <a:t>).</a:t>
            </a:r>
            <a:endParaRPr lang="uk-UA" sz="1500" b="1" u="sng" dirty="0" smtClean="0">
              <a:solidFill>
                <a:srgbClr val="7030A0"/>
              </a:solidFill>
            </a:endParaRPr>
          </a:p>
          <a:p>
            <a:pPr algn="just"/>
            <a:r>
              <a:rPr lang="ru-RU" sz="1500" dirty="0" smtClean="0"/>
              <a:t>У </a:t>
            </a:r>
            <a:r>
              <a:rPr lang="ru-RU" sz="1500" dirty="0" err="1" smtClean="0"/>
              <a:t>зверненні</a:t>
            </a:r>
            <a:r>
              <a:rPr lang="ru-RU" sz="1500" dirty="0" smtClean="0"/>
              <a:t> </a:t>
            </a:r>
            <a:r>
              <a:rPr lang="ru-RU" sz="1500" dirty="0" err="1" smtClean="0"/>
              <a:t>має</a:t>
            </a:r>
            <a:r>
              <a:rPr lang="ru-RU" sz="1500" dirty="0" smtClean="0"/>
              <a:t> </a:t>
            </a:r>
            <a:r>
              <a:rPr lang="ru-RU" sz="1500" b="1" u="sng" dirty="0" smtClean="0">
                <a:solidFill>
                  <a:srgbClr val="7030A0"/>
                </a:solidFill>
              </a:rPr>
              <a:t>бути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зазначено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прізвище</a:t>
            </a:r>
            <a:r>
              <a:rPr lang="ru-RU" sz="1500" b="1" u="sng" dirty="0" smtClean="0">
                <a:solidFill>
                  <a:srgbClr val="7030A0"/>
                </a:solidFill>
              </a:rPr>
              <a:t>,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ім’я</a:t>
            </a:r>
            <a:r>
              <a:rPr lang="ru-RU" sz="1500" b="1" u="sng" dirty="0" smtClean="0">
                <a:solidFill>
                  <a:srgbClr val="7030A0"/>
                </a:solidFill>
              </a:rPr>
              <a:t>, по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батькові</a:t>
            </a:r>
            <a:r>
              <a:rPr lang="ru-RU" sz="1500" b="1" u="sng" dirty="0" smtClean="0">
                <a:solidFill>
                  <a:srgbClr val="7030A0"/>
                </a:solidFill>
              </a:rPr>
              <a:t>,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місце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проживання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громадянина</a:t>
            </a:r>
            <a:r>
              <a:rPr lang="ru-RU" sz="1500" b="1" u="sng" dirty="0" smtClean="0">
                <a:solidFill>
                  <a:srgbClr val="7030A0"/>
                </a:solidFill>
              </a:rPr>
              <a:t>,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викладено</a:t>
            </a:r>
            <a:r>
              <a:rPr lang="ru-RU" sz="1500" b="1" u="sng" dirty="0" smtClean="0">
                <a:solidFill>
                  <a:srgbClr val="7030A0"/>
                </a:solidFill>
              </a:rPr>
              <a:t> суть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порушеного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питання</a:t>
            </a:r>
            <a:r>
              <a:rPr lang="ru-RU" sz="1500" dirty="0" smtClean="0"/>
              <a:t>, </a:t>
            </a:r>
            <a:r>
              <a:rPr lang="ru-RU" sz="1500" dirty="0" err="1" smtClean="0"/>
              <a:t>зауваження</a:t>
            </a:r>
            <a:r>
              <a:rPr lang="ru-RU" sz="1500" dirty="0" smtClean="0"/>
              <a:t>, </a:t>
            </a:r>
            <a:r>
              <a:rPr lang="ru-RU" sz="1500" dirty="0" err="1" smtClean="0"/>
              <a:t>пропозиції</a:t>
            </a:r>
            <a:r>
              <a:rPr lang="ru-RU" sz="1500" dirty="0" smtClean="0"/>
              <a:t>, заяви </a:t>
            </a:r>
            <a:r>
              <a:rPr lang="ru-RU" sz="1500" dirty="0" err="1" smtClean="0"/>
              <a:t>чи</a:t>
            </a:r>
            <a:r>
              <a:rPr lang="ru-RU" sz="1500" dirty="0" smtClean="0"/>
              <a:t> </a:t>
            </a:r>
            <a:r>
              <a:rPr lang="ru-RU" sz="1500" dirty="0" err="1" smtClean="0"/>
              <a:t>скарги</a:t>
            </a:r>
            <a:r>
              <a:rPr lang="ru-RU" sz="1500" dirty="0" smtClean="0"/>
              <a:t>, </a:t>
            </a:r>
            <a:r>
              <a:rPr lang="ru-RU" sz="1500" dirty="0" err="1" smtClean="0"/>
              <a:t>прохання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чи</a:t>
            </a:r>
            <a:r>
              <a:rPr lang="ru-RU" sz="1500" dirty="0" smtClean="0"/>
              <a:t> </a:t>
            </a:r>
            <a:r>
              <a:rPr lang="ru-RU" sz="1500" dirty="0" err="1" smtClean="0"/>
              <a:t>вимоги</a:t>
            </a:r>
            <a:r>
              <a:rPr lang="ru-RU" sz="1500" dirty="0" smtClean="0"/>
              <a:t>. </a:t>
            </a:r>
            <a:r>
              <a:rPr lang="ru-RU" sz="1500" dirty="0" err="1" smtClean="0"/>
              <a:t>Письмове</a:t>
            </a:r>
            <a:r>
              <a:rPr lang="ru-RU" sz="1500" dirty="0" smtClean="0"/>
              <a:t> </a:t>
            </a:r>
            <a:r>
              <a:rPr lang="ru-RU" sz="1500" dirty="0" err="1" smtClean="0"/>
              <a:t>звернення</a:t>
            </a:r>
            <a:r>
              <a:rPr lang="ru-RU" sz="1500" dirty="0" smtClean="0"/>
              <a:t> повинно бути </a:t>
            </a:r>
            <a:r>
              <a:rPr lang="ru-RU" sz="1500" dirty="0" err="1" smtClean="0"/>
              <a:t>підписано</a:t>
            </a:r>
            <a:r>
              <a:rPr lang="ru-RU" sz="1500" dirty="0" smtClean="0"/>
              <a:t> </a:t>
            </a:r>
            <a:r>
              <a:rPr lang="ru-RU" sz="1500" dirty="0" err="1" smtClean="0"/>
              <a:t>заявником</a:t>
            </a:r>
            <a:r>
              <a:rPr lang="ru-RU" sz="1500" dirty="0" smtClean="0"/>
              <a:t> (</a:t>
            </a:r>
            <a:r>
              <a:rPr lang="ru-RU" sz="1500" dirty="0" err="1" smtClean="0"/>
              <a:t>заявниками</a:t>
            </a:r>
            <a:r>
              <a:rPr lang="ru-RU" sz="1500" dirty="0" smtClean="0"/>
              <a:t>) </a:t>
            </a:r>
            <a:r>
              <a:rPr lang="ru-RU" sz="1500" dirty="0" err="1" smtClean="0"/>
              <a:t>із</a:t>
            </a:r>
            <a:r>
              <a:rPr lang="ru-RU" sz="1500" dirty="0" smtClean="0"/>
              <a:t> </a:t>
            </a:r>
            <a:r>
              <a:rPr lang="ru-RU" sz="1500" dirty="0" err="1" smtClean="0"/>
              <a:t>зазначенням</a:t>
            </a:r>
            <a:r>
              <a:rPr lang="ru-RU" sz="1500" dirty="0" smtClean="0"/>
              <a:t> </a:t>
            </a:r>
            <a:r>
              <a:rPr lang="ru-RU" sz="1500" dirty="0" err="1" smtClean="0"/>
              <a:t>дати</a:t>
            </a:r>
            <a:r>
              <a:rPr lang="ru-RU" sz="1500" b="1" u="sng" dirty="0" smtClean="0">
                <a:solidFill>
                  <a:srgbClr val="7030A0"/>
                </a:solidFill>
              </a:rPr>
              <a:t>. В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електронному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зверненні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також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має</a:t>
            </a:r>
            <a:r>
              <a:rPr lang="ru-RU" sz="1500" b="1" u="sng" dirty="0" smtClean="0">
                <a:solidFill>
                  <a:srgbClr val="7030A0"/>
                </a:solidFill>
              </a:rPr>
              <a:t> бути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зазначено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електронну</a:t>
            </a:r>
            <a:r>
              <a:rPr lang="ru-RU" sz="1500" b="1" u="sng" dirty="0" smtClean="0">
                <a:solidFill>
                  <a:srgbClr val="7030A0"/>
                </a:solidFill>
              </a:rPr>
              <a:t> </a:t>
            </a:r>
            <a:r>
              <a:rPr lang="ru-RU" sz="1500" b="1" u="sng" dirty="0" err="1" smtClean="0">
                <a:solidFill>
                  <a:srgbClr val="7030A0"/>
                </a:solidFill>
              </a:rPr>
              <a:t>поштову</a:t>
            </a:r>
            <a:r>
              <a:rPr lang="ru-RU" sz="1500" b="1" u="sng" dirty="0" smtClean="0">
                <a:solidFill>
                  <a:srgbClr val="7030A0"/>
                </a:solidFill>
              </a:rPr>
              <a:t> адресу</a:t>
            </a:r>
            <a:r>
              <a:rPr lang="ru-RU" sz="1500" dirty="0" smtClean="0"/>
              <a:t>, на яку </a:t>
            </a:r>
            <a:r>
              <a:rPr lang="ru-RU" sz="1500" dirty="0" err="1" smtClean="0"/>
              <a:t>заявнику</a:t>
            </a:r>
            <a:r>
              <a:rPr lang="ru-RU" sz="1500" dirty="0" smtClean="0"/>
              <a:t> </a:t>
            </a:r>
            <a:r>
              <a:rPr lang="ru-RU" sz="1500" dirty="0" err="1" smtClean="0"/>
              <a:t>може</a:t>
            </a:r>
            <a:r>
              <a:rPr lang="ru-RU" sz="1500" dirty="0" smtClean="0"/>
              <a:t> бути </a:t>
            </a:r>
            <a:r>
              <a:rPr lang="ru-RU" sz="1500" dirty="0" err="1" smtClean="0"/>
              <a:t>надіслано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відповідь</a:t>
            </a:r>
            <a:r>
              <a:rPr lang="ru-RU" sz="1500" dirty="0" smtClean="0"/>
              <a:t>,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відомості</a:t>
            </a:r>
            <a:r>
              <a:rPr lang="ru-RU" sz="1500" dirty="0" smtClean="0"/>
              <a:t> про </a:t>
            </a:r>
            <a:r>
              <a:rPr lang="ru-RU" sz="1500" dirty="0" err="1" smtClean="0"/>
              <a:t>інші</a:t>
            </a:r>
            <a:r>
              <a:rPr lang="ru-RU" sz="1500" dirty="0" smtClean="0"/>
              <a:t> </a:t>
            </a:r>
            <a:r>
              <a:rPr lang="ru-RU" sz="1500" dirty="0" err="1" smtClean="0"/>
              <a:t>засоби</a:t>
            </a:r>
            <a:r>
              <a:rPr lang="ru-RU" sz="1500" dirty="0" smtClean="0"/>
              <a:t> </a:t>
            </a:r>
            <a:r>
              <a:rPr lang="ru-RU" sz="1500" dirty="0" err="1" smtClean="0"/>
              <a:t>зв’язку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ним. </a:t>
            </a:r>
            <a:r>
              <a:rPr lang="ru-RU" sz="1500" dirty="0" err="1" smtClean="0"/>
              <a:t>Застосування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електронного</a:t>
            </a:r>
            <a:r>
              <a:rPr lang="ru-RU" sz="1500" dirty="0" smtClean="0"/>
              <a:t> цифрового </a:t>
            </a:r>
            <a:r>
              <a:rPr lang="ru-RU" sz="1500" dirty="0" err="1" smtClean="0"/>
              <a:t>підпису</a:t>
            </a:r>
            <a:r>
              <a:rPr lang="ru-RU" sz="1500" dirty="0" smtClean="0"/>
              <a:t> при </a:t>
            </a:r>
            <a:r>
              <a:rPr lang="ru-RU" sz="1500" dirty="0" err="1" smtClean="0"/>
              <a:t>надсиланні</a:t>
            </a:r>
            <a:r>
              <a:rPr lang="ru-RU" sz="1500" dirty="0" smtClean="0"/>
              <a:t> </a:t>
            </a:r>
            <a:r>
              <a:rPr lang="ru-RU" sz="1500" dirty="0" err="1" smtClean="0"/>
              <a:t>електронного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звернення</a:t>
            </a:r>
            <a:r>
              <a:rPr lang="ru-RU" sz="1500" dirty="0" smtClean="0"/>
              <a:t> не </a:t>
            </a:r>
            <a:r>
              <a:rPr lang="ru-RU" sz="1500" dirty="0" err="1" smtClean="0"/>
              <a:t>вимагається</a:t>
            </a:r>
            <a:r>
              <a:rPr lang="ru-RU" sz="1500" dirty="0" smtClean="0"/>
              <a:t>. </a:t>
            </a:r>
          </a:p>
          <a:p>
            <a:pPr algn="just"/>
            <a:r>
              <a:rPr lang="uk-UA" sz="1500" dirty="0" smtClean="0"/>
              <a:t>Звернення, оформлене без дотримання цих  вимог,  повертається заявникові  з відповідними роз'ясненнями не пізніш як через десять днів  від  дня  його  надходження,  крім  випадків,   передбачених частиною першою статті 7 цього Закону.</a:t>
            </a:r>
            <a:endParaRPr lang="ru-RU" sz="15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Відповідальність за порушення права на звернення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стаття 212 Кодексу України про адміністративні правопорушення</a:t>
            </a: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Незаконна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Закону України «Про звернення громадян»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тягне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штрафу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п’ятдесяти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неоподатковуваних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мінімумів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Діловодство </a:t>
            </a:r>
            <a:br>
              <a:rPr lang="uk-UA" b="1" dirty="0" smtClean="0"/>
            </a:br>
            <a:r>
              <a:rPr lang="uk-UA" b="1" dirty="0" smtClean="0"/>
              <a:t>щодо звернень громадян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 до статті 13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Закону України «Про звернення громадян»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«Діловодство щодо звернень громадян ведеться в порядку, який встановлюється Кабінетом Міністрів України».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Постановою Кабінету Міністрів України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№ 348 від 14.04.1997 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(зі змінами) 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затверджено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діловодства за зверненнями громадян в органах державної влади і місцевого самоврядування, об'єднаннях громадян, на підприємствах, в установах, організаціях незалежно від форм власності, в засобах масової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Рекомендації </a:t>
            </a:r>
            <a:br>
              <a:rPr lang="uk-UA" dirty="0" smtClean="0"/>
            </a:br>
            <a:r>
              <a:rPr lang="uk-UA" dirty="0" smtClean="0"/>
              <a:t>за результатами наради: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9292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Ужити дієвих заходів щодо підвищення виконавської дисципліни при опрацюванні звернень громадян.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Забезпечити недопущення фактів формального підходу до роботи зі зверненнями громадян.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Підвищити якість аналітичної роботи зі зверненнями громадян.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Посилити роз’яснювальну роботу серед працівників закладів освіти. Питання якості взаємодії педагогічних і батьківських колективів взяти на особливий контроль.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Забезпечити обов’язкове роз’яснення заявникам порядку оскарження прийнятих рішень.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uk-UA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Конституція України.</a:t>
            </a:r>
          </a:p>
          <a:p>
            <a:pPr algn="just">
              <a:lnSpc>
                <a:spcPct val="80000"/>
              </a:lnSpc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 України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звернення громадян» (зі мінами).</a:t>
            </a:r>
          </a:p>
          <a:p>
            <a:pPr algn="just">
              <a:lnSpc>
                <a:spcPct val="80000"/>
              </a:lnSpc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Указ Президента України від 7 лютого 2008 року № 109/2008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першочергові заходи щодо забезпечення реалізації та гарантування конституційного права на звернення до органів державної влади та органів місцевого самоврядування».</a:t>
            </a:r>
          </a:p>
          <a:p>
            <a:pPr algn="just">
              <a:lnSpc>
                <a:spcPct val="80000"/>
              </a:lnSpc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24 вересня 2008 року № 858 «Про затвердження Класифікатора звернень громадян».</a:t>
            </a:r>
          </a:p>
          <a:p>
            <a:pPr algn="just">
              <a:lnSpc>
                <a:spcPct val="80000"/>
              </a:lnSpc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24 червня 2009 року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№ 630 «Про затвердження Методики оцінювання рівня організації роботи із зверненнями громадян в органах виконавчої влади».</a:t>
            </a:r>
          </a:p>
          <a:p>
            <a:pPr algn="just">
              <a:lnSpc>
                <a:spcPct val="80000"/>
              </a:lnSpc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Розпорядження ХОДА від 27 грудня 2010 року № 737 «Про вдосконалення роботи із зверненнями громадян» (зі змінами).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 забезпечення: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Інструкція з діловодства за зверненнями громадян в органах державної влади і місцевого самоврядування, об'єднаннях громадян, на підприємствах, в установах, організаціях незалежно від форми власності, в засобах масової інформації, затверджена постановою Кабінету Міністрів України від 14 квітня 1997 року № 348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</a:rPr>
              <a:t>Кількість звернень: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звернень: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4650" y="150017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</a:t>
            </a:r>
            <a:r>
              <a:rPr lang="uk-UA" dirty="0" smtClean="0"/>
              <a:t>надходжень звернень</a:t>
            </a:r>
            <a:r>
              <a:rPr lang="uk-UA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Загальна характеристика звернень: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50017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43998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Актуальні питання. </a:t>
            </a:r>
            <a:br>
              <a:rPr lang="uk-UA" sz="2800" b="1" dirty="0" smtClean="0"/>
            </a:br>
            <a:r>
              <a:rPr lang="uk-UA" sz="2800" b="1" dirty="0" smtClean="0"/>
              <a:t>Поліпшення МТБ, ремонт </a:t>
            </a:r>
            <a:r>
              <a:rPr lang="uk-UA" sz="2800" b="1" dirty="0" smtClean="0"/>
              <a:t>навчальних закладів, </a:t>
            </a:r>
            <a:r>
              <a:rPr lang="uk-UA" sz="2800" b="1" dirty="0" smtClean="0"/>
              <a:t>придбання шкільних автобусів, організація підвозу учнів, придбання </a:t>
            </a:r>
            <a:r>
              <a:rPr lang="uk-UA" sz="2800" b="1" dirty="0" err="1" smtClean="0"/>
              <a:t>КТ</a:t>
            </a:r>
            <a:r>
              <a:rPr lang="uk-UA" sz="2800" b="1" dirty="0" smtClean="0"/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>
            <a:normAutofit fontScale="92500" lnSpcReduction="20000"/>
          </a:bodyPr>
          <a:lstStyle/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звернення: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Валківський, Зміївський, Нововодолазький, Сахновщинський райони;</a:t>
            </a: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звернення: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Барвінківський, Дергачівський, Красноградський, Харківський райони;</a:t>
            </a: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звернення: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Богодухівський, Вовчанський, Золочівський райони;</a:t>
            </a: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звернень: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Чугуївський район.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r>
              <a:rPr lang="uk-UA" sz="4100" b="1" dirty="0" smtClean="0"/>
              <a:t>Актуальні питання (продовження)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142984"/>
            <a:ext cx="7498080" cy="52864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u="sng" dirty="0" smtClean="0"/>
              <a:t>Кадрові питання та надання архівних довідок:</a:t>
            </a:r>
            <a:endParaRPr lang="uk-UA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звернення: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Зміївський, Чугуївський;</a:t>
            </a: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звернення: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м.Харків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звернення: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інші автори та інші установи.</a:t>
            </a:r>
          </a:p>
          <a:p>
            <a:pPr algn="ctr">
              <a:buNone/>
            </a:pPr>
            <a:r>
              <a:rPr lang="uk-UA" b="1" u="sng" dirty="0" smtClean="0"/>
              <a:t>Функціонування навчальних закладів.</a:t>
            </a: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звернення: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Близнюківський р-н,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м.Лозова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звернення: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м.Первомайський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360</TotalTime>
  <Words>541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Про стан роботи місцевих органів управління у сфері освіти зі зверненнями громадян у І кварталі 2019 року</vt:lpstr>
      <vt:lpstr>Нормативне забезпечення:</vt:lpstr>
      <vt:lpstr>Нормативне забезпечення:</vt:lpstr>
      <vt:lpstr>Кількість звернень:</vt:lpstr>
      <vt:lpstr>Види звернень:</vt:lpstr>
      <vt:lpstr>Види надходжень звернень:</vt:lpstr>
      <vt:lpstr>Загальна характеристика звернень:</vt:lpstr>
      <vt:lpstr>Актуальні питання.  Поліпшення МТБ, ремонт навчальних закладів, придбання шкільних автобусів, організація підвозу учнів, придбання КТ:  </vt:lpstr>
      <vt:lpstr>Актуальні питання (продовження)  </vt:lpstr>
      <vt:lpstr>Збільшення кількості звернень</vt:lpstr>
      <vt:lpstr>Зменшення кількості звернень</vt:lpstr>
      <vt:lpstr>Слайд 12</vt:lpstr>
      <vt:lpstr>Стаття 5 Закону України “Про звернення”</vt:lpstr>
      <vt:lpstr>Відповідальність за порушення права на звернення</vt:lpstr>
      <vt:lpstr>Діловодство  щодо звернень громадян</vt:lpstr>
      <vt:lpstr>Рекомендації  за результатами наради: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стан роботи місцевих органів управління у сфері освіти зі зверненнями громадян у І кварталі 2019 року</dc:title>
  <dc:creator>user</dc:creator>
  <cp:lastModifiedBy>user</cp:lastModifiedBy>
  <cp:revision>19</cp:revision>
  <dcterms:created xsi:type="dcterms:W3CDTF">2019-04-11T09:25:05Z</dcterms:created>
  <dcterms:modified xsi:type="dcterms:W3CDTF">2019-04-15T12:59:31Z</dcterms:modified>
</cp:coreProperties>
</file>