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9" r:id="rId3"/>
    <p:sldId id="270" r:id="rId4"/>
    <p:sldId id="273" r:id="rId5"/>
    <p:sldId id="271" r:id="rId6"/>
    <p:sldId id="272" r:id="rId7"/>
    <p:sldId id="265" r:id="rId8"/>
    <p:sldId id="267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1DC67-3B9B-4883-B8C6-A7C73111C859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DD675-B5A5-4643-8B99-346975ADA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6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0D8E58-EA6A-4E5B-B4EB-CD5C4C7F7A7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478396-5519-4A97-BB54-AD0F211564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¿ÐµÐ´Ð°Ð³Ð¾Ð³ ÑÑÐµÐ½Ð¸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9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661248"/>
            <a:ext cx="5025450" cy="882119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Миронюк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Т.П, завідувач КЗ «ДНЗ №150», заступник голови місцевого осередку ВГО «Асоціація працівників дошкільної освіти»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632848" cy="3960440"/>
          </a:xfrm>
        </p:spPr>
        <p:txBody>
          <a:bodyPr>
            <a:normAutofit fontScale="90000"/>
          </a:bodyPr>
          <a:lstStyle/>
          <a:p>
            <a:pPr marL="45720" lvl="0" indent="0" algn="ctr">
              <a:spcBef>
                <a:spcPts val="0"/>
              </a:spcBef>
              <a:buNone/>
            </a:pPr>
            <a:r>
              <a:rPr lang="ru-RU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31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Фестивалі</a:t>
            </a:r>
            <a:r>
              <a:rPr lang="ru-RU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«ПЕРСПЕКТИВА-МИКОЛАЇВ 2018»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uk-UA" sz="3200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рамках Міжнародного пілотного соціально-педагогічного проекту «Освіта ХХІ століття: зміни в контексті розвитку інформаційного суспільства</a:t>
            </a:r>
            <a:r>
              <a:rPr lang="uk-UA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3200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215516" y="1754480"/>
            <a:ext cx="8928484" cy="34747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5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9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-підвищення</a:t>
            </a:r>
            <a:r>
              <a:rPr lang="uk-UA" sz="9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професійної компетентності</a:t>
            </a:r>
          </a:p>
          <a:p>
            <a:pPr marL="0" indent="0">
              <a:buNone/>
            </a:pPr>
            <a:r>
              <a:rPr lang="uk-UA" sz="9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-творчий</a:t>
            </a:r>
            <a:r>
              <a:rPr lang="uk-UA" sz="9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розвиток керівників педагогів, практичних психологів закладів освіти</a:t>
            </a:r>
          </a:p>
          <a:p>
            <a:pPr marL="0" indent="0">
              <a:buNone/>
            </a:pPr>
            <a:r>
              <a:rPr lang="uk-UA" sz="9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-профілактика</a:t>
            </a:r>
            <a:r>
              <a:rPr lang="uk-UA" sz="9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емоційного вигорання</a:t>
            </a:r>
            <a:endParaRPr lang="ru-RU" sz="9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Ð°ÑÑÐ¸Ð½ÐºÐ¸ Ð¿Ð¾ Ð·Ð°Ð¿ÑÐ¾ÑÑ Ð°ÑÐ¾ÑÑÐ°ÑÑÑ Ð¿ÑÐ°ÑÑÐ²Ð½Ð¸ÐºÑÐ² Ð´Ð¾ÑÐºÑÐ»ÑÐ½Ð¾Ñ Ð¾ÑÐ²Ñ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1423045" cy="14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476672"/>
            <a:ext cx="885565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1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Головна мета Фестивалю</a:t>
            </a:r>
            <a:endParaRPr lang="en-US" sz="9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en-US" sz="9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z="9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Тематичні напрями роботи Фестивалю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7992888" cy="5112568"/>
          </a:xfrm>
        </p:spPr>
        <p:txBody>
          <a:bodyPr>
            <a:noAutofit/>
          </a:bodyPr>
          <a:lstStyle/>
          <a:p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Прогнозування та планування роботи закладу освіти в контексті концепції реформування загальної середньої освіти «НОВА УКРАЇНСЬКА ШКОЛА»</a:t>
            </a:r>
          </a:p>
          <a:p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фективні технології розвитку особистості, психокорекція та оздоровлення дорослих і дітей</a:t>
            </a:r>
          </a:p>
          <a:p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правління закладом освіти. Програмування та планування роботи в нових умовах</a:t>
            </a:r>
          </a:p>
          <a:p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язбережувальні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часозбережувльні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технології в системі освіти</a:t>
            </a:r>
          </a:p>
          <a:p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Альтернативні форми взаємодії з батьками в закладах освіти</a:t>
            </a:r>
          </a:p>
          <a:p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озвиток </a:t>
            </a:r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коучингової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компетентності педагога. Освіта у стилі </a:t>
            </a:r>
            <a:r>
              <a:rPr lang="en-US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EDUTAINMENT</a:t>
            </a:r>
          </a:p>
          <a:p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Мнемотехніка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фактор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здоров</a:t>
            </a:r>
            <a:r>
              <a:rPr lang="en-US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і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органіація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індивідуалізованої роботи з обдарованими дітьми з </a:t>
            </a:r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тьюторським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супроводом</a:t>
            </a:r>
          </a:p>
          <a:p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ІКТ-технології;  тренди в освіті тощо</a:t>
            </a: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ф\1527797506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02674" cy="48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5661248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«Інтегратор»:ефективний </a:t>
            </a:r>
            <a:b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інструмент командної роботи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Тренери Фестивалю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44540"/>
            <a:ext cx="8568952" cy="4913460"/>
          </a:xfrm>
        </p:spPr>
        <p:txBody>
          <a:bodyPr>
            <a:normAutofit fontScale="85000" lnSpcReduction="20000"/>
          </a:bodyPr>
          <a:lstStyle/>
          <a:p>
            <a:r>
              <a:rPr lang="uk-UA" sz="1400" i="1" dirty="0" smtClean="0">
                <a:solidFill>
                  <a:srgbClr val="002060"/>
                </a:solidFill>
              </a:rPr>
              <a:t>Геннадій Чепурний (</a:t>
            </a:r>
            <a:r>
              <a:rPr lang="uk-UA" sz="1400" i="1" dirty="0" err="1" smtClean="0">
                <a:solidFill>
                  <a:srgbClr val="002060"/>
                </a:solidFill>
              </a:rPr>
              <a:t>м.Вінниця</a:t>
            </a:r>
            <a:r>
              <a:rPr lang="uk-UA" sz="1400" i="1" dirty="0" smtClean="0">
                <a:solidFill>
                  <a:srgbClr val="002060"/>
                </a:solidFill>
              </a:rPr>
              <a:t>), педагог, психолог, голова оргкомітету Фестивалю «Перспектива», керівник центру освітніх технологій «Школа </a:t>
            </a:r>
            <a:r>
              <a:rPr lang="uk-UA" sz="1400" i="1" dirty="0" err="1" smtClean="0">
                <a:solidFill>
                  <a:srgbClr val="002060"/>
                </a:solidFill>
              </a:rPr>
              <a:t>ейдотехніки</a:t>
            </a:r>
            <a:r>
              <a:rPr lang="uk-UA" sz="1400" i="1" dirty="0" smtClean="0">
                <a:solidFill>
                  <a:srgbClr val="002060"/>
                </a:solidFill>
              </a:rPr>
              <a:t>», автор навчально-методичного посібника «Мнемотехніка: технологія ефективного засвоєння інформації в умовах сучасної освіти», президент асоціації розвитку творчої особистості «Варто»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uk-UA" sz="1300" i="1" dirty="0">
                <a:solidFill>
                  <a:srgbClr val="002060"/>
                </a:solidFill>
              </a:rPr>
              <a:t>Сергій </a:t>
            </a:r>
            <a:r>
              <a:rPr lang="uk-UA" sz="1300" i="1" dirty="0" err="1">
                <a:solidFill>
                  <a:srgbClr val="002060"/>
                </a:solidFill>
              </a:rPr>
              <a:t>Стужук</a:t>
            </a:r>
            <a:r>
              <a:rPr lang="uk-UA" sz="1300" i="1" dirty="0">
                <a:solidFill>
                  <a:srgbClr val="002060"/>
                </a:solidFill>
              </a:rPr>
              <a:t> (</a:t>
            </a:r>
            <a:r>
              <a:rPr lang="uk-UA" sz="1300" i="1" dirty="0" err="1">
                <a:solidFill>
                  <a:srgbClr val="002060"/>
                </a:solidFill>
              </a:rPr>
              <a:t>м.Миколаїв</a:t>
            </a:r>
            <a:r>
              <a:rPr lang="uk-UA" sz="1300" i="1" dirty="0">
                <a:solidFill>
                  <a:srgbClr val="002060"/>
                </a:solidFill>
              </a:rPr>
              <a:t>), </a:t>
            </a:r>
            <a:r>
              <a:rPr lang="uk-UA" sz="1300" i="1" dirty="0" smtClean="0">
                <a:solidFill>
                  <a:srgbClr val="002060"/>
                </a:solidFill>
              </a:rPr>
              <a:t>регіональний </a:t>
            </a:r>
            <a:r>
              <a:rPr lang="uk-UA" sz="1300" i="1" dirty="0">
                <a:solidFill>
                  <a:srgbClr val="002060"/>
                </a:solidFill>
              </a:rPr>
              <a:t>координатор Верховної Ради України з прав людини, президент </a:t>
            </a:r>
            <a:r>
              <a:rPr lang="uk-UA" sz="1300" i="1" dirty="0" err="1" smtClean="0">
                <a:solidFill>
                  <a:srgbClr val="002060"/>
                </a:solidFill>
              </a:rPr>
              <a:t>Американо-українського</a:t>
            </a:r>
            <a:r>
              <a:rPr lang="uk-UA" sz="1300" i="1" dirty="0" smtClean="0">
                <a:solidFill>
                  <a:srgbClr val="002060"/>
                </a:solidFill>
              </a:rPr>
              <a:t> міжнародного </a:t>
            </a:r>
            <a:r>
              <a:rPr lang="uk-UA" sz="1300" i="1" dirty="0">
                <a:solidFill>
                  <a:srgbClr val="002060"/>
                </a:solidFill>
              </a:rPr>
              <a:t>дослідницького </a:t>
            </a:r>
            <a:r>
              <a:rPr lang="uk-UA" sz="1300" i="1" dirty="0" smtClean="0">
                <a:solidFill>
                  <a:srgbClr val="002060"/>
                </a:solidFill>
              </a:rPr>
              <a:t>університету</a:t>
            </a:r>
            <a:r>
              <a:rPr lang="uk-UA" sz="1300" i="1" dirty="0">
                <a:solidFill>
                  <a:srgbClr val="002060"/>
                </a:solidFill>
              </a:rPr>
              <a:t>, експерт </a:t>
            </a:r>
            <a:r>
              <a:rPr lang="uk-UA" sz="1300" i="1" dirty="0" smtClean="0">
                <a:solidFill>
                  <a:srgbClr val="002060"/>
                </a:solidFill>
              </a:rPr>
              <a:t>ОБСЄ, </a:t>
            </a:r>
            <a:r>
              <a:rPr lang="uk-UA" sz="1300" i="1" dirty="0">
                <a:solidFill>
                  <a:srgbClr val="002060"/>
                </a:solidFill>
              </a:rPr>
              <a:t>заступник начальника </a:t>
            </a:r>
            <a:r>
              <a:rPr lang="uk-UA" sz="1300" i="1" dirty="0" smtClean="0">
                <a:solidFill>
                  <a:srgbClr val="002060"/>
                </a:solidFill>
              </a:rPr>
              <a:t>Управління </a:t>
            </a:r>
            <a:r>
              <a:rPr lang="uk-UA" sz="1300" i="1" dirty="0">
                <a:solidFill>
                  <a:srgbClr val="002060"/>
                </a:solidFill>
              </a:rPr>
              <a:t>Державної служби боротьби з економічною злочинністю, творець </a:t>
            </a:r>
            <a:r>
              <a:rPr lang="uk-UA" sz="1300" i="1" dirty="0" err="1">
                <a:solidFill>
                  <a:srgbClr val="002060"/>
                </a:solidFill>
              </a:rPr>
              <a:t>Дебат-Клуба</a:t>
            </a:r>
            <a:r>
              <a:rPr lang="uk-UA" sz="1300" i="1" dirty="0">
                <a:solidFill>
                  <a:srgbClr val="002060"/>
                </a:solidFill>
              </a:rPr>
              <a:t> «НІКА»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uk-UA" sz="1300" i="1" dirty="0">
                <a:solidFill>
                  <a:srgbClr val="002060"/>
                </a:solidFill>
              </a:rPr>
              <a:t>Микола </a:t>
            </a:r>
            <a:r>
              <a:rPr lang="uk-UA" sz="1300" i="1" dirty="0" err="1">
                <a:solidFill>
                  <a:srgbClr val="002060"/>
                </a:solidFill>
              </a:rPr>
              <a:t>Федорець</a:t>
            </a:r>
            <a:r>
              <a:rPr lang="uk-UA" sz="1300" i="1" dirty="0">
                <a:solidFill>
                  <a:srgbClr val="002060"/>
                </a:solidFill>
              </a:rPr>
              <a:t> </a:t>
            </a:r>
            <a:r>
              <a:rPr lang="uk-UA" sz="1300" i="1" dirty="0" smtClean="0">
                <a:solidFill>
                  <a:srgbClr val="002060"/>
                </a:solidFill>
              </a:rPr>
              <a:t>(</a:t>
            </a:r>
            <a:r>
              <a:rPr lang="uk-UA" sz="1300" i="1" dirty="0" err="1" smtClean="0">
                <a:solidFill>
                  <a:srgbClr val="002060"/>
                </a:solidFill>
              </a:rPr>
              <a:t>м.Одеса</a:t>
            </a:r>
            <a:r>
              <a:rPr lang="uk-UA" sz="1300" i="1" dirty="0">
                <a:solidFill>
                  <a:srgbClr val="002060"/>
                </a:solidFill>
              </a:rPr>
              <a:t>), заступник голови оргкомітету Фестивалю «Перспектива»,  </a:t>
            </a:r>
            <a:r>
              <a:rPr lang="en-US" sz="1300" i="1" dirty="0" err="1">
                <a:solidFill>
                  <a:srgbClr val="002060"/>
                </a:solidFill>
              </a:rPr>
              <a:t>Ph</a:t>
            </a:r>
            <a:r>
              <a:rPr lang="uk-UA" sz="1300" i="1" dirty="0">
                <a:solidFill>
                  <a:srgbClr val="002060"/>
                </a:solidFill>
              </a:rPr>
              <a:t>.</a:t>
            </a:r>
            <a:r>
              <a:rPr lang="en-US" sz="1300" i="1" dirty="0">
                <a:solidFill>
                  <a:srgbClr val="002060"/>
                </a:solidFill>
              </a:rPr>
              <a:t>D</a:t>
            </a:r>
            <a:r>
              <a:rPr lang="ru-RU" sz="1300" i="1" dirty="0">
                <a:solidFill>
                  <a:srgbClr val="002060"/>
                </a:solidFill>
              </a:rPr>
              <a:t> в </a:t>
            </a:r>
            <a:r>
              <a:rPr lang="ru-RU" sz="1300" i="1" dirty="0" err="1">
                <a:solidFill>
                  <a:srgbClr val="002060"/>
                </a:solidFill>
              </a:rPr>
              <a:t>галузі</a:t>
            </a:r>
            <a:r>
              <a:rPr lang="ru-RU" sz="1300" i="1" dirty="0">
                <a:solidFill>
                  <a:srgbClr val="002060"/>
                </a:solidFill>
              </a:rPr>
              <a:t> </a:t>
            </a:r>
            <a:r>
              <a:rPr lang="ru-RU" sz="1300" i="1" dirty="0" err="1">
                <a:solidFill>
                  <a:srgbClr val="002060"/>
                </a:solidFill>
              </a:rPr>
              <a:t>освіти</a:t>
            </a:r>
            <a:r>
              <a:rPr lang="ru-RU" sz="1300" i="1" dirty="0">
                <a:solidFill>
                  <a:srgbClr val="002060"/>
                </a:solidFill>
              </a:rPr>
              <a:t>, </a:t>
            </a:r>
            <a:r>
              <a:rPr lang="ru-RU" sz="1300" i="1" dirty="0" err="1">
                <a:solidFill>
                  <a:srgbClr val="002060"/>
                </a:solidFill>
              </a:rPr>
              <a:t>міжнародний</a:t>
            </a:r>
            <a:r>
              <a:rPr lang="ru-RU" sz="1300" i="1" dirty="0">
                <a:solidFill>
                  <a:srgbClr val="002060"/>
                </a:solidFill>
              </a:rPr>
              <a:t> </a:t>
            </a:r>
            <a:r>
              <a:rPr lang="ru-RU" sz="1300" i="1" dirty="0" err="1">
                <a:solidFill>
                  <a:srgbClr val="002060"/>
                </a:solidFill>
              </a:rPr>
              <a:t>експерт</a:t>
            </a:r>
            <a:r>
              <a:rPr lang="ru-RU" sz="1300" i="1" dirty="0">
                <a:solidFill>
                  <a:srgbClr val="002060"/>
                </a:solidFill>
              </a:rPr>
              <a:t>, </a:t>
            </a:r>
            <a:r>
              <a:rPr lang="ru-RU" sz="1300" i="1" dirty="0" err="1">
                <a:solidFill>
                  <a:srgbClr val="002060"/>
                </a:solidFill>
              </a:rPr>
              <a:t>вчитель</a:t>
            </a:r>
            <a:r>
              <a:rPr lang="ru-RU" sz="1300" i="1" dirty="0">
                <a:solidFill>
                  <a:srgbClr val="002060"/>
                </a:solidFill>
              </a:rPr>
              <a:t>-методист, доцент ПНПУ </a:t>
            </a:r>
            <a:r>
              <a:rPr lang="ru-RU" sz="1300" i="1" dirty="0" err="1">
                <a:solidFill>
                  <a:srgbClr val="002060"/>
                </a:solidFill>
              </a:rPr>
              <a:t>ім.К.Д.Ушинського</a:t>
            </a:r>
            <a:r>
              <a:rPr lang="ru-RU" sz="1300" i="1" dirty="0">
                <a:solidFill>
                  <a:srgbClr val="002060"/>
                </a:solidFill>
              </a:rPr>
              <a:t>, голова </a:t>
            </a:r>
            <a:r>
              <a:rPr lang="ru-RU" sz="1300" i="1" dirty="0" err="1" smtClean="0">
                <a:solidFill>
                  <a:srgbClr val="002060"/>
                </a:solidFill>
              </a:rPr>
              <a:t>Одеського</a:t>
            </a:r>
            <a:r>
              <a:rPr lang="ru-RU" sz="1300" i="1" dirty="0" smtClean="0">
                <a:solidFill>
                  <a:srgbClr val="002060"/>
                </a:solidFill>
              </a:rPr>
              <a:t> </a:t>
            </a:r>
            <a:r>
              <a:rPr lang="ru-RU" sz="1300" i="1" dirty="0" err="1">
                <a:solidFill>
                  <a:srgbClr val="002060"/>
                </a:solidFill>
              </a:rPr>
              <a:t>педагогічного</a:t>
            </a:r>
            <a:r>
              <a:rPr lang="ru-RU" sz="1300" i="1" dirty="0">
                <a:solidFill>
                  <a:srgbClr val="002060"/>
                </a:solidFill>
              </a:rPr>
              <a:t> </a:t>
            </a:r>
            <a:r>
              <a:rPr lang="ru-RU" sz="1300" i="1" dirty="0" err="1">
                <a:solidFill>
                  <a:srgbClr val="002060"/>
                </a:solidFill>
              </a:rPr>
              <a:t>товариства</a:t>
            </a:r>
            <a:r>
              <a:rPr lang="ru-RU" sz="1300" i="1" dirty="0">
                <a:solidFill>
                  <a:srgbClr val="002060"/>
                </a:solidFill>
              </a:rPr>
              <a:t>. </a:t>
            </a:r>
            <a:r>
              <a:rPr lang="ru-RU" sz="1300" i="1" dirty="0" smtClean="0">
                <a:solidFill>
                  <a:srgbClr val="002060"/>
                </a:solidFill>
              </a:rPr>
              <a:t>Автор </a:t>
            </a:r>
            <a:r>
              <a:rPr lang="ru-RU" sz="1300" i="1" dirty="0" err="1">
                <a:solidFill>
                  <a:srgbClr val="002060"/>
                </a:solidFill>
              </a:rPr>
              <a:t>понад</a:t>
            </a:r>
            <a:r>
              <a:rPr lang="ru-RU" sz="1300" i="1" dirty="0">
                <a:solidFill>
                  <a:srgbClr val="002060"/>
                </a:solidFill>
              </a:rPr>
              <a:t> 80 </a:t>
            </a:r>
            <a:r>
              <a:rPr lang="ru-RU" sz="1300" i="1" dirty="0" err="1">
                <a:solidFill>
                  <a:srgbClr val="002060"/>
                </a:solidFill>
              </a:rPr>
              <a:t>науково-методичних</a:t>
            </a:r>
            <a:r>
              <a:rPr lang="ru-RU" sz="1300" i="1" dirty="0">
                <a:solidFill>
                  <a:srgbClr val="002060"/>
                </a:solidFill>
              </a:rPr>
              <a:t> </a:t>
            </a:r>
            <a:r>
              <a:rPr lang="ru-RU" sz="1300" i="1" dirty="0" err="1">
                <a:solidFill>
                  <a:srgbClr val="002060"/>
                </a:solidFill>
              </a:rPr>
              <a:t>публікацій</a:t>
            </a:r>
            <a:r>
              <a:rPr lang="ru-RU" sz="1300" i="1" dirty="0" smtClean="0">
                <a:solidFill>
                  <a:srgbClr val="002060"/>
                </a:solidFill>
              </a:rPr>
              <a:t>.</a:t>
            </a:r>
            <a:endParaRPr lang="uk-UA" sz="1400" i="1" dirty="0" smtClean="0">
              <a:solidFill>
                <a:srgbClr val="002060"/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uk-UA" sz="1400" i="1" dirty="0" smtClean="0">
                <a:solidFill>
                  <a:srgbClr val="002060"/>
                </a:solidFill>
              </a:rPr>
              <a:t>Валентина </a:t>
            </a:r>
            <a:r>
              <a:rPr lang="uk-UA" sz="1400" i="1" dirty="0" err="1">
                <a:solidFill>
                  <a:srgbClr val="002060"/>
                </a:solidFill>
              </a:rPr>
              <a:t>Регешук</a:t>
            </a:r>
            <a:r>
              <a:rPr lang="uk-UA" sz="1400" i="1" dirty="0">
                <a:solidFill>
                  <a:srgbClr val="002060"/>
                </a:solidFill>
              </a:rPr>
              <a:t>, куратор проекту «Музей Цікавої Науки» </a:t>
            </a:r>
            <a:r>
              <a:rPr lang="uk-UA" sz="1400" i="1" dirty="0" err="1">
                <a:solidFill>
                  <a:srgbClr val="002060"/>
                </a:solidFill>
              </a:rPr>
              <a:t>м.Одеса</a:t>
            </a:r>
            <a:endParaRPr lang="uk-UA" sz="1400" i="1" dirty="0">
              <a:solidFill>
                <a:srgbClr val="002060"/>
              </a:solidFill>
            </a:endParaRPr>
          </a:p>
          <a:p>
            <a:r>
              <a:rPr lang="uk-UA" sz="1400" i="1" dirty="0" smtClean="0">
                <a:solidFill>
                  <a:srgbClr val="002060"/>
                </a:solidFill>
              </a:rPr>
              <a:t>Ірина Романюк (</a:t>
            </a:r>
            <a:r>
              <a:rPr lang="uk-UA" sz="1400" i="1" dirty="0" err="1" smtClean="0">
                <a:solidFill>
                  <a:srgbClr val="002060"/>
                </a:solidFill>
              </a:rPr>
              <a:t>м.Миколаїв</a:t>
            </a:r>
            <a:r>
              <a:rPr lang="uk-UA" sz="1400" i="1" dirty="0" smtClean="0">
                <a:solidFill>
                  <a:srgbClr val="002060"/>
                </a:solidFill>
              </a:rPr>
              <a:t>), методист НМЦ управління освіти Миколаївської міської ради</a:t>
            </a:r>
          </a:p>
          <a:p>
            <a:r>
              <a:rPr lang="uk-UA" sz="1400" i="1" dirty="0" smtClean="0">
                <a:solidFill>
                  <a:srgbClr val="002060"/>
                </a:solidFill>
              </a:rPr>
              <a:t>Жанна </a:t>
            </a:r>
            <a:r>
              <a:rPr lang="uk-UA" sz="1400" i="1" dirty="0" err="1" smtClean="0">
                <a:solidFill>
                  <a:srgbClr val="002060"/>
                </a:solidFill>
              </a:rPr>
              <a:t>Шинкарьова</a:t>
            </a:r>
            <a:r>
              <a:rPr lang="uk-UA" sz="1400" i="1" dirty="0" smtClean="0">
                <a:solidFill>
                  <a:srgbClr val="002060"/>
                </a:solidFill>
              </a:rPr>
              <a:t> (</a:t>
            </a:r>
            <a:r>
              <a:rPr lang="uk-UA" sz="1400" i="1" dirty="0" err="1" smtClean="0">
                <a:solidFill>
                  <a:srgbClr val="002060"/>
                </a:solidFill>
              </a:rPr>
              <a:t>м.Київ</a:t>
            </a:r>
            <a:r>
              <a:rPr lang="uk-UA" sz="1400" i="1" dirty="0" smtClean="0">
                <a:solidFill>
                  <a:srgbClr val="002060"/>
                </a:solidFill>
              </a:rPr>
              <a:t>), педагог, арт-терапевт, засновник Англійського Дитячого Клубу, </a:t>
            </a:r>
            <a:r>
              <a:rPr lang="en-US" sz="1400" i="1" dirty="0" err="1" smtClean="0">
                <a:solidFill>
                  <a:srgbClr val="002060"/>
                </a:solidFill>
              </a:rPr>
              <a:t>Jasminka</a:t>
            </a:r>
            <a:r>
              <a:rPr lang="uk-UA" sz="1400" i="1" dirty="0" smtClean="0">
                <a:solidFill>
                  <a:srgbClr val="002060"/>
                </a:solidFill>
              </a:rPr>
              <a:t>,регіональний представник Міжнародної </a:t>
            </a:r>
            <a:r>
              <a:rPr lang="uk-UA" sz="1400" i="1" dirty="0">
                <a:solidFill>
                  <a:srgbClr val="002060"/>
                </a:solidFill>
              </a:rPr>
              <a:t>Академії Літератури і </a:t>
            </a:r>
            <a:r>
              <a:rPr lang="uk-UA" sz="1400" i="1" dirty="0" smtClean="0">
                <a:solidFill>
                  <a:srgbClr val="002060"/>
                </a:solidFill>
              </a:rPr>
              <a:t>Журналістики</a:t>
            </a:r>
          </a:p>
          <a:p>
            <a:r>
              <a:rPr lang="uk-UA" sz="1400" i="1" dirty="0" smtClean="0">
                <a:solidFill>
                  <a:srgbClr val="002060"/>
                </a:solidFill>
              </a:rPr>
              <a:t>Інна </a:t>
            </a:r>
            <a:r>
              <a:rPr lang="uk-UA" sz="1400" i="1" dirty="0" err="1" smtClean="0">
                <a:solidFill>
                  <a:srgbClr val="002060"/>
                </a:solidFill>
              </a:rPr>
              <a:t>Кондратець</a:t>
            </a:r>
            <a:r>
              <a:rPr lang="uk-UA" sz="1400" i="1" dirty="0" smtClean="0">
                <a:solidFill>
                  <a:srgbClr val="002060"/>
                </a:solidFill>
              </a:rPr>
              <a:t> (</a:t>
            </a:r>
            <a:r>
              <a:rPr lang="uk-UA" sz="1400" i="1" dirty="0" err="1" smtClean="0">
                <a:solidFill>
                  <a:srgbClr val="002060"/>
                </a:solidFill>
              </a:rPr>
              <a:t>м.Києв</a:t>
            </a:r>
            <a:r>
              <a:rPr lang="uk-UA" sz="1400" i="1" dirty="0" smtClean="0">
                <a:solidFill>
                  <a:srgbClr val="002060"/>
                </a:solidFill>
              </a:rPr>
              <a:t>), </a:t>
            </a:r>
            <a:r>
              <a:rPr lang="uk-UA" sz="1400" i="1" dirty="0" err="1" smtClean="0">
                <a:solidFill>
                  <a:srgbClr val="002060"/>
                </a:solidFill>
              </a:rPr>
              <a:t>к.п.н</a:t>
            </a:r>
            <a:r>
              <a:rPr lang="uk-UA" sz="1400" i="1" dirty="0" smtClean="0">
                <a:solidFill>
                  <a:srgbClr val="002060"/>
                </a:solidFill>
              </a:rPr>
              <a:t>, старший викладач кафедри дошкільної освіти Педагогічного інституту Київського університету </a:t>
            </a:r>
            <a:r>
              <a:rPr lang="uk-UA" sz="1400" i="1" dirty="0" err="1" smtClean="0">
                <a:solidFill>
                  <a:srgbClr val="002060"/>
                </a:solidFill>
              </a:rPr>
              <a:t>ім.Бориса</a:t>
            </a:r>
            <a:r>
              <a:rPr lang="uk-UA" sz="1400" i="1" dirty="0" smtClean="0">
                <a:solidFill>
                  <a:srgbClr val="002060"/>
                </a:solidFill>
              </a:rPr>
              <a:t> Грінченка</a:t>
            </a:r>
          </a:p>
          <a:p>
            <a:r>
              <a:rPr lang="uk-UA" sz="1400" i="1" dirty="0" smtClean="0">
                <a:solidFill>
                  <a:srgbClr val="002060"/>
                </a:solidFill>
              </a:rPr>
              <a:t>Олег Слушний, (</a:t>
            </a:r>
            <a:r>
              <a:rPr lang="uk-UA" sz="1400" i="1" dirty="0" err="1" smtClean="0">
                <a:solidFill>
                  <a:srgbClr val="002060"/>
                </a:solidFill>
              </a:rPr>
              <a:t>м.Вінниця</a:t>
            </a:r>
            <a:r>
              <a:rPr lang="uk-UA" sz="1400" i="1" dirty="0" smtClean="0">
                <a:solidFill>
                  <a:srgbClr val="002060"/>
                </a:solidFill>
              </a:rPr>
              <a:t>), заступник директора з НВР КЗ «ЗОШ №20 Вінницької міської ради», переможець міських конкурсів «Кращий молодий педагог «Надія»» та «Класний керівник року», переможець (ІІ місце) міського етапу Всеукраїнського конкурсу «Учитель року-2017», директор творчої агенції «Свято кожен день»</a:t>
            </a:r>
          </a:p>
          <a:p>
            <a:r>
              <a:rPr lang="uk-UA" sz="1400" i="1" dirty="0" smtClean="0">
                <a:solidFill>
                  <a:srgbClr val="002060"/>
                </a:solidFill>
              </a:rPr>
              <a:t>Тетяна Чернова </a:t>
            </a:r>
            <a:r>
              <a:rPr lang="uk-UA" sz="1400" i="1" dirty="0">
                <a:solidFill>
                  <a:srgbClr val="002060"/>
                </a:solidFill>
              </a:rPr>
              <a:t>(</a:t>
            </a:r>
            <a:r>
              <a:rPr lang="uk-UA" sz="1400" i="1" dirty="0" err="1" smtClean="0">
                <a:solidFill>
                  <a:srgbClr val="002060"/>
                </a:solidFill>
              </a:rPr>
              <a:t>м.Київ</a:t>
            </a:r>
            <a:r>
              <a:rPr lang="uk-UA" sz="1400" i="1" dirty="0" smtClean="0">
                <a:solidFill>
                  <a:srgbClr val="002060"/>
                </a:solidFill>
              </a:rPr>
              <a:t>),доцент </a:t>
            </a:r>
            <a:r>
              <a:rPr lang="uk-UA" sz="1400" i="1" dirty="0" err="1" smtClean="0">
                <a:solidFill>
                  <a:srgbClr val="002060"/>
                </a:solidFill>
              </a:rPr>
              <a:t>інеженерно-педагогічного</a:t>
            </a:r>
            <a:r>
              <a:rPr lang="uk-UA" sz="1400" i="1" dirty="0" smtClean="0">
                <a:solidFill>
                  <a:srgbClr val="002060"/>
                </a:solidFill>
              </a:rPr>
              <a:t> факультету НПУ </a:t>
            </a:r>
            <a:r>
              <a:rPr lang="uk-UA" sz="1400" i="1" dirty="0" err="1" smtClean="0">
                <a:solidFill>
                  <a:srgbClr val="002060"/>
                </a:solidFill>
              </a:rPr>
              <a:t>ім.М.П.Драгоманова</a:t>
            </a:r>
            <a:r>
              <a:rPr lang="uk-UA" sz="1400" i="1" dirty="0" smtClean="0">
                <a:solidFill>
                  <a:srgbClr val="002060"/>
                </a:solidFill>
              </a:rPr>
              <a:t>, </a:t>
            </a:r>
            <a:r>
              <a:rPr lang="uk-UA" sz="1400" i="1" dirty="0" err="1" smtClean="0">
                <a:solidFill>
                  <a:srgbClr val="002060"/>
                </a:solidFill>
              </a:rPr>
              <a:t>к.п.н</a:t>
            </a:r>
            <a:r>
              <a:rPr lang="uk-UA" sz="1400" i="1" dirty="0" smtClean="0">
                <a:solidFill>
                  <a:srgbClr val="002060"/>
                </a:solidFill>
              </a:rPr>
              <a:t>, тренер Міжнародної школи </a:t>
            </a:r>
            <a:r>
              <a:rPr lang="uk-UA" sz="1400" i="1" dirty="0" err="1" smtClean="0">
                <a:solidFill>
                  <a:srgbClr val="002060"/>
                </a:solidFill>
              </a:rPr>
              <a:t>менторінгу</a:t>
            </a:r>
            <a:r>
              <a:rPr lang="uk-UA" sz="1400" i="1" dirty="0" smtClean="0">
                <a:solidFill>
                  <a:srgbClr val="002060"/>
                </a:solidFill>
              </a:rPr>
              <a:t> і </a:t>
            </a:r>
            <a:r>
              <a:rPr lang="uk-UA" sz="1400" i="1" dirty="0" err="1" smtClean="0">
                <a:solidFill>
                  <a:srgbClr val="002060"/>
                </a:solidFill>
              </a:rPr>
              <a:t>коучингу</a:t>
            </a:r>
            <a:r>
              <a:rPr lang="uk-UA" sz="1400" i="1" dirty="0" smtClean="0">
                <a:solidFill>
                  <a:srgbClr val="002060"/>
                </a:solidFill>
              </a:rPr>
              <a:t>, керівник проекту «Розвиток професійної компетентності педагогів: </a:t>
            </a:r>
            <a:r>
              <a:rPr lang="uk-UA" sz="1400" i="1" dirty="0" err="1" smtClean="0">
                <a:solidFill>
                  <a:srgbClr val="002060"/>
                </a:solidFill>
              </a:rPr>
              <a:t>коучинговий</a:t>
            </a:r>
            <a:r>
              <a:rPr lang="uk-UA" sz="1400" i="1" dirty="0" smtClean="0">
                <a:solidFill>
                  <a:srgbClr val="002060"/>
                </a:solidFill>
              </a:rPr>
              <a:t> підхід».</a:t>
            </a:r>
          </a:p>
          <a:p>
            <a:r>
              <a:rPr lang="uk-UA" sz="1400" i="1" dirty="0" err="1" smtClean="0">
                <a:solidFill>
                  <a:srgbClr val="002060"/>
                </a:solidFill>
              </a:rPr>
              <a:t>Алефтина</a:t>
            </a:r>
            <a:r>
              <a:rPr lang="uk-UA" sz="1400" i="1" dirty="0" smtClean="0">
                <a:solidFill>
                  <a:srgbClr val="002060"/>
                </a:solidFill>
              </a:rPr>
              <a:t> </a:t>
            </a:r>
            <a:r>
              <a:rPr lang="uk-UA" sz="1400" i="1" dirty="0" err="1" smtClean="0">
                <a:solidFill>
                  <a:srgbClr val="002060"/>
                </a:solidFill>
              </a:rPr>
              <a:t>Багінська</a:t>
            </a:r>
            <a:r>
              <a:rPr lang="uk-UA" sz="1400" i="1" dirty="0" smtClean="0">
                <a:solidFill>
                  <a:srgbClr val="002060"/>
                </a:solidFill>
              </a:rPr>
              <a:t> (</a:t>
            </a:r>
            <a:r>
              <a:rPr lang="uk-UA" sz="1400" i="1" dirty="0" err="1" smtClean="0">
                <a:solidFill>
                  <a:srgbClr val="002060"/>
                </a:solidFill>
              </a:rPr>
              <a:t>м.Київ</a:t>
            </a:r>
            <a:r>
              <a:rPr lang="uk-UA" sz="1400" i="1" dirty="0" smtClean="0">
                <a:solidFill>
                  <a:srgbClr val="002060"/>
                </a:solidFill>
              </a:rPr>
              <a:t>), директор ЗНЗ І-ІІІ ступенів «Гімназія №34 «Либідь» ім. Віктора Максименка Подільського району </a:t>
            </a:r>
            <a:r>
              <a:rPr lang="uk-UA" sz="1400" i="1" dirty="0" err="1" smtClean="0">
                <a:solidFill>
                  <a:srgbClr val="002060"/>
                </a:solidFill>
              </a:rPr>
              <a:t>м.Києва</a:t>
            </a:r>
            <a:r>
              <a:rPr lang="uk-UA" sz="14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1400" i="1" dirty="0" smtClean="0">
                <a:solidFill>
                  <a:srgbClr val="002060"/>
                </a:solidFill>
              </a:rPr>
              <a:t>Ольга </a:t>
            </a:r>
            <a:r>
              <a:rPr lang="uk-UA" sz="1400" i="1" dirty="0" err="1" smtClean="0">
                <a:solidFill>
                  <a:srgbClr val="002060"/>
                </a:solidFill>
              </a:rPr>
              <a:t>Пентій</a:t>
            </a:r>
            <a:r>
              <a:rPr lang="uk-UA" sz="1400" i="1" dirty="0" smtClean="0">
                <a:solidFill>
                  <a:srgbClr val="002060"/>
                </a:solidFill>
              </a:rPr>
              <a:t> (</a:t>
            </a:r>
            <a:r>
              <a:rPr lang="uk-UA" sz="1400" i="1" dirty="0" err="1" smtClean="0">
                <a:solidFill>
                  <a:srgbClr val="002060"/>
                </a:solidFill>
              </a:rPr>
              <a:t>м.Умань</a:t>
            </a:r>
            <a:r>
              <a:rPr lang="uk-UA" sz="1400" i="1" dirty="0" smtClean="0">
                <a:solidFill>
                  <a:srgbClr val="002060"/>
                </a:solidFill>
              </a:rPr>
              <a:t>), завідувач закладу дошкільної освіти №18, голова місцевого осередку ВГО АПДО </a:t>
            </a:r>
            <a:r>
              <a:rPr lang="uk-UA" sz="1400" i="1" dirty="0" err="1" smtClean="0">
                <a:solidFill>
                  <a:srgbClr val="002060"/>
                </a:solidFill>
              </a:rPr>
              <a:t>м.Умані</a:t>
            </a:r>
            <a:r>
              <a:rPr lang="uk-UA" sz="1400" dirty="0" smtClean="0"/>
              <a:t>. </a:t>
            </a:r>
            <a:endParaRPr lang="ru-RU" sz="1400" dirty="0"/>
          </a:p>
        </p:txBody>
      </p:sp>
      <p:pic>
        <p:nvPicPr>
          <p:cNvPr id="4" name="Picture 2" descr="D:\ф\1527797498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2958008" cy="17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\15278790042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750344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\1527965055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6" y="332656"/>
            <a:ext cx="2571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\15279650561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7005"/>
            <a:ext cx="2571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1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\1527965059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944"/>
            <a:ext cx="2611462" cy="37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3491879" cy="1019159"/>
          </a:xfrm>
        </p:spPr>
        <p:txBody>
          <a:bodyPr/>
          <a:lstStyle/>
          <a:p>
            <a:pPr marL="0" indent="0" algn="ctr">
              <a:buNone/>
            </a:pPr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«РЕФЛЕКСІЯ ЯК ІНСТРУМЕНТ ДЛЯ ФОРМУВАННЯ ЕМОЦІЙНОЇ ТА ЧУТТЄВОЇ КУЛЬТУРИ»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ф\1527965082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30" y="2085989"/>
            <a:ext cx="5017072" cy="30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44008" y="5517232"/>
            <a:ext cx="4201294" cy="7155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ЧАРІВНИЙ МІКС РОЗВИВАЮЧИХ МЕТОДИК ДЛЯ ДІТЕЙ</a:t>
            </a:r>
            <a:r>
              <a:rPr lang="uk-UA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\15280561005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8" y="4397896"/>
            <a:ext cx="1737066" cy="23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280920" cy="131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часників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областей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Сертифікати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зразка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76" y="4221088"/>
            <a:ext cx="186967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03" y="1501307"/>
            <a:ext cx="5235837" cy="303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5740907"/>
              </p:ext>
            </p:extLst>
          </p:nvPr>
        </p:nvGraphicFramePr>
        <p:xfrm>
          <a:off x="467544" y="476672"/>
          <a:ext cx="8352928" cy="59046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26055"/>
                <a:gridCol w="3746727"/>
                <a:gridCol w="2880146"/>
              </a:tblGrid>
              <a:tr h="1476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Акімова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Тетяна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Петрівна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Комунальний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заклад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Дошкільний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навчальний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заклад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ясла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-садок) № 440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Харківської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міської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ради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Журнал «Спеціальний випуск для серпневої конференції». «Впровадження інноваційних технологій в освітній процес ЗДО»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Виноградова Людмила Віталіївна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Піщанський навчально – виховний комплекс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(загальноосвітня школа І – ІІІ ступенів – дошкільний навчальний заклад) Красноградської районної державної адміністрації Харківської області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Учительський журнал он-лайн. Збірка занять для дітей старшої групи ЗДО. «Уроки доброти»»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Волкова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Ірина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Василівна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Комунальний заклад «Дошкільний навчальний заклад (ясла-садок)№ 114 Харківської міської ради»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Збірник наукових праць Десятої міжнародної науково-практичної конференції 14-15 листопада 2018 року м. Краматорськ. «Сучасна освіта-доступність, якість, визнання».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3688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</TotalTime>
  <Words>613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Участь у Фестивалі освітніх технологій «ПЕРСПЕКТИВА-МИКОЛАЇВ 2018» (в рамках Міжнародного пілотного соціально-педагогічного проекту «Освіта ХХІ століття: зміни в контексті розвитку інформаційного суспільства») </vt:lpstr>
      <vt:lpstr>Презентация PowerPoint</vt:lpstr>
      <vt:lpstr>Тематичні напрями роботи Фестивалю</vt:lpstr>
      <vt:lpstr>«Інтегратор»:ефективний  інструмент командної роботи</vt:lpstr>
      <vt:lpstr>Тренери Фестивалю</vt:lpstr>
      <vt:lpstr>Презентация PowerPoint</vt:lpstr>
      <vt:lpstr>«РЕФЛЕКСІЯ ЯК ІНСТРУМЕНТ ДЛЯ ФОРМУВАННЯ ЕМОЦІЙНОЇ ТА ЧУТТЄВОЇ КУЛЬТУРИ»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освітніх технологій «ПЕРСПЕКТИВА-МИКОЛАЇВ 2018»</dc:title>
  <dc:creator>Мирон</dc:creator>
  <cp:lastModifiedBy>Мирон</cp:lastModifiedBy>
  <cp:revision>25</cp:revision>
  <dcterms:created xsi:type="dcterms:W3CDTF">2018-11-12T19:40:20Z</dcterms:created>
  <dcterms:modified xsi:type="dcterms:W3CDTF">2018-11-28T19:32:36Z</dcterms:modified>
</cp:coreProperties>
</file>