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2"/>
  </p:notesMasterIdLst>
  <p:sldIdLst>
    <p:sldId id="276" r:id="rId5"/>
    <p:sldId id="280" r:id="rId6"/>
    <p:sldId id="282" r:id="rId7"/>
    <p:sldId id="281" r:id="rId8"/>
    <p:sldId id="261" r:id="rId9"/>
    <p:sldId id="283" r:id="rId10"/>
    <p:sldId id="277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023AE-96CB-42ED-B457-0028FDE51068}" type="datetimeFigureOut">
              <a:rPr lang="uk-UA" smtClean="0"/>
              <a:pPr/>
              <a:t>27.02.2019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9D9F2-4060-4822-9E5D-7E9754EB1B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7493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</p:spTree>
    <p:extLst>
      <p:ext uri="{BB962C8B-B14F-4D97-AF65-F5344CB8AC3E}">
        <p14:creationId xmlns:p14="http://schemas.microsoft.com/office/powerpoint/2010/main" xmlns="" val="169918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097AD-E516-4C7A-BF53-8ED83426CDE3}" type="slidenum">
              <a:rPr kumimoji="0" lang="uk-UA" alt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altLang="uk-UA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23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2076451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698500" y="1428750"/>
            <a:ext cx="27940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E131121F-14FB-4F87-85BC-9C31571ECFBA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50062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5F91B447-F844-433C-B3F0-53D371DADE83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617001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3251" y="228601"/>
            <a:ext cx="2495549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1" y="228601"/>
            <a:ext cx="728980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B0CC83A-BC39-4008-8139-CB88AF44894C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657907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2076451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698500" y="1428750"/>
            <a:ext cx="27940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A357F8-F24D-4041-AB9A-E0483F7B595C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75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7FAC8-400E-4FF9-9201-9F2F6B23DFC8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804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2E9BC-DAEF-4802-BB73-0672F062AE80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426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FF12D-7831-4943-98E2-60D4F86BDC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373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187AC-F16A-4226-B584-10E63CC727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20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64408C-D724-4A5B-87C7-AEBD3A23FC83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967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47684-0B17-4196-92D4-BD47A8109D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812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EFB79-D3F8-46C2-944B-AE5498EDA319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14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FB6830D-14DA-454F-9DD4-FC7730E038B4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064169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7457C-F99E-43D1-B33B-5DB8F2E6B4EF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00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8D5A9-1733-4809-8849-6FC15333C606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005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3251" y="228601"/>
            <a:ext cx="2495549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1" y="228601"/>
            <a:ext cx="728980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9B3D6-0548-465D-8834-F64B9CFC6F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70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2076451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698500" y="1428750"/>
            <a:ext cx="27940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A357F8-F24D-4041-AB9A-E0483F7B595C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003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7FAC8-400E-4FF9-9201-9F2F6B23DFC8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2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2E9BC-DAEF-4802-BB73-0672F062AE80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19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FF12D-7831-4943-98E2-60D4F86BDC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7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187AC-F16A-4226-B584-10E63CC727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1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64408C-D724-4A5B-87C7-AEBD3A23FC83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331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47684-0B17-4196-92D4-BD47A8109D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99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8CECA3F-5B51-400A-926E-E8AC404858A4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714942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EFB79-D3F8-46C2-944B-AE5498EDA319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614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7457C-F99E-43D1-B33B-5DB8F2E6B4EF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263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8D5A9-1733-4809-8849-6FC15333C606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03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3251" y="228601"/>
            <a:ext cx="2495549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1" y="228601"/>
            <a:ext cx="728980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9B3D6-0548-465D-8834-F64B9CFC6F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122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2076451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698500" y="1428750"/>
            <a:ext cx="27940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uk-U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uk-UA" altLang="uk-UA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A357F8-F24D-4041-AB9A-E0483F7B595C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572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7FAC8-400E-4FF9-9201-9F2F6B23DFC8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521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2E9BC-DAEF-4802-BB73-0672F062AE80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623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FF12D-7831-4943-98E2-60D4F86BDC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977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187AC-F16A-4226-B584-10E63CC727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81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64408C-D724-4A5B-87C7-AEBD3A23FC83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77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7DC2991-F0C6-41A1-BC77-0D359D34FEAE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487835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47684-0B17-4196-92D4-BD47A8109D77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477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EFB79-D3F8-46C2-944B-AE5498EDA319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551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7457C-F99E-43D1-B33B-5DB8F2E6B4EF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047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8D5A9-1733-4809-8849-6FC15333C606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228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3251" y="228601"/>
            <a:ext cx="2495549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1" y="228601"/>
            <a:ext cx="728980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9B3D6-0548-465D-8834-F64B9CFC6F72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29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FDF8030-D952-44CB-9CB1-56B76C71BCC5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4244487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2505D26-70D9-45BF-B011-D99A1C89B81C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872837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3062FFEC-4ACB-457A-9FC9-E99BD1C232DB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169515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DA4BB02-A66E-4687-83F7-CA554E1F436F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574098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EF4B5C8E-C758-4E73-ABA0-17533DC8AED5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574986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2076451" cy="6878638"/>
            <a:chOff x="0" y="-6"/>
            <a:chExt cx="981" cy="4333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2000251" y="228600"/>
            <a:ext cx="99885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1" y="1524001"/>
            <a:ext cx="998854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925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324600"/>
            <a:ext cx="187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9106AD-8E0A-4AF7-9737-C560AB8C5FAB}" type="slidenum">
              <a:rPr lang="ru-RU" altLang="uk-UA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uk-UA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56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2076451" cy="6878638"/>
            <a:chOff x="0" y="-6"/>
            <a:chExt cx="981" cy="4333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2000251" y="228600"/>
            <a:ext cx="99885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1" y="1524001"/>
            <a:ext cx="998854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925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324600"/>
            <a:ext cx="187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487A7B-062A-4EFD-A156-82FB9828462E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3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2076451" cy="6878638"/>
            <a:chOff x="0" y="-6"/>
            <a:chExt cx="981" cy="4333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2000251" y="228600"/>
            <a:ext cx="99885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1" y="1524001"/>
            <a:ext cx="998854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925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324600"/>
            <a:ext cx="187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487A7B-062A-4EFD-A156-82FB9828462E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2076451" cy="6878638"/>
            <a:chOff x="0" y="-6"/>
            <a:chExt cx="981" cy="4333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altLang="uk-UA" sz="24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uk-UA" sz="18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2000251" y="228600"/>
            <a:ext cx="99885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1" y="1524001"/>
            <a:ext cx="998854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925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324600"/>
            <a:ext cx="187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3333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/>
          </a:p>
        </p:txBody>
      </p:sp>
      <p:sp>
        <p:nvSpPr>
          <p:cNvPr id="925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487A7B-062A-4EFD-A156-82FB9828462E}" type="slidenum">
              <a:rPr lang="ru-RU" altLang="uk-UA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14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5951539" y="4581526"/>
            <a:ext cx="4357687" cy="1800225"/>
          </a:xfrm>
        </p:spPr>
        <p:txBody>
          <a:bodyPr/>
          <a:lstStyle/>
          <a:p>
            <a:pPr algn="ctr" eaLnBrk="1" hangingPunct="1"/>
            <a:r>
              <a:rPr lang="uk-UA" altLang="uk-UA" sz="1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Нечай О.М., голова Ради завідувачів (директорів) дошкільних навчальних закладів Харківської області, завідувач </a:t>
            </a:r>
            <a:r>
              <a:rPr lang="uk-UA" altLang="uk-UA" sz="1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Слобожанського </a:t>
            </a:r>
            <a:r>
              <a:rPr lang="uk-UA" altLang="uk-UA" sz="1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ДНЗ (ясла-садок) №7 «Колосок» Комсомольської селищної ради </a:t>
            </a:r>
            <a:r>
              <a:rPr lang="uk-UA" altLang="uk-UA" sz="1800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Зміївського</a:t>
            </a:r>
            <a:r>
              <a:rPr lang="uk-UA" altLang="uk-UA" sz="1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району Харківської області</a:t>
            </a:r>
          </a:p>
          <a:p>
            <a:pPr algn="ctr" eaLnBrk="1" hangingPunct="1"/>
            <a:endParaRPr lang="en-US" alt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83632" y="44624"/>
            <a:ext cx="7884368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  <a:latin typeface="Calibri"/>
              </a:rPr>
              <a:t>  </a:t>
            </a:r>
            <a:endParaRPr lang="ru-RU" sz="2400" b="1" dirty="0">
              <a:ln>
                <a:solidFill>
                  <a:srgbClr val="003300"/>
                </a:solidFill>
              </a:ln>
              <a:solidFill>
                <a:srgbClr val="006600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1867" y="1406436"/>
            <a:ext cx="89746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200400" algn="l"/>
              </a:tabLst>
            </a:pPr>
            <a:r>
              <a:rPr lang="uk-UA" sz="2800" b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800" dirty="0" smtClean="0">
                <a:solidFill>
                  <a:srgbClr val="800080"/>
                </a:solidFill>
              </a:rPr>
              <a:t>Про звітування роботи Ради завідувачів (директорів) дошкільних навчальних закладів Харківської області за 2018 рік</a:t>
            </a:r>
            <a:r>
              <a:rPr lang="uk-UA" sz="2800" b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uk-UA" sz="2800" b="1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623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8013" r="-623"/>
          <a:stretch/>
        </p:blipFill>
        <p:spPr>
          <a:xfrm>
            <a:off x="786341" y="761999"/>
            <a:ext cx="6325658" cy="33940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8132" y="118533"/>
            <a:ext cx="3640667" cy="2730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137" y="3512607"/>
            <a:ext cx="446265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580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9006" y="3198414"/>
            <a:ext cx="2976562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96" t="13243" r="28163" b="10668"/>
          <a:stretch/>
        </p:blipFill>
        <p:spPr bwMode="auto">
          <a:xfrm>
            <a:off x="10033987" y="137498"/>
            <a:ext cx="1860020" cy="278302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3953743" y="151770"/>
            <a:ext cx="4498679" cy="50667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800" b="1" dirty="0">
                <a:ln w="10541" cmpd="sng">
                  <a:solidFill>
                    <a:srgbClr val="E5D58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9933"/>
                </a:solidFill>
                <a:latin typeface="Times New Roman" pitchFamily="18" charset="0"/>
              </a:rPr>
              <a:t>«День </a:t>
            </a:r>
            <a:r>
              <a:rPr kumimoji="1" lang="ru-RU" sz="2800" b="1" dirty="0" err="1">
                <a:ln w="10541" cmpd="sng">
                  <a:solidFill>
                    <a:srgbClr val="E5D58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9933"/>
                </a:solidFill>
                <a:latin typeface="Times New Roman" pitchFamily="18" charset="0"/>
              </a:rPr>
              <a:t>дош</a:t>
            </a:r>
            <a:r>
              <a:rPr kumimoji="1" lang="uk-UA" sz="2800" b="1" dirty="0">
                <a:ln w="10541" cmpd="sng">
                  <a:solidFill>
                    <a:srgbClr val="E5D58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9933"/>
                </a:solidFill>
                <a:latin typeface="Times New Roman" pitchFamily="18" charset="0"/>
              </a:rPr>
              <a:t>кілля»   м. Київ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uk-UA" sz="2800" b="1" dirty="0">
                <a:ln w="10541" cmpd="sng">
                  <a:solidFill>
                    <a:srgbClr val="E5D58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99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 bwMode="auto">
          <a:xfrm>
            <a:off x="5659248" y="4538342"/>
            <a:ext cx="4702175" cy="2073275"/>
          </a:xfrm>
          <a:prstGeom prst="round2Diag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 Харківської обласної Ради керівників ДНЗ приймають активну участь в семінарах та тренінгах, організованих Міністерством освіти та науки України в м. Київ на святкуванні «Дня </a:t>
            </a:r>
            <a:r>
              <a:rPr lang="uk-UA" altLang="uk-UA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alt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kumimoji="1" lang="uk-UA" altLang="uk-UA" sz="2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65" y="3490194"/>
            <a:ext cx="4864425" cy="323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53743" y="746955"/>
            <a:ext cx="5761219" cy="3121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t="25002" r="11438"/>
          <a:stretch/>
        </p:blipFill>
        <p:spPr>
          <a:xfrm>
            <a:off x="394243" y="459818"/>
            <a:ext cx="3450879" cy="23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6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\день дошкілля\2015\IMG_1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8" t="6784" r="4326" b="27273"/>
          <a:stretch/>
        </p:blipFill>
        <p:spPr bwMode="auto">
          <a:xfrm>
            <a:off x="6959601" y="3539240"/>
            <a:ext cx="4657361" cy="259228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1504" y="4005065"/>
            <a:ext cx="4824536" cy="25853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>
              <a:solidFill>
                <a:srgbClr val="339933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srgbClr val="339933"/>
                </a:solidFill>
                <a:latin typeface="Arial"/>
              </a:rPr>
              <a:t>Члени нашої Ради прийняли активну участь в обговоренні: </a:t>
            </a:r>
            <a:endParaRPr lang="uk-UA" dirty="0">
              <a:solidFill>
                <a:srgbClr val="339933"/>
              </a:solidFill>
              <a:latin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dirty="0">
                <a:solidFill>
                  <a:srgbClr val="800000"/>
                </a:solidFill>
                <a:latin typeface="Arial"/>
              </a:rPr>
              <a:t>проекту Концепції розвитку освіти України на період 2015–2025років;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dirty="0">
                <a:solidFill>
                  <a:srgbClr val="800000"/>
                </a:solidFill>
                <a:latin typeface="Arial"/>
              </a:rPr>
              <a:t>проекту Закону України «Про освіту».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dirty="0">
                <a:solidFill>
                  <a:srgbClr val="800000"/>
                </a:solidFill>
                <a:latin typeface="Arial"/>
              </a:rPr>
              <a:t>нової редакції санітарного регламенту для ДНЗ 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uk-UA" dirty="0">
              <a:solidFill>
                <a:srgbClr val="800000"/>
              </a:solidFill>
              <a:latin typeface="Arial"/>
            </a:endParaRPr>
          </a:p>
        </p:txBody>
      </p:sp>
      <p:pic>
        <p:nvPicPr>
          <p:cNvPr id="1946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6801" y="260350"/>
            <a:ext cx="34210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443" y="260350"/>
            <a:ext cx="4488597" cy="336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33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12"/>
          <a:stretch/>
        </p:blipFill>
        <p:spPr>
          <a:xfrm>
            <a:off x="4934517" y="3615927"/>
            <a:ext cx="6629955" cy="3005417"/>
          </a:xfrm>
          <a:prstGeom prst="rect">
            <a:avLst/>
          </a:prstGeom>
        </p:spPr>
      </p:pic>
      <p:pic>
        <p:nvPicPr>
          <p:cNvPr id="6" name="Picture 2" descr="IMG_0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84" t="34061"/>
          <a:stretch>
            <a:fillRect/>
          </a:stretch>
        </p:blipFill>
        <p:spPr bwMode="auto">
          <a:xfrm>
            <a:off x="791105" y="202140"/>
            <a:ext cx="4748598" cy="274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164" y="202140"/>
            <a:ext cx="4320480" cy="31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ФОРУМ С ПОРОШЕНКО ФОТО\20171116_132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105" y="3824297"/>
            <a:ext cx="3842736" cy="2588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4675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281" y="3547534"/>
            <a:ext cx="4091947" cy="30689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4053" y="0"/>
            <a:ext cx="90067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ln w="1905"/>
                <a:solidFill>
                  <a:srgbClr val="458A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Arial" charset="0"/>
              </a:rPr>
              <a:t>Наші завдання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ln w="1905"/>
                <a:solidFill>
                  <a:srgbClr val="458A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Arial" charset="0"/>
              </a:rPr>
              <a:t>на перспективу полягають у: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800" b="1" dirty="0">
                <a:solidFill>
                  <a:srgbClr val="99003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підняття ролі, значимості громадської діяльності в розбудові громадянського суспільства,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демократизації управління освітою,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розробки засад регіональної освітньої політики,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впровадження інноваційних методів управління,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 оновлення освітнього менеджменту,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uk-UA" sz="2400" b="1" dirty="0">
                <a:solidFill>
                  <a:srgbClr val="800000"/>
                </a:solidFill>
                <a:latin typeface="Times New Roman"/>
                <a:cs typeface="Arial" panose="020B0604020202020204" pitchFamily="34" charset="0"/>
              </a:rPr>
              <a:t> ширшого залучення педагогічної громадськості області до вирішення нагальних проблем освіти.</a:t>
            </a:r>
            <a:endParaRPr lang="uk-UA" sz="2400" b="1" dirty="0">
              <a:solidFill>
                <a:srgbClr val="800000"/>
              </a:solidFill>
              <a:latin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5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2609" y="1021953"/>
            <a:ext cx="6420280" cy="1008112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Майте натхнення</a:t>
            </a:r>
            <a:r>
              <a:rPr lang="uk-UA" sz="5400" b="1" dirty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!</a:t>
            </a:r>
            <a:br>
              <a:rPr lang="uk-UA" sz="5400" b="1" dirty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</a:br>
            <a:r>
              <a:rPr lang="uk-UA" sz="5400" b="1" dirty="0" smtClean="0">
                <a:ln>
                  <a:solidFill>
                    <a:srgbClr val="003300"/>
                  </a:solidFill>
                </a:ln>
                <a:solidFill>
                  <a:srgbClr val="006600"/>
                </a:solidFill>
              </a:rPr>
              <a:t>Разом ми зможемо все!</a:t>
            </a:r>
            <a:endParaRPr lang="uk-UA" sz="5400" b="1" dirty="0">
              <a:ln>
                <a:solidFill>
                  <a:srgbClr val="0033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81" y="-249"/>
            <a:ext cx="2530059" cy="2450804"/>
          </a:xfrm>
          <a:prstGeom prst="rect">
            <a:avLst/>
          </a:prstGeom>
        </p:spPr>
      </p:pic>
      <p:pic>
        <p:nvPicPr>
          <p:cNvPr id="8" name="Picture 20" descr="C:\Users\Администратор\Desktop\картинки конкурс\DSC_8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465" y="2852937"/>
            <a:ext cx="5112568" cy="34342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259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177</Words>
  <Application>Microsoft Office PowerPoint</Application>
  <PresentationFormat>Произвольный</PresentationFormat>
  <Paragraphs>21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Reporting Progress or Status</vt:lpstr>
      <vt:lpstr>1_Reporting Progress or Status</vt:lpstr>
      <vt:lpstr>2_Reporting Progress or Status</vt:lpstr>
      <vt:lpstr>3_Reporting Progress or Status</vt:lpstr>
      <vt:lpstr>Слайд 1</vt:lpstr>
      <vt:lpstr>Слайд 2</vt:lpstr>
      <vt:lpstr>Слайд 3</vt:lpstr>
      <vt:lpstr>Слайд 4</vt:lpstr>
      <vt:lpstr>Слайд 5</vt:lpstr>
      <vt:lpstr>Слайд 6</vt:lpstr>
      <vt:lpstr>Майте натхнення! Разом ми зможемо все!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Колосок</dc:creator>
  <cp:lastModifiedBy>user</cp:lastModifiedBy>
  <cp:revision>69</cp:revision>
  <dcterms:created xsi:type="dcterms:W3CDTF">2018-10-25T10:32:03Z</dcterms:created>
  <dcterms:modified xsi:type="dcterms:W3CDTF">2019-02-27T07:43:24Z</dcterms:modified>
</cp:coreProperties>
</file>