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2" r:id="rId3"/>
    <p:sldId id="274" r:id="rId4"/>
    <p:sldId id="256" r:id="rId5"/>
    <p:sldId id="259" r:id="rId6"/>
    <p:sldId id="273" r:id="rId7"/>
    <p:sldId id="260" r:id="rId8"/>
    <p:sldId id="261" r:id="rId9"/>
    <p:sldId id="266" r:id="rId10"/>
    <p:sldId id="27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023AE-96CB-42ED-B457-0028FDE51068}" type="datetimeFigureOut">
              <a:rPr lang="uk-UA" smtClean="0"/>
              <a:t>28.10.2018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D9F2-4060-4822-9E5D-7E9754EB1B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93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169918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2076451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698500" y="1428750"/>
            <a:ext cx="27940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uk-U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uk-U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uk-U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uk-U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altLang="uk-UA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altLang="uk-UA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altLang="uk-UA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uk-UA" altLang="uk-UA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651251" y="1381126"/>
            <a:ext cx="8337549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5485" y="4124326"/>
            <a:ext cx="8333316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3657600" y="5410200"/>
            <a:ext cx="8331200" cy="457200"/>
          </a:xfrm>
        </p:spPr>
        <p:txBody>
          <a:bodyPr wrap="none"/>
          <a:lstStyle>
            <a:lvl1pPr>
              <a:defRPr sz="3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131121F-14FB-4F87-85BC-9C31571ECFB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062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F91B447-F844-433C-B3F0-53D371DADE8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700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93251" y="228601"/>
            <a:ext cx="2495549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51" y="228601"/>
            <a:ext cx="728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B0CC83A-BC39-4008-8139-CB88AF44894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5790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B6830D-14DA-454F-9DD4-FC7730E038B4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6416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8CECA3F-5B51-400A-926E-E8AC404858A4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1494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0251" y="1524001"/>
            <a:ext cx="4891616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5067" y="1524001"/>
            <a:ext cx="4893733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7DC2991-F0C6-41A1-BC77-0D359D34FEAE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8783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FDF8030-D952-44CB-9CB1-56B76C71BCC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448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2505D26-70D9-45BF-B011-D99A1C89B81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283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062FFEC-4ACB-457A-9FC9-E99BD1C232DB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6951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DA4BB02-A66E-4687-83F7-CA554E1F436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409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F4B5C8E-C758-4E73-ABA0-17533DC8AED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498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9525"/>
            <a:ext cx="2076451" cy="6878638"/>
            <a:chOff x="0" y="-6"/>
            <a:chExt cx="981" cy="4333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uk-UA" sz="1800" b="0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83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084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000251" y="228600"/>
            <a:ext cx="99885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1" y="1524001"/>
            <a:ext cx="998854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925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324600"/>
            <a:ext cx="18796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3333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/>
          </a:p>
        </p:txBody>
      </p:sp>
      <p:sp>
        <p:nvSpPr>
          <p:cNvPr id="925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3333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/>
          </a:p>
        </p:txBody>
      </p:sp>
      <p:sp>
        <p:nvSpPr>
          <p:cNvPr id="925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9106AD-8E0A-4AF7-9737-C560AB8C5FAB}" type="slidenum">
              <a:rPr lang="ru-RU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5951539" y="4581526"/>
            <a:ext cx="4357687" cy="1800225"/>
          </a:xfrm>
        </p:spPr>
        <p:txBody>
          <a:bodyPr/>
          <a:lstStyle/>
          <a:p>
            <a:pPr algn="ctr" eaLnBrk="1" hangingPunct="1"/>
            <a:r>
              <a:rPr lang="uk-UA" altLang="uk-UA" sz="1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Нечай О.М., голова Ради завідувачів (директорів) дошкільних навчальних закладів Харківської області, завідувач </a:t>
            </a:r>
            <a:r>
              <a:rPr lang="uk-UA" altLang="uk-UA" sz="1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Слобожанського </a:t>
            </a:r>
            <a:r>
              <a:rPr lang="uk-UA" altLang="uk-UA" sz="1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ДНЗ (ясла-садок) №7 «Колосок» Комсомольської селищної ради </a:t>
            </a:r>
            <a:r>
              <a:rPr lang="uk-UA" altLang="uk-UA" sz="18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Зміївського</a:t>
            </a:r>
            <a:r>
              <a:rPr lang="uk-UA" altLang="uk-UA" sz="1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району Харківської області</a:t>
            </a:r>
          </a:p>
          <a:p>
            <a:pPr algn="ctr" eaLnBrk="1" hangingPunct="1"/>
            <a:endParaRPr lang="en-US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83632" y="44624"/>
            <a:ext cx="788436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Calibri"/>
              </a:rPr>
              <a:t>  </a:t>
            </a:r>
            <a:endParaRPr lang="ru-RU" sz="2400" b="1" dirty="0">
              <a:ln>
                <a:solidFill>
                  <a:srgbClr val="003300"/>
                </a:solidFill>
              </a:ln>
              <a:solidFill>
                <a:srgbClr val="0066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1867" y="1406436"/>
            <a:ext cx="89746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200400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участь членів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</a:p>
          <a:p>
            <a:pPr algn="ctr">
              <a:spcAft>
                <a:spcPts val="0"/>
              </a:spcAft>
              <a:tabLst>
                <a:tab pos="3200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Міжнародній Конференції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200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10-12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жовтня м. Харків за темою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200400" algn="l"/>
              </a:tabLst>
            </a:pPr>
            <a:r>
              <a:rPr lang="uk-UA" sz="2800" b="1" dirty="0" smtClean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Раннє втручання: назустріч новій парадигмі через партнерство професіоналів, сімей та суспільства»</a:t>
            </a:r>
            <a:endParaRPr lang="uk-UA" sz="2800" b="1" dirty="0">
              <a:solidFill>
                <a:srgbClr val="8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2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609" y="1021953"/>
            <a:ext cx="6420280" cy="10081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</a:rPr>
              <a:t>Майте натхнення</a:t>
            </a:r>
            <a:r>
              <a:rPr lang="uk-UA" sz="5400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</a:rPr>
              <a:t>!</a:t>
            </a:r>
            <a:br>
              <a:rPr lang="uk-UA" sz="5400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</a:rPr>
            </a:br>
            <a:r>
              <a:rPr lang="uk-UA" sz="5400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</a:rPr>
              <a:t>Разом ми зможемо все!</a:t>
            </a:r>
            <a:endParaRPr lang="uk-UA" sz="5400" b="1" dirty="0">
              <a:ln>
                <a:solidFill>
                  <a:srgbClr val="003300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81" y="-249"/>
            <a:ext cx="2530059" cy="2450804"/>
          </a:xfrm>
          <a:prstGeom prst="rect">
            <a:avLst/>
          </a:prstGeom>
        </p:spPr>
      </p:pic>
      <p:pic>
        <p:nvPicPr>
          <p:cNvPr id="8" name="Picture 20" descr="C:\Users\Администратор\Desktop\картинки конкурс\DSC_8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65" y="2852937"/>
            <a:ext cx="5112568" cy="34342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99" r="29158"/>
          <a:stretch/>
        </p:blipFill>
        <p:spPr>
          <a:xfrm>
            <a:off x="2230467" y="3078361"/>
            <a:ext cx="2380129" cy="3112994"/>
          </a:xfrm>
          <a:prstGeom prst="rect">
            <a:avLst/>
          </a:prstGeom>
        </p:spPr>
      </p:pic>
      <p:pic>
        <p:nvPicPr>
          <p:cNvPr id="2050" name="Picture 2" descr="ÐÐ° Ð´Ð°Ð½Ð½Ð¾Ð¼ Ð¸Ð·Ð¾Ð±ÑÐ°Ð¶ÐµÐ½Ð¸Ð¸ Ð¼Ð¾Ð¶ÐµÑ Ð½Ð°ÑÐ¾Ð´Ð¸ÑÑÑÑ: Ð¾Ð´Ð¸Ð½ Ð¸Ð»Ð¸ Ð½ÐµÑÐºÐ¾Ð»ÑÐºÐ¾ ÑÐµÐ»Ð¾Ð²ÐµÐº, Ð»ÑÐ´Ð¸ Ð½Ð° ÑÑÐµÐ½Ðµ Ð¸ Ð»ÑÐ´Ð¸ ÑÑÐ¾ÑÑ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 b="18052"/>
          <a:stretch/>
        </p:blipFill>
        <p:spPr bwMode="auto">
          <a:xfrm>
            <a:off x="5945841" y="3711388"/>
            <a:ext cx="5747684" cy="2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0532" y="267427"/>
            <a:ext cx="8771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Конференція з раннього </a:t>
            </a:r>
            <a:r>
              <a:rPr kumimoji="0" lang="uk-UA" alt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втручання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/ ECI </a:t>
            </a:r>
            <a:r>
              <a:rPr kumimoji="0" lang="uk-UA" alt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Conference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2018, Україна, </a:t>
            </a:r>
            <a:r>
              <a:rPr kumimoji="0" lang="uk-UA" alt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м.Харків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. 10-12 жовтня 2018р</a:t>
            </a:r>
            <a:r>
              <a:rPr kumimoji="0" lang="uk-UA" alt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Палац Студентів Національного Юридичного Університету</a:t>
            </a:r>
            <a:r>
              <a:rPr kumimoji="0" lang="uk-UA" alt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 </a:t>
            </a:r>
            <a:b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</a:b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«Раннє вт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ручання: назустріч новій парадигмі через партнерство професіоналів, сімей та суспільства»</a:t>
            </a:r>
            <a:endParaRPr kumimoji="0" lang="uk-UA" altLang="uk-UA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0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502" y="5554240"/>
            <a:ext cx="472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Голова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Європейської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асоціації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Сєррано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08" y="367099"/>
            <a:ext cx="2384626" cy="4986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588" r="3176" b="14600"/>
          <a:stretch/>
        </p:blipFill>
        <p:spPr>
          <a:xfrm>
            <a:off x="6427694" y="3332959"/>
            <a:ext cx="4649415" cy="2997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04401" y="4706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«Ця послуга була 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основана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всередині системи охорони здоров’я, але зараз ми розуміємо, що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 комплексна співпраці між медициною, освітою і соціальним захистом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uk-UA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Инакше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цю 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проблему не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вирішити,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говорить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Георгий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Даниленко, директор ГУ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 охорони здоров’я дітей та підлітків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АМН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України.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проводимо </a:t>
            </a:r>
            <a:r>
              <a:rPr kumimoji="0" lang="uk-UA" alt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дослідження </a:t>
            </a:r>
            <a:r>
              <a:rPr kumimoji="0" lang="uk-UA" alt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для виявлення найбільш дієвих практик</a:t>
            </a:r>
            <a:r>
              <a:rPr kumimoji="0" lang="uk-UA" alt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</a:t>
            </a:r>
            <a:r>
              <a:rPr kumimoji="0" lang="uk-UA" alt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2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4" y="154548"/>
            <a:ext cx="4925733" cy="36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9199" y="4572001"/>
            <a:ext cx="9002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«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Щоб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запрацювала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система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необхідно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щоб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всі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її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складові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працювали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", - сказав </a:t>
            </a:r>
            <a:r>
              <a:rPr lang="en-US" sz="2000" dirty="0">
                <a:solidFill>
                  <a:srgbClr val="666666"/>
                </a:solidFill>
                <a:latin typeface="Helvetica" panose="020B0604020202020204" pitchFamily="34" charset="0"/>
              </a:rPr>
              <a:t>Jose </a:t>
            </a:r>
            <a:r>
              <a:rPr lang="en-US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Boavida</a:t>
            </a:r>
            <a:r>
              <a:rPr lang="en-US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з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Португалії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розповівши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присутнім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про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організаційну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піраміду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раннього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втручання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що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працює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в 155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тергромадах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його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країни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Більше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1600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центрів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раннього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втручання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допомагають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португальським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сім'ям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Дізнаючись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нове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краще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розумієш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різницю</a:t>
            </a:r>
            <a:r>
              <a:rPr lang="ru-RU" sz="2000" dirty="0" smtClean="0">
                <a:solidFill>
                  <a:srgbClr val="666666"/>
                </a:solidFill>
                <a:latin typeface="Helvetica" panose="020B0604020202020204" pitchFamily="34" charset="0"/>
              </a:rPr>
              <a:t>!»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58" y="442633"/>
            <a:ext cx="4842489" cy="2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Ð° Ð´Ð°Ð½Ð½Ð¾Ð¼ Ð¸Ð·Ð¾Ð±ÑÐ°Ð¶ÐµÐ½Ð¸Ð¸ Ð¼Ð¾Ð¶ÐµÑ Ð½Ð°ÑÐ¾Ð´Ð¸ÑÑÑÑ: 3 ÑÐµÐ»Ð¾Ð²ÐµÐºÐ°, Ð»ÑÐ´Ð¸ ÑÐ¸Ð´ÑÑ Ð¸ Ð² Ð¿Ð¾Ð¼ÐµÑÐµÐ½Ð¸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57838"/>
          <a:stretch/>
        </p:blipFill>
        <p:spPr bwMode="auto">
          <a:xfrm>
            <a:off x="3261503" y="2915920"/>
            <a:ext cx="7226860" cy="29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3358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666666"/>
                </a:solidFill>
                <a:latin typeface="Helvetica" panose="020B0604020202020204" pitchFamily="34" charset="0"/>
              </a:rPr>
              <a:t>.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83787" y="705178"/>
            <a:ext cx="866569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Грузія, країна </a:t>
            </a:r>
            <a:r>
              <a:rPr lang="uk-UA" altLang="uk-UA" sz="2400" dirty="0" smtClean="0">
                <a:solidFill>
                  <a:srgbClr val="212121"/>
                </a:solidFill>
                <a:latin typeface="inherit"/>
              </a:rPr>
              <a:t>з населенням 3,7 млн. чоловік.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Більше 1000 дітей отримують дану услугу. Фінансування постійно зростає. Якщо в 2011 р воно становило 86 тис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ларі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, то в 2018 р воно виросло майже до 1 млн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ларі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 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5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Ð° Ð´Ð°Ð½Ð½Ð¾Ð¼ Ð¸Ð·Ð¾Ð±ÑÐ°Ð¶ÐµÐ½Ð¸Ð¸ Ð¼Ð¾Ð¶ÐµÑ Ð½Ð°ÑÐ¾Ð´Ð¸ÑÑÑÑ: 6 ÑÐµÐ»Ð¾Ð²ÐµÐº, Ð»ÑÐ´Ð¸ ÑÐ»ÑÐ±Ð°ÑÑÑÑ, Ð»ÑÐ´Ð¸ ÑÑÐ¾ÑÑ, Ð»ÑÐ´Ð¸ Ð½Ð° ÑÑÐµÐ½Ðµ Ð¸ Ð¾Ð±ÑÐ²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69" y="1280188"/>
            <a:ext cx="4483660" cy="33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5415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“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Можливо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час перейти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від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дорослого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партнерства «батьки -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фахівці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» до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тріадного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«батьки -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фахівці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-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дитина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».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Можливо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вже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час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говорити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не 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лише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про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дитину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, але й з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дитиною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?», - Анна Кравцова, БІ «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Інститут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раннього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втручання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», </a:t>
            </a:r>
            <a:r>
              <a:rPr lang="ru-RU" dirty="0" err="1">
                <a:solidFill>
                  <a:srgbClr val="666666"/>
                </a:solidFill>
                <a:latin typeface="Helvetica" panose="020B0604020202020204" pitchFamily="34" charset="0"/>
              </a:rPr>
              <a:t>Харків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.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75010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Раннє Втручання: Назустріч новій парадигмі через партнерство професіоналів, сімей та суспільства.</a:t>
            </a:r>
          </a:p>
          <a:p>
            <a:pPr lvl="0"/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Переваги раннього втручання:</a:t>
            </a:r>
            <a:b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</a:br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- діти мають кращий розвиток</a:t>
            </a:r>
            <a:b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</a:br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- покращується безпека вдома</a:t>
            </a:r>
            <a:b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</a:br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- всі послуги доступні</a:t>
            </a:r>
            <a:b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</a:br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- послуги інклюзивні</a:t>
            </a:r>
            <a:b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</a:br>
            <a:r>
              <a:rPr lang="uk-UA" dirty="0">
                <a:solidFill>
                  <a:srgbClr val="666666"/>
                </a:solidFill>
                <a:latin typeface="Helvetica" panose="020B0604020202020204" pitchFamily="34" charset="0"/>
              </a:rPr>
              <a:t>- зменшуються кошти на реабілітацію...</a:t>
            </a:r>
          </a:p>
        </p:txBody>
      </p:sp>
    </p:spTree>
    <p:extLst>
      <p:ext uri="{BB962C8B-B14F-4D97-AF65-F5344CB8AC3E}">
        <p14:creationId xmlns:p14="http://schemas.microsoft.com/office/powerpoint/2010/main" val="82832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333" y="541634"/>
            <a:ext cx="1012613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6666"/>
                </a:solidFill>
                <a:latin typeface="Helvetica" panose="020B0604020202020204" pitchFamily="34" charset="0"/>
              </a:rPr>
              <a:t>ДЕ Б ВИ ХОТІЛИ, ЩОБ Я СІЛА</a:t>
            </a:r>
            <a:r>
              <a:rPr lang="ru-RU" b="1" dirty="0" smtClean="0">
                <a:solidFill>
                  <a:srgbClr val="666666"/>
                </a:solidFill>
                <a:latin typeface="Helvetica" panose="020B0604020202020204" pitchFamily="34" charset="0"/>
              </a:rPr>
              <a:t>?</a:t>
            </a:r>
          </a:p>
          <a:p>
            <a:endParaRPr lang="ru-RU" dirty="0">
              <a:solidFill>
                <a:srgbClr val="666666"/>
              </a:solidFill>
              <a:latin typeface="Helvetica" panose="020B0604020202020204" pitchFamily="34" charset="0"/>
            </a:endParaRPr>
          </a:p>
          <a:p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                  </a:t>
            </a:r>
            <a:r>
              <a:rPr lang="ru-RU" sz="2000" dirty="0" err="1" smtClean="0">
                <a:solidFill>
                  <a:srgbClr val="666666"/>
                </a:solidFill>
                <a:latin typeface="+mj-lt"/>
              </a:rPr>
              <a:t>Двоє</a:t>
            </a:r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фахівців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раннього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втручання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прийшли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до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мами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у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якої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дитина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особливими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потребами. Одна з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фахівців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приходила в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цей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будинок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вже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багато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разів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інша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прийшла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вперше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Вони постукали, але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двері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ніхто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відчинив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Тоді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вони постукали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ще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раз -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двері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відкрили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Лише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тільки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на 3 раз тихенько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прочинилися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двері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але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біля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дверей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нікого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виявилося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Тоді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фахівець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яка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вже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була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цьому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будинку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не раз,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спокійно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відкрила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двері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пройшла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кімнату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і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впевнено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сіла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на диван. </a:t>
            </a:r>
            <a:endParaRPr lang="ru-RU" sz="2000" dirty="0" smtClean="0">
              <a:solidFill>
                <a:srgbClr val="666666"/>
              </a:solidFill>
              <a:latin typeface="+mj-lt"/>
            </a:endParaRPr>
          </a:p>
          <a:p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                  </a:t>
            </a:r>
            <a:r>
              <a:rPr lang="ru-RU" sz="2000" dirty="0" err="1" smtClean="0">
                <a:solidFill>
                  <a:srgbClr val="666666"/>
                </a:solidFill>
                <a:latin typeface="+mj-lt"/>
              </a:rPr>
              <a:t>Спеціаліст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яка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прийшла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вперше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повернулася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і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побачила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маму, яка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ховалася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дверима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Після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чого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вона запитала у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мами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: "Де б Ви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хотіли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щоб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я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сіла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?"</a:t>
            </a:r>
            <a:endParaRPr lang="ru-RU" sz="2000" b="0" i="0" dirty="0" smtClean="0">
              <a:solidFill>
                <a:srgbClr val="666666"/>
              </a:solidFill>
              <a:effectLst/>
              <a:latin typeface="+mj-lt"/>
            </a:endParaRPr>
          </a:p>
          <a:p>
            <a:r>
              <a:rPr lang="ru-RU" sz="2000" dirty="0" err="1">
                <a:solidFill>
                  <a:srgbClr val="666666"/>
                </a:solidFill>
                <a:latin typeface="+mj-lt"/>
              </a:rPr>
              <a:t>Такий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просте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запитання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! Але так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багато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значить! З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цього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питання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почалося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довіру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мами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до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фахівця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раннього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втручання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"Коли я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почула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стоячи за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дверима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від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Вас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це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питання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я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зрозуміла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що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Ви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інша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!" -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зізналася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потім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мама</a:t>
            </a:r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.</a:t>
            </a:r>
          </a:p>
          <a:p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                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Цю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історію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про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двох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(але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різних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)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фахівцях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нам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розповіла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Мерилін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Міжнародній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конференції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раннього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втручання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Мерилін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ще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називають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королевою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раннього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втручання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Португалії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. </a:t>
            </a:r>
            <a:endParaRPr lang="ru-RU" sz="2000" dirty="0" smtClean="0">
              <a:solidFill>
                <a:srgbClr val="666666"/>
              </a:solidFill>
              <a:latin typeface="+mj-lt"/>
            </a:endParaRPr>
          </a:p>
          <a:p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                 Все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починається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довіри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! </a:t>
            </a:r>
            <a:endParaRPr lang="ru-RU" sz="2000" dirty="0" smtClean="0">
              <a:solidFill>
                <a:srgbClr val="666666"/>
              </a:solidFill>
              <a:latin typeface="+mj-lt"/>
            </a:endParaRPr>
          </a:p>
          <a:p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                  </a:t>
            </a:r>
            <a:r>
              <a:rPr lang="ru-RU" sz="2000" dirty="0" err="1" smtClean="0">
                <a:solidFill>
                  <a:srgbClr val="666666"/>
                </a:solidFill>
                <a:latin typeface="+mj-lt"/>
              </a:rPr>
              <a:t>Фахівці</a:t>
            </a:r>
            <a:r>
              <a:rPr lang="ru-RU" sz="2000" dirty="0" smtClean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не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повинні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приймати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рішення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за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сім'ю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для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фахівців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важливо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навчитися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як і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які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задавати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питання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сім'ї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тим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самим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виробити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ставлення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+mj-lt"/>
              </a:rPr>
              <a:t>довіри</a:t>
            </a:r>
            <a:r>
              <a:rPr lang="ru-RU" sz="2000" dirty="0">
                <a:solidFill>
                  <a:srgbClr val="666666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828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200" y="265837"/>
            <a:ext cx="558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</a:rPr>
              <a:t>'...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Раніше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ми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завжди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запитували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тільки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про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дитину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. Але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потім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, ми стали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замислюватися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про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сім'ю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взагалі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Що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відчувають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мама і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тато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чого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вони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хочуть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.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Сім'я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обов'язково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повинна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брати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участь в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складанні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Helvetica" panose="020B0604020202020204" pitchFamily="34" charset="0"/>
              </a:rPr>
              <a:t>сімейного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</a:rPr>
              <a:t> плану ... 'говорить  </a:t>
            </a:r>
            <a:r>
              <a:rPr lang="ru-RU" sz="2000" b="0" i="0" dirty="0" err="1" smtClean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  <a:t>Мерилин</a:t>
            </a:r>
            <a:r>
              <a:rPr lang="ru-RU" sz="2000" b="0" i="0" dirty="0" smtClean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  <a:t>Эспе-Шервиндт（США</a:t>
            </a:r>
            <a:r>
              <a:rPr lang="ru-RU" sz="2000" b="0" i="0" dirty="0" smtClean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  <a:t>.)</a:t>
            </a:r>
            <a:endParaRPr lang="uk-UA" sz="2000" dirty="0"/>
          </a:p>
        </p:txBody>
      </p:sp>
      <p:pic>
        <p:nvPicPr>
          <p:cNvPr id="4098" name="Picture 2" descr="ÐÐ° Ð´Ð°Ð½Ð½Ð¾Ð¼ Ð¸Ð·Ð¾Ð±ÑÐ°Ð¶ÐµÐ½Ð¸Ð¸ Ð¼Ð¾Ð¶ÐµÑ Ð½Ð°ÑÐ¾Ð´Ð¸ÑÑÑÑ: 1 ÑÐµÐ»Ð¾Ð²Ðµ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28858"/>
          <a:stretch/>
        </p:blipFill>
        <p:spPr bwMode="auto">
          <a:xfrm>
            <a:off x="7315201" y="166913"/>
            <a:ext cx="4639235" cy="31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4"/>
          <a:stretch/>
        </p:blipFill>
        <p:spPr>
          <a:xfrm>
            <a:off x="1248529" y="2353234"/>
            <a:ext cx="3316194" cy="2918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2"/>
          <a:stretch/>
        </p:blipFill>
        <p:spPr>
          <a:xfrm>
            <a:off x="4934517" y="3615927"/>
            <a:ext cx="6629955" cy="30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Ð° Ð´Ð°Ð½Ð½Ð¾Ð¼ Ð¸Ð·Ð¾Ð±ÑÐ°Ð¶ÐµÐ½Ð¸Ð¸ Ð¼Ð¾Ð¶ÐµÑ Ð½Ð°ÑÐ¾Ð´Ð¸ÑÑÑÑ: 1 ÑÐµÐ»Ð¾Ð²ÐµÐº, ÑÐºÑÐ°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04" y="3167810"/>
            <a:ext cx="2553781" cy="34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9" y="288417"/>
            <a:ext cx="2536303" cy="1982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1596" y="0"/>
            <a:ext cx="7271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            </a:t>
            </a:r>
            <a:r>
              <a:rPr lang="uk-UA" b="1" dirty="0" smtClean="0"/>
              <a:t>ЯКЩО </a:t>
            </a:r>
            <a:r>
              <a:rPr lang="uk-UA" b="1" dirty="0"/>
              <a:t>КВІТКА НЕ КВІТНЕ</a:t>
            </a:r>
            <a:r>
              <a:rPr lang="uk-UA" b="1" dirty="0" smtClean="0"/>
              <a:t>!</a:t>
            </a:r>
          </a:p>
          <a:p>
            <a:pPr algn="ctr"/>
            <a:endParaRPr lang="uk-UA" b="1" dirty="0" smtClean="0"/>
          </a:p>
          <a:p>
            <a:pPr algn="just"/>
            <a:r>
              <a:rPr lang="uk-UA" b="1" dirty="0" smtClean="0"/>
              <a:t> </a:t>
            </a:r>
            <a:r>
              <a:rPr lang="uk-UA" b="1" dirty="0"/>
              <a:t>Можна, звичайно, на </a:t>
            </a:r>
            <a:r>
              <a:rPr lang="uk-UA" b="1" dirty="0" smtClean="0"/>
              <a:t>неї </a:t>
            </a:r>
            <a:r>
              <a:rPr lang="uk-UA" b="1" dirty="0"/>
              <a:t>весь час злитися, кричати. Ну коли ж ти нарешті </a:t>
            </a:r>
            <a:r>
              <a:rPr lang="uk-UA" b="1" dirty="0" smtClean="0"/>
              <a:t>будеш цвісти? </a:t>
            </a:r>
            <a:r>
              <a:rPr lang="uk-UA" b="1" dirty="0"/>
              <a:t>Так це сумно! Наш квітка не </a:t>
            </a:r>
            <a:r>
              <a:rPr lang="uk-UA" b="1" dirty="0" smtClean="0"/>
              <a:t>виправдала </a:t>
            </a:r>
            <a:r>
              <a:rPr lang="uk-UA" b="1" dirty="0"/>
              <a:t>наших очікувань. Але від того, що ми сердимося і кричимо, </a:t>
            </a:r>
            <a:r>
              <a:rPr lang="uk-UA" b="1" dirty="0" smtClean="0"/>
              <a:t>вона </a:t>
            </a:r>
            <a:r>
              <a:rPr lang="uk-UA" b="1" dirty="0"/>
              <a:t>не почне цвісти. І від цього нам стане ще більш сумно. А якщо ми для </a:t>
            </a:r>
            <a:r>
              <a:rPr lang="uk-UA" b="1" dirty="0" smtClean="0"/>
              <a:t>неї </a:t>
            </a:r>
            <a:r>
              <a:rPr lang="uk-UA" b="1" dirty="0"/>
              <a:t>створимо ту середу, щоб </a:t>
            </a:r>
            <a:r>
              <a:rPr lang="uk-UA" b="1" dirty="0" smtClean="0"/>
              <a:t>вона могла </a:t>
            </a:r>
            <a:r>
              <a:rPr lang="uk-UA" b="1" dirty="0"/>
              <a:t>рости і цвісти, </a:t>
            </a:r>
            <a:r>
              <a:rPr lang="uk-UA" b="1" dirty="0" smtClean="0"/>
              <a:t>вона </a:t>
            </a:r>
            <a:r>
              <a:rPr lang="uk-UA" b="1" dirty="0"/>
              <a:t>обов'язково зацвіте і буде нас радувати!</a:t>
            </a:r>
          </a:p>
          <a:p>
            <a:pPr algn="just"/>
            <a:r>
              <a:rPr lang="uk-UA" b="1" dirty="0"/>
              <a:t>Так і наші діти, вони як маленькі паростки, хочуть жити, рости і бути щасливими. І їхнє щастя залежить від нас, дорослих. Саме ми повинні підтримувати дитину.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3236" y="3737719"/>
            <a:ext cx="6892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Наші діти повинні бути в безпечних руках. І нам, дорослим, потрібно створити такі умови, щоб коли вони входять в гавань, </a:t>
            </a:r>
            <a:r>
              <a:rPr lang="uk-UA" b="1" dirty="0" smtClean="0"/>
              <a:t>їм </a:t>
            </a:r>
            <a:r>
              <a:rPr lang="uk-UA" b="1"/>
              <a:t>було </a:t>
            </a:r>
            <a:r>
              <a:rPr lang="uk-UA" b="1" smtClean="0"/>
              <a:t>небезпечно. </a:t>
            </a:r>
            <a:r>
              <a:rPr lang="uk-UA" b="1" dirty="0"/>
              <a:t>ВСІ МИ РАЗОМ можемо виростити </a:t>
            </a:r>
            <a:r>
              <a:rPr lang="uk-UA" b="1" dirty="0" smtClean="0"/>
              <a:t>квітучу квітку </a:t>
            </a:r>
            <a:r>
              <a:rPr lang="uk-UA" b="1" dirty="0"/>
              <a:t>- </a:t>
            </a:r>
            <a:r>
              <a:rPr lang="uk-UA" b="1" dirty="0" smtClean="0"/>
              <a:t>щасливу </a:t>
            </a:r>
            <a:r>
              <a:rPr lang="uk-UA" b="1" dirty="0"/>
              <a:t>​​</a:t>
            </a:r>
            <a:r>
              <a:rPr lang="uk-UA" b="1" dirty="0" smtClean="0"/>
              <a:t>дитину! </a:t>
            </a:r>
            <a:r>
              <a:rPr lang="uk-UA" b="1" dirty="0"/>
              <a:t>Це ті емоції і слова, якими поділилася з нами </a:t>
            </a:r>
            <a:r>
              <a:rPr lang="en-US" b="1" dirty="0"/>
              <a:t>Karen </a:t>
            </a:r>
            <a:r>
              <a:rPr lang="en-US" b="1" dirty="0" err="1"/>
              <a:t>Treisman</a:t>
            </a:r>
            <a:r>
              <a:rPr lang="en-US" b="1" dirty="0"/>
              <a:t> </a:t>
            </a:r>
            <a:r>
              <a:rPr lang="uk-UA" b="1" dirty="0"/>
              <a:t>на Міжнародній конференції з раннього втручання.</a:t>
            </a:r>
          </a:p>
          <a:p>
            <a:pPr algn="just"/>
            <a:r>
              <a:rPr lang="uk-UA" b="1" dirty="0"/>
              <a:t>І я хочу звернутися до всіх дорослих, до суспільства </a:t>
            </a:r>
            <a:r>
              <a:rPr lang="uk-UA" b="1" dirty="0" smtClean="0"/>
              <a:t>– давайте </a:t>
            </a:r>
            <a:r>
              <a:rPr lang="uk-UA" b="1" dirty="0" err="1" smtClean="0"/>
              <a:t>допамогати</a:t>
            </a:r>
            <a:r>
              <a:rPr lang="uk-UA" b="1" dirty="0" smtClean="0"/>
              <a:t>  </a:t>
            </a:r>
            <a:r>
              <a:rPr lang="uk-UA" b="1" dirty="0"/>
              <a:t>разом з вами </a:t>
            </a:r>
            <a:r>
              <a:rPr lang="uk-UA" b="1" dirty="0" smtClean="0"/>
              <a:t>ростити квітучі квітки!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2363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740</Words>
  <Application>Microsoft Office PowerPoint</Application>
  <PresentationFormat>Широкоэкранный</PresentationFormat>
  <Paragraphs>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inherit</vt:lpstr>
      <vt:lpstr>Times New Roman</vt:lpstr>
      <vt:lpstr>Wingdings</vt:lpstr>
      <vt:lpstr>Reporting Progress or Status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Майте натхнення! Разом ми зможемо все!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Колосок</dc:creator>
  <cp:lastModifiedBy>Колосок</cp:lastModifiedBy>
  <cp:revision>56</cp:revision>
  <dcterms:created xsi:type="dcterms:W3CDTF">2018-10-25T10:32:03Z</dcterms:created>
  <dcterms:modified xsi:type="dcterms:W3CDTF">2018-10-28T13:11:43Z</dcterms:modified>
</cp:coreProperties>
</file>