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8" r:id="rId4"/>
    <p:sldId id="262" r:id="rId5"/>
    <p:sldId id="263" r:id="rId6"/>
    <p:sldId id="259" r:id="rId7"/>
    <p:sldId id="260" r:id="rId8"/>
    <p:sldId id="261" r:id="rId9"/>
    <p:sldId id="279" r:id="rId10"/>
    <p:sldId id="280" r:id="rId11"/>
    <p:sldId id="281" r:id="rId12"/>
    <p:sldId id="274" r:id="rId13"/>
    <p:sldId id="275" r:id="rId14"/>
    <p:sldId id="276" r:id="rId15"/>
    <p:sldId id="277" r:id="rId16"/>
    <p:sldId id="268" r:id="rId17"/>
    <p:sldId id="269" r:id="rId18"/>
    <p:sldId id="270" r:id="rId19"/>
    <p:sldId id="271" r:id="rId20"/>
    <p:sldId id="272" r:id="rId21"/>
    <p:sldId id="273"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337827-3401-4035-A4C0-FE7712D866C4}" type="datetimeFigureOut">
              <a:rPr lang="uk-UA" smtClean="0"/>
              <a:t>31.10.2018</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B7D67B-210B-4E9D-84BC-5EFC58356D19}" type="slidenum">
              <a:rPr lang="uk-UA" smtClean="0"/>
              <a:t>‹#›</a:t>
            </a:fld>
            <a:endParaRPr lang="uk-UA"/>
          </a:p>
        </p:txBody>
      </p:sp>
    </p:spTree>
    <p:extLst>
      <p:ext uri="{BB962C8B-B14F-4D97-AF65-F5344CB8AC3E}">
        <p14:creationId xmlns:p14="http://schemas.microsoft.com/office/powerpoint/2010/main" val="2343549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uk-UA" alt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31.10.2018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31.10.2018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31.10.2018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31.10.2018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31.10.2018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31.10.2018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31.10.2018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31.10.2018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31.10.2018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31.10.2018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31.10.2018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31.10.2018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836713"/>
            <a:ext cx="7772400" cy="2763738"/>
          </a:xfrm>
        </p:spPr>
        <p:txBody>
          <a:bodyPr>
            <a:normAutofit fontScale="90000"/>
          </a:bodyPr>
          <a:lstStyle/>
          <a:p>
            <a:r>
              <a:rPr lang="uk-UA" b="1" dirty="0" smtClean="0"/>
              <a:t>Про участь делегації Харківської області у </a:t>
            </a:r>
            <a:r>
              <a:rPr lang="uk-UA" b="1" dirty="0"/>
              <a:t>Всеукраїнському науково-практичному семінарі для тренерів  ‒ представників проекту «Впевнений старт»</a:t>
            </a:r>
          </a:p>
        </p:txBody>
      </p:sp>
      <p:sp>
        <p:nvSpPr>
          <p:cNvPr id="3" name="Подзаголовок 2"/>
          <p:cNvSpPr>
            <a:spLocks noGrp="1"/>
          </p:cNvSpPr>
          <p:nvPr>
            <p:ph type="subTitle" idx="1"/>
          </p:nvPr>
        </p:nvSpPr>
        <p:spPr>
          <a:xfrm>
            <a:off x="1331640" y="4293096"/>
            <a:ext cx="6400800" cy="1752600"/>
          </a:xfrm>
        </p:spPr>
        <p:txBody>
          <a:bodyPr>
            <a:normAutofit fontScale="92500" lnSpcReduction="10000"/>
          </a:bodyPr>
          <a:lstStyle/>
          <a:p>
            <a:r>
              <a:rPr lang="uk-UA" dirty="0" smtClean="0">
                <a:solidFill>
                  <a:schemeClr val="accent6">
                    <a:lumMod val="75000"/>
                  </a:schemeClr>
                </a:solidFill>
              </a:rPr>
              <a:t>Остапенко А.С., завідувач Центру громадянського виховання КВНЗ «Харківська академія неперервної освіти»</a:t>
            </a:r>
            <a:endParaRPr lang="uk-UA" dirty="0">
              <a:solidFill>
                <a:schemeClr val="accent6">
                  <a:lumMod val="75000"/>
                </a:schemeClr>
              </a:solidFill>
            </a:endParaRPr>
          </a:p>
        </p:txBody>
      </p:sp>
    </p:spTree>
    <p:extLst>
      <p:ext uri="{BB962C8B-B14F-4D97-AF65-F5344CB8AC3E}">
        <p14:creationId xmlns:p14="http://schemas.microsoft.com/office/powerpoint/2010/main" val="37601339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sz="4000" b="1" dirty="0" smtClean="0"/>
              <a:t>Філософська основа </a:t>
            </a:r>
            <a:br>
              <a:rPr lang="uk-UA" sz="4000" b="1" dirty="0" smtClean="0"/>
            </a:br>
            <a:r>
              <a:rPr lang="uk-UA" sz="4000" b="1" dirty="0" smtClean="0"/>
              <a:t>«Впевненого старту»</a:t>
            </a:r>
            <a:endParaRPr lang="uk-UA" sz="4000" b="1" dirty="0"/>
          </a:p>
        </p:txBody>
      </p:sp>
      <p:sp>
        <p:nvSpPr>
          <p:cNvPr id="3" name="Объект 2"/>
          <p:cNvSpPr>
            <a:spLocks noGrp="1"/>
          </p:cNvSpPr>
          <p:nvPr>
            <p:ph idx="1"/>
          </p:nvPr>
        </p:nvSpPr>
        <p:spPr/>
        <p:txBody>
          <a:bodyPr/>
          <a:lstStyle/>
          <a:p>
            <a:r>
              <a:rPr lang="uk-UA" dirty="0" smtClean="0"/>
              <a:t>Педагогічна філософія розуміння</a:t>
            </a:r>
          </a:p>
          <a:p>
            <a:r>
              <a:rPr lang="uk-UA" dirty="0" smtClean="0"/>
              <a:t>Свобода помножена на відповідальність</a:t>
            </a:r>
            <a:endParaRPr lang="uk-UA" dirty="0"/>
          </a:p>
        </p:txBody>
      </p:sp>
    </p:spTree>
    <p:extLst>
      <p:ext uri="{BB962C8B-B14F-4D97-AF65-F5344CB8AC3E}">
        <p14:creationId xmlns:p14="http://schemas.microsoft.com/office/powerpoint/2010/main" val="10467099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sz="4000" b="1" dirty="0" smtClean="0"/>
              <a:t>Основні характеристики стилю нового педагогічного мислення</a:t>
            </a:r>
            <a:endParaRPr lang="uk-UA" sz="4000" b="1" dirty="0"/>
          </a:p>
        </p:txBody>
      </p:sp>
      <p:sp>
        <p:nvSpPr>
          <p:cNvPr id="3" name="Объект 2"/>
          <p:cNvSpPr>
            <a:spLocks noGrp="1"/>
          </p:cNvSpPr>
          <p:nvPr>
            <p:ph idx="1"/>
          </p:nvPr>
        </p:nvSpPr>
        <p:spPr/>
        <p:txBody>
          <a:bodyPr>
            <a:normAutofit lnSpcReduction="10000"/>
          </a:bodyPr>
          <a:lstStyle/>
          <a:p>
            <a:r>
              <a:rPr lang="uk-UA" dirty="0" smtClean="0"/>
              <a:t>Прагнення до максимальної гнучкості</a:t>
            </a:r>
          </a:p>
          <a:p>
            <a:r>
              <a:rPr lang="uk-UA" dirty="0" smtClean="0"/>
              <a:t>Здатність до співпереживання, чутливість до потреб дітей</a:t>
            </a:r>
          </a:p>
          <a:p>
            <a:r>
              <a:rPr lang="uk-UA" dirty="0" smtClean="0"/>
              <a:t>Вміння надати особистісного забарвлення своїм діям</a:t>
            </a:r>
          </a:p>
          <a:p>
            <a:r>
              <a:rPr lang="uk-UA" dirty="0" smtClean="0"/>
              <a:t>Емоційна врівноваженість, впевненість у собі</a:t>
            </a:r>
          </a:p>
          <a:p>
            <a:r>
              <a:rPr lang="uk-UA" dirty="0" smtClean="0"/>
              <a:t>Володіння стилем легкого, теплого спілкування</a:t>
            </a:r>
          </a:p>
          <a:p>
            <a:endParaRPr lang="uk-UA" dirty="0"/>
          </a:p>
        </p:txBody>
      </p:sp>
    </p:spTree>
    <p:extLst>
      <p:ext uri="{BB962C8B-B14F-4D97-AF65-F5344CB8AC3E}">
        <p14:creationId xmlns:p14="http://schemas.microsoft.com/office/powerpoint/2010/main" val="33801841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4438" y="404813"/>
            <a:ext cx="2565400" cy="1211262"/>
          </a:xfrm>
        </p:spPr>
        <p:txBody>
          <a:bodyPr rtlCol="0" anchor="ctr">
            <a:normAutofit/>
          </a:bodyPr>
          <a:lstStyle/>
          <a:p>
            <a:pPr eaLnBrk="1" fontAlgn="auto" hangingPunct="1">
              <a:spcAft>
                <a:spcPts val="0"/>
              </a:spcAft>
              <a:defRPr/>
            </a:pPr>
            <a:r>
              <a:rPr lang="uk-UA" dirty="0" smtClean="0">
                <a:solidFill>
                  <a:schemeClr val="tx2">
                    <a:lumMod val="50000"/>
                  </a:schemeClr>
                </a:solidFill>
              </a:rPr>
              <a:t>Оновлена програма</a:t>
            </a:r>
            <a:br>
              <a:rPr lang="uk-UA" dirty="0" smtClean="0">
                <a:solidFill>
                  <a:schemeClr val="tx2">
                    <a:lumMod val="50000"/>
                  </a:schemeClr>
                </a:solidFill>
              </a:rPr>
            </a:br>
            <a:r>
              <a:rPr lang="uk-UA" dirty="0" smtClean="0">
                <a:solidFill>
                  <a:schemeClr val="tx2">
                    <a:lumMod val="50000"/>
                  </a:schemeClr>
                </a:solidFill>
              </a:rPr>
              <a:t>ВПЕВНЕНИЙ СТАРТ</a:t>
            </a:r>
            <a:endParaRPr lang="ru-RU" dirty="0">
              <a:solidFill>
                <a:schemeClr val="tx2">
                  <a:lumMod val="50000"/>
                </a:schemeClr>
              </a:solidFill>
            </a:endParaRPr>
          </a:p>
        </p:txBody>
      </p:sp>
      <p:pic>
        <p:nvPicPr>
          <p:cNvPr id="5123" name="Содержимое 4" descr="ВС_програма_обкладинка_правильний.jpg"/>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4681538" y="273050"/>
            <a:ext cx="4138612" cy="5853113"/>
          </a:xfrm>
        </p:spPr>
      </p:pic>
      <p:sp>
        <p:nvSpPr>
          <p:cNvPr id="4" name="Текст 3"/>
          <p:cNvSpPr>
            <a:spLocks noGrp="1"/>
          </p:cNvSpPr>
          <p:nvPr>
            <p:ph type="body" sz="half" idx="2"/>
          </p:nvPr>
        </p:nvSpPr>
        <p:spPr>
          <a:xfrm>
            <a:off x="1187450" y="1628775"/>
            <a:ext cx="3455988" cy="4392613"/>
          </a:xfrm>
        </p:spPr>
        <p:txBody>
          <a:bodyPr rtlCol="0">
            <a:normAutofit/>
          </a:bodyPr>
          <a:lstStyle/>
          <a:p>
            <a:pPr eaLnBrk="1" fontAlgn="auto" hangingPunct="1">
              <a:spcAft>
                <a:spcPts val="0"/>
              </a:spcAft>
              <a:buFont typeface="Arial" pitchFamily="34" charset="0"/>
              <a:buNone/>
              <a:defRPr/>
            </a:pPr>
            <a:r>
              <a:rPr lang="uk-UA" sz="1800" dirty="0" smtClean="0">
                <a:solidFill>
                  <a:schemeClr val="tx2">
                    <a:lumMod val="50000"/>
                  </a:schemeClr>
                </a:solidFill>
              </a:rPr>
              <a:t>ГРИФ </a:t>
            </a:r>
            <a:r>
              <a:rPr lang="uk-UA" sz="1800" dirty="0" err="1" smtClean="0">
                <a:solidFill>
                  <a:schemeClr val="tx2">
                    <a:lumMod val="50000"/>
                  </a:schemeClr>
                </a:solidFill>
              </a:rPr>
              <a:t>“Рекомендовано</a:t>
            </a:r>
            <a:r>
              <a:rPr lang="uk-UA" sz="1800" dirty="0" smtClean="0">
                <a:solidFill>
                  <a:schemeClr val="tx2">
                    <a:lumMod val="50000"/>
                  </a:schemeClr>
                </a:solidFill>
              </a:rPr>
              <a:t> МОН </a:t>
            </a:r>
            <a:r>
              <a:rPr lang="uk-UA" sz="1800" dirty="0" err="1" smtClean="0">
                <a:solidFill>
                  <a:schemeClr val="tx2">
                    <a:lumMod val="50000"/>
                  </a:schemeClr>
                </a:solidFill>
              </a:rPr>
              <a:t>України”</a:t>
            </a:r>
            <a:r>
              <a:rPr lang="uk-UA" sz="1800" dirty="0" smtClean="0">
                <a:solidFill>
                  <a:schemeClr val="tx2">
                    <a:lumMod val="50000"/>
                  </a:schemeClr>
                </a:solidFill>
              </a:rPr>
              <a:t>  (Лист МОН України </a:t>
            </a:r>
            <a:br>
              <a:rPr lang="uk-UA" sz="1800" dirty="0" smtClean="0">
                <a:solidFill>
                  <a:schemeClr val="tx2">
                    <a:lumMod val="50000"/>
                  </a:schemeClr>
                </a:solidFill>
              </a:rPr>
            </a:br>
            <a:r>
              <a:rPr lang="uk-UA" sz="1800" dirty="0" smtClean="0">
                <a:solidFill>
                  <a:schemeClr val="tx2">
                    <a:lumMod val="50000"/>
                  </a:schemeClr>
                </a:solidFill>
              </a:rPr>
              <a:t>№ 1/11-7684 від 01.08.2017)</a:t>
            </a:r>
          </a:p>
          <a:p>
            <a:pPr eaLnBrk="1" fontAlgn="auto" hangingPunct="1">
              <a:spcAft>
                <a:spcPts val="0"/>
              </a:spcAft>
              <a:buFont typeface="Arial" pitchFamily="34" charset="0"/>
              <a:buNone/>
              <a:defRPr/>
            </a:pPr>
            <a:endParaRPr lang="uk-UA" sz="1800" dirty="0" smtClean="0">
              <a:solidFill>
                <a:schemeClr val="tx2">
                  <a:lumMod val="50000"/>
                </a:schemeClr>
              </a:solidFill>
            </a:endParaRPr>
          </a:p>
          <a:p>
            <a:pPr eaLnBrk="1" fontAlgn="auto" hangingPunct="1">
              <a:spcAft>
                <a:spcPts val="0"/>
              </a:spcAft>
              <a:buFont typeface="Arial" pitchFamily="34" charset="0"/>
              <a:buNone/>
              <a:defRPr/>
            </a:pPr>
            <a:r>
              <a:rPr lang="uk-UA" sz="1800" dirty="0" smtClean="0">
                <a:solidFill>
                  <a:schemeClr val="tx2">
                    <a:lumMod val="50000"/>
                  </a:schemeClr>
                </a:solidFill>
              </a:rPr>
              <a:t>Розроблена  у відповідності до Базового компоненту </a:t>
            </a:r>
            <a:br>
              <a:rPr lang="uk-UA" sz="1800" dirty="0" smtClean="0">
                <a:solidFill>
                  <a:schemeClr val="tx2">
                    <a:lumMod val="50000"/>
                  </a:schemeClr>
                </a:solidFill>
              </a:rPr>
            </a:br>
            <a:r>
              <a:rPr lang="uk-UA" sz="1800" dirty="0" smtClean="0">
                <a:solidFill>
                  <a:schemeClr val="tx2">
                    <a:lumMod val="50000"/>
                  </a:schemeClr>
                </a:solidFill>
              </a:rPr>
              <a:t>дошкільної освіти</a:t>
            </a:r>
          </a:p>
          <a:p>
            <a:pPr eaLnBrk="1" fontAlgn="auto" hangingPunct="1">
              <a:spcAft>
                <a:spcPts val="0"/>
              </a:spcAft>
              <a:buFont typeface="Arial" pitchFamily="34" charset="0"/>
              <a:buNone/>
              <a:defRPr/>
            </a:pPr>
            <a:endParaRPr lang="uk-UA" sz="1800" dirty="0" smtClean="0">
              <a:solidFill>
                <a:schemeClr val="tx2">
                  <a:lumMod val="50000"/>
                </a:schemeClr>
              </a:solidFill>
            </a:endParaRPr>
          </a:p>
          <a:p>
            <a:pPr eaLnBrk="1" fontAlgn="auto" hangingPunct="1">
              <a:spcAft>
                <a:spcPts val="0"/>
              </a:spcAft>
              <a:buFont typeface="Arial" pitchFamily="34" charset="0"/>
              <a:buNone/>
              <a:defRPr/>
            </a:pPr>
            <a:r>
              <a:rPr lang="uk-UA" sz="1800" dirty="0" smtClean="0">
                <a:solidFill>
                  <a:schemeClr val="tx2">
                    <a:lumMod val="50000"/>
                  </a:schemeClr>
                </a:solidFill>
              </a:rPr>
              <a:t>Відповідає положенням </a:t>
            </a:r>
            <a:br>
              <a:rPr lang="uk-UA" sz="1800" dirty="0" smtClean="0">
                <a:solidFill>
                  <a:schemeClr val="tx2">
                    <a:lumMod val="50000"/>
                  </a:schemeClr>
                </a:solidFill>
              </a:rPr>
            </a:br>
            <a:r>
              <a:rPr lang="uk-UA" sz="1800" dirty="0" smtClean="0">
                <a:solidFill>
                  <a:schemeClr val="tx2">
                    <a:lumMod val="50000"/>
                  </a:schemeClr>
                </a:solidFill>
              </a:rPr>
              <a:t>концепції  освітньої реформи </a:t>
            </a:r>
            <a:br>
              <a:rPr lang="uk-UA" sz="1800" dirty="0" smtClean="0">
                <a:solidFill>
                  <a:schemeClr val="tx2">
                    <a:lumMod val="50000"/>
                  </a:schemeClr>
                </a:solidFill>
              </a:rPr>
            </a:br>
            <a:r>
              <a:rPr lang="uk-UA" sz="1800" dirty="0" err="1" smtClean="0">
                <a:solidFill>
                  <a:schemeClr val="tx2">
                    <a:lumMod val="50000"/>
                  </a:schemeClr>
                </a:solidFill>
              </a:rPr>
              <a:t>“Нова</a:t>
            </a:r>
            <a:r>
              <a:rPr lang="uk-UA" sz="1800" dirty="0" smtClean="0">
                <a:solidFill>
                  <a:schemeClr val="tx2">
                    <a:lumMod val="50000"/>
                  </a:schemeClr>
                </a:solidFill>
              </a:rPr>
              <a:t> українська </a:t>
            </a:r>
            <a:r>
              <a:rPr lang="uk-UA" sz="1800" dirty="0" err="1" smtClean="0">
                <a:solidFill>
                  <a:schemeClr val="tx2">
                    <a:lumMod val="50000"/>
                  </a:schemeClr>
                </a:solidFill>
              </a:rPr>
              <a:t>школа”</a:t>
            </a:r>
            <a:endParaRPr lang="uk-UA" sz="1800" dirty="0" smtClean="0">
              <a:solidFill>
                <a:schemeClr val="tx2">
                  <a:lumMod val="50000"/>
                </a:schemeClr>
              </a:solidFill>
            </a:endParaRPr>
          </a:p>
          <a:p>
            <a:pPr eaLnBrk="1" fontAlgn="auto" hangingPunct="1">
              <a:spcAft>
                <a:spcPts val="0"/>
              </a:spcAft>
              <a:buFont typeface="Arial" pitchFamily="34" charset="0"/>
              <a:buNone/>
              <a:defRPr/>
            </a:pPr>
            <a:endParaRPr lang="uk-UA" dirty="0" smtClean="0"/>
          </a:p>
        </p:txBody>
      </p:sp>
    </p:spTree>
    <p:extLst>
      <p:ext uri="{BB962C8B-B14F-4D97-AF65-F5344CB8AC3E}">
        <p14:creationId xmlns:p14="http://schemas.microsoft.com/office/powerpoint/2010/main" val="40184059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6013" y="549275"/>
            <a:ext cx="3008312" cy="935038"/>
          </a:xfrm>
        </p:spPr>
        <p:txBody>
          <a:bodyPr rtlCol="0" anchor="t">
            <a:normAutofit fontScale="90000"/>
          </a:bodyPr>
          <a:lstStyle/>
          <a:p>
            <a:pPr eaLnBrk="1" fontAlgn="auto" hangingPunct="1">
              <a:spcAft>
                <a:spcPts val="0"/>
              </a:spcAft>
              <a:defRPr/>
            </a:pPr>
            <a:r>
              <a:rPr lang="uk-UA" dirty="0" smtClean="0">
                <a:solidFill>
                  <a:schemeClr val="tx2">
                    <a:lumMod val="50000"/>
                  </a:schemeClr>
                </a:solidFill>
              </a:rPr>
              <a:t>ВИХОВАТЕЛЮ – </a:t>
            </a:r>
            <a:br>
              <a:rPr lang="uk-UA" dirty="0" smtClean="0">
                <a:solidFill>
                  <a:schemeClr val="tx2">
                    <a:lumMod val="50000"/>
                  </a:schemeClr>
                </a:solidFill>
              </a:rPr>
            </a:br>
            <a:r>
              <a:rPr lang="uk-UA" dirty="0" smtClean="0">
                <a:solidFill>
                  <a:schemeClr val="tx2">
                    <a:lumMod val="50000"/>
                  </a:schemeClr>
                </a:solidFill>
              </a:rPr>
              <a:t>методичні рекомендації</a:t>
            </a:r>
            <a:br>
              <a:rPr lang="uk-UA" dirty="0" smtClean="0">
                <a:solidFill>
                  <a:schemeClr val="tx2">
                    <a:lumMod val="50000"/>
                  </a:schemeClr>
                </a:solidFill>
              </a:rPr>
            </a:br>
            <a:r>
              <a:rPr lang="uk-UA" dirty="0" smtClean="0">
                <a:solidFill>
                  <a:schemeClr val="tx2">
                    <a:lumMod val="50000"/>
                  </a:schemeClr>
                </a:solidFill>
              </a:rPr>
              <a:t>(1,2,3 ч)</a:t>
            </a:r>
            <a:br>
              <a:rPr lang="uk-UA" dirty="0" smtClean="0">
                <a:solidFill>
                  <a:schemeClr val="tx2">
                    <a:lumMod val="50000"/>
                  </a:schemeClr>
                </a:solidFill>
              </a:rPr>
            </a:br>
            <a:endParaRPr lang="ru-RU" dirty="0">
              <a:solidFill>
                <a:schemeClr val="tx2">
                  <a:lumMod val="50000"/>
                </a:schemeClr>
              </a:solidFill>
            </a:endParaRPr>
          </a:p>
        </p:txBody>
      </p:sp>
      <p:sp>
        <p:nvSpPr>
          <p:cNvPr id="4" name="Текст 3"/>
          <p:cNvSpPr>
            <a:spLocks noGrp="1"/>
          </p:cNvSpPr>
          <p:nvPr>
            <p:ph type="body" sz="half" idx="2"/>
          </p:nvPr>
        </p:nvSpPr>
        <p:spPr>
          <a:xfrm>
            <a:off x="1042988" y="1628775"/>
            <a:ext cx="3008312" cy="3705225"/>
          </a:xfrm>
        </p:spPr>
        <p:txBody>
          <a:bodyPr rtlCol="0">
            <a:normAutofit/>
          </a:bodyPr>
          <a:lstStyle/>
          <a:p>
            <a:pPr eaLnBrk="1" fontAlgn="auto" hangingPunct="1">
              <a:spcAft>
                <a:spcPts val="0"/>
              </a:spcAft>
              <a:buFont typeface="Wingdings" pitchFamily="2" charset="2"/>
              <a:buChar char="ü"/>
              <a:defRPr/>
            </a:pPr>
            <a:r>
              <a:rPr lang="uk-UA" sz="1800" dirty="0" smtClean="0">
                <a:solidFill>
                  <a:schemeClr val="tx2">
                    <a:lumMod val="50000"/>
                  </a:schemeClr>
                </a:solidFill>
              </a:rPr>
              <a:t>Дидактико-методичні основи реалізації програми «Впевнений старт»</a:t>
            </a:r>
          </a:p>
          <a:p>
            <a:pPr eaLnBrk="1" fontAlgn="auto" hangingPunct="1">
              <a:spcAft>
                <a:spcPts val="0"/>
              </a:spcAft>
              <a:buFont typeface="Wingdings" pitchFamily="2" charset="2"/>
              <a:buChar char="ü"/>
              <a:defRPr/>
            </a:pPr>
            <a:r>
              <a:rPr lang="uk-UA" sz="1800" dirty="0" smtClean="0">
                <a:solidFill>
                  <a:schemeClr val="tx2">
                    <a:lumMod val="50000"/>
                  </a:schemeClr>
                </a:solidFill>
              </a:rPr>
              <a:t>Перспективне планування: п’ять тематичних блоків</a:t>
            </a:r>
          </a:p>
          <a:p>
            <a:pPr eaLnBrk="1" fontAlgn="auto" hangingPunct="1">
              <a:spcAft>
                <a:spcPts val="0"/>
              </a:spcAft>
              <a:buFont typeface="Wingdings" pitchFamily="2" charset="2"/>
              <a:buChar char="ü"/>
              <a:defRPr/>
            </a:pPr>
            <a:r>
              <a:rPr lang="uk-UA" sz="1800" b="1" dirty="0" smtClean="0">
                <a:solidFill>
                  <a:schemeClr val="tx2">
                    <a:lumMod val="50000"/>
                  </a:schemeClr>
                </a:solidFill>
              </a:rPr>
              <a:t>Календарне планування</a:t>
            </a:r>
            <a:r>
              <a:rPr lang="uk-UA" sz="1800" dirty="0" smtClean="0">
                <a:solidFill>
                  <a:schemeClr val="tx2">
                    <a:lumMod val="50000"/>
                  </a:schemeClr>
                </a:solidFill>
              </a:rPr>
              <a:t>:  щоденні рекомендації  щодо організації взаємодії з дітьми</a:t>
            </a:r>
          </a:p>
          <a:p>
            <a:pPr eaLnBrk="1" fontAlgn="auto" hangingPunct="1">
              <a:spcAft>
                <a:spcPts val="0"/>
              </a:spcAft>
              <a:buFont typeface="Wingdings" pitchFamily="2" charset="2"/>
              <a:buChar char="ü"/>
              <a:defRPr/>
            </a:pPr>
            <a:r>
              <a:rPr lang="uk-UA" sz="1800" b="1" dirty="0" smtClean="0">
                <a:solidFill>
                  <a:schemeClr val="tx2">
                    <a:lumMod val="50000"/>
                  </a:schemeClr>
                </a:solidFill>
              </a:rPr>
              <a:t> Наочні та презентаційні матеріали</a:t>
            </a:r>
            <a:r>
              <a:rPr lang="uk-UA" sz="1800" dirty="0" smtClean="0">
                <a:solidFill>
                  <a:schemeClr val="tx2">
                    <a:lumMod val="50000"/>
                  </a:schemeClr>
                </a:solidFill>
              </a:rPr>
              <a:t> </a:t>
            </a:r>
            <a:r>
              <a:rPr lang="uk-UA" sz="1800" b="1" dirty="0" smtClean="0">
                <a:solidFill>
                  <a:schemeClr val="tx2">
                    <a:lumMod val="50000"/>
                  </a:schemeClr>
                </a:solidFill>
              </a:rPr>
              <a:t>на порталі </a:t>
            </a:r>
            <a:r>
              <a:rPr lang="en-US" sz="1800" b="1" dirty="0" smtClean="0">
                <a:solidFill>
                  <a:schemeClr val="tx2">
                    <a:lumMod val="50000"/>
                  </a:schemeClr>
                </a:solidFill>
              </a:rPr>
              <a:t>VSTART.COM.UA  </a:t>
            </a:r>
            <a:endParaRPr lang="uk-UA" sz="1800" b="1" dirty="0" smtClean="0">
              <a:solidFill>
                <a:schemeClr val="tx2">
                  <a:lumMod val="50000"/>
                </a:schemeClr>
              </a:solidFill>
            </a:endParaRPr>
          </a:p>
          <a:p>
            <a:pPr eaLnBrk="1" fontAlgn="auto" hangingPunct="1">
              <a:spcAft>
                <a:spcPts val="0"/>
              </a:spcAft>
              <a:buFont typeface="Arial" pitchFamily="34" charset="0"/>
              <a:buNone/>
              <a:defRPr/>
            </a:pPr>
            <a:endParaRPr lang="ru-RU" sz="1800" dirty="0"/>
          </a:p>
        </p:txBody>
      </p:sp>
      <p:pic>
        <p:nvPicPr>
          <p:cNvPr id="6148" name="Picture 2" descr="C:\Users\User\Documents\ВС_метод_комлект\Обкладинки\Cover-Книга вихователя-WS-Part-03.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465638" y="273050"/>
            <a:ext cx="4138612" cy="5853113"/>
          </a:xfrm>
        </p:spPr>
      </p:pic>
    </p:spTree>
    <p:extLst>
      <p:ext uri="{BB962C8B-B14F-4D97-AF65-F5344CB8AC3E}">
        <p14:creationId xmlns:p14="http://schemas.microsoft.com/office/powerpoint/2010/main" val="25741568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2988" y="273050"/>
            <a:ext cx="3008312" cy="1787525"/>
          </a:xfrm>
        </p:spPr>
        <p:txBody>
          <a:bodyPr rtlCol="0" anchor="t">
            <a:normAutofit/>
          </a:bodyPr>
          <a:lstStyle/>
          <a:p>
            <a:pPr eaLnBrk="1" fontAlgn="auto" hangingPunct="1">
              <a:spcAft>
                <a:spcPts val="0"/>
              </a:spcAft>
              <a:defRPr/>
            </a:pPr>
            <a:r>
              <a:rPr lang="uk-UA" dirty="0" smtClean="0">
                <a:solidFill>
                  <a:schemeClr val="tx2">
                    <a:lumMod val="50000"/>
                  </a:schemeClr>
                </a:solidFill>
              </a:rPr>
              <a:t>ДИТИНІ  та БАТЬКАМ – </a:t>
            </a:r>
            <a:br>
              <a:rPr lang="uk-UA" dirty="0" smtClean="0">
                <a:solidFill>
                  <a:schemeClr val="tx2">
                    <a:lumMod val="50000"/>
                  </a:schemeClr>
                </a:solidFill>
              </a:rPr>
            </a:br>
            <a:r>
              <a:rPr lang="uk-UA" dirty="0" smtClean="0">
                <a:solidFill>
                  <a:schemeClr val="tx2">
                    <a:lumMod val="50000"/>
                  </a:schemeClr>
                </a:solidFill>
              </a:rPr>
              <a:t>комплект навчальних посібників:</a:t>
            </a:r>
            <a:br>
              <a:rPr lang="uk-UA" dirty="0" smtClean="0">
                <a:solidFill>
                  <a:schemeClr val="tx2">
                    <a:lumMod val="50000"/>
                  </a:schemeClr>
                </a:solidFill>
              </a:rPr>
            </a:br>
            <a:r>
              <a:rPr lang="uk-UA" dirty="0" smtClean="0">
                <a:solidFill>
                  <a:schemeClr val="tx2">
                    <a:lumMod val="50000"/>
                  </a:schemeClr>
                </a:solidFill>
              </a:rPr>
              <a:t>Книга дошкільника</a:t>
            </a:r>
            <a:br>
              <a:rPr lang="uk-UA" dirty="0" smtClean="0">
                <a:solidFill>
                  <a:schemeClr val="tx2">
                    <a:lumMod val="50000"/>
                  </a:schemeClr>
                </a:solidFill>
              </a:rPr>
            </a:br>
            <a:r>
              <a:rPr lang="uk-UA" dirty="0" smtClean="0">
                <a:solidFill>
                  <a:schemeClr val="tx2">
                    <a:lumMod val="50000"/>
                  </a:schemeClr>
                </a:solidFill>
              </a:rPr>
              <a:t>(1,2,3 ч.)</a:t>
            </a:r>
            <a:endParaRPr lang="ru-RU" dirty="0">
              <a:solidFill>
                <a:schemeClr val="tx2">
                  <a:lumMod val="50000"/>
                </a:schemeClr>
              </a:solidFill>
            </a:endParaRPr>
          </a:p>
        </p:txBody>
      </p:sp>
      <p:sp>
        <p:nvSpPr>
          <p:cNvPr id="4" name="Текст 3"/>
          <p:cNvSpPr>
            <a:spLocks noGrp="1"/>
          </p:cNvSpPr>
          <p:nvPr>
            <p:ph type="body" sz="half" idx="2"/>
          </p:nvPr>
        </p:nvSpPr>
        <p:spPr>
          <a:xfrm>
            <a:off x="1116013" y="2205038"/>
            <a:ext cx="3295650" cy="3455987"/>
          </a:xfrm>
        </p:spPr>
        <p:txBody>
          <a:bodyPr rtlCol="0">
            <a:normAutofit/>
          </a:bodyPr>
          <a:lstStyle/>
          <a:p>
            <a:pPr eaLnBrk="1" fontAlgn="auto" hangingPunct="1">
              <a:spcAft>
                <a:spcPts val="0"/>
              </a:spcAft>
              <a:buFont typeface="Wingdings" pitchFamily="2" charset="2"/>
              <a:buChar char="ü"/>
              <a:defRPr/>
            </a:pPr>
            <a:r>
              <a:rPr lang="uk-UA" sz="1900" dirty="0" smtClean="0">
                <a:solidFill>
                  <a:schemeClr val="tx2">
                    <a:lumMod val="50000"/>
                  </a:schemeClr>
                </a:solidFill>
              </a:rPr>
              <a:t>Розвивальні завдання на кожен день за всіма розділами програми</a:t>
            </a:r>
          </a:p>
          <a:p>
            <a:pPr eaLnBrk="1" fontAlgn="auto" hangingPunct="1">
              <a:spcAft>
                <a:spcPts val="0"/>
              </a:spcAft>
              <a:buFont typeface="Wingdings" pitchFamily="2" charset="2"/>
              <a:buChar char="ü"/>
              <a:defRPr/>
            </a:pPr>
            <a:r>
              <a:rPr lang="uk-UA" sz="1900" dirty="0" smtClean="0">
                <a:solidFill>
                  <a:schemeClr val="tx2">
                    <a:lumMod val="50000"/>
                  </a:schemeClr>
                </a:solidFill>
              </a:rPr>
              <a:t>Завдання з підготовки </a:t>
            </a:r>
            <a:br>
              <a:rPr lang="uk-UA" sz="1900" dirty="0" smtClean="0">
                <a:solidFill>
                  <a:schemeClr val="tx2">
                    <a:lumMod val="50000"/>
                  </a:schemeClr>
                </a:solidFill>
              </a:rPr>
            </a:br>
            <a:r>
              <a:rPr lang="uk-UA" sz="1900" dirty="0" smtClean="0">
                <a:solidFill>
                  <a:schemeClr val="tx2">
                    <a:lumMod val="50000"/>
                  </a:schemeClr>
                </a:solidFill>
              </a:rPr>
              <a:t>руки до письма</a:t>
            </a:r>
          </a:p>
          <a:p>
            <a:pPr eaLnBrk="1" fontAlgn="auto" hangingPunct="1">
              <a:spcAft>
                <a:spcPts val="0"/>
              </a:spcAft>
              <a:buFont typeface="Wingdings" pitchFamily="2" charset="2"/>
              <a:buChar char="ü"/>
              <a:defRPr/>
            </a:pPr>
            <a:r>
              <a:rPr lang="uk-UA" sz="1900" dirty="0" smtClean="0">
                <a:solidFill>
                  <a:schemeClr val="tx2">
                    <a:lumMod val="50000"/>
                  </a:schemeClr>
                </a:solidFill>
              </a:rPr>
              <a:t>Досвід рольової  </a:t>
            </a:r>
            <a:br>
              <a:rPr lang="uk-UA" sz="1900" dirty="0" smtClean="0">
                <a:solidFill>
                  <a:schemeClr val="tx2">
                    <a:lumMod val="50000"/>
                  </a:schemeClr>
                </a:solidFill>
              </a:rPr>
            </a:br>
            <a:r>
              <a:rPr lang="uk-UA" sz="1900" dirty="0" smtClean="0">
                <a:solidFill>
                  <a:schemeClr val="tx2">
                    <a:lumMod val="50000"/>
                  </a:schemeClr>
                </a:solidFill>
              </a:rPr>
              <a:t>комунікації та взаємодії з героями </a:t>
            </a:r>
            <a:r>
              <a:rPr lang="uk-UA" sz="1900" dirty="0" err="1" smtClean="0">
                <a:solidFill>
                  <a:schemeClr val="tx2">
                    <a:lumMod val="50000"/>
                  </a:schemeClr>
                </a:solidFill>
              </a:rPr>
              <a:t>“Книги</a:t>
            </a:r>
            <a:r>
              <a:rPr lang="uk-UA" sz="1900" dirty="0" smtClean="0">
                <a:solidFill>
                  <a:schemeClr val="tx2">
                    <a:lumMod val="50000"/>
                  </a:schemeClr>
                </a:solidFill>
              </a:rPr>
              <a:t> </a:t>
            </a:r>
            <a:r>
              <a:rPr lang="uk-UA" sz="1900" dirty="0" err="1" smtClean="0">
                <a:solidFill>
                  <a:schemeClr val="tx2">
                    <a:lumMod val="50000"/>
                  </a:schemeClr>
                </a:solidFill>
              </a:rPr>
              <a:t>дошкільника”</a:t>
            </a:r>
            <a:endParaRPr lang="uk-UA" sz="1900" dirty="0" smtClean="0">
              <a:solidFill>
                <a:schemeClr val="tx2">
                  <a:lumMod val="50000"/>
                </a:schemeClr>
              </a:solidFill>
            </a:endParaRPr>
          </a:p>
          <a:p>
            <a:pPr eaLnBrk="1" fontAlgn="auto" hangingPunct="1">
              <a:spcAft>
                <a:spcPts val="0"/>
              </a:spcAft>
              <a:buFont typeface="Wingdings" pitchFamily="2" charset="2"/>
              <a:buChar char="ü"/>
              <a:defRPr/>
            </a:pPr>
            <a:r>
              <a:rPr lang="uk-UA" sz="1900" dirty="0" smtClean="0">
                <a:solidFill>
                  <a:schemeClr val="tx2">
                    <a:lumMod val="50000"/>
                  </a:schemeClr>
                </a:solidFill>
              </a:rPr>
              <a:t>Завдання для виконання вдома разом з батьками</a:t>
            </a:r>
          </a:p>
          <a:p>
            <a:pPr eaLnBrk="1" fontAlgn="auto" hangingPunct="1">
              <a:spcAft>
                <a:spcPts val="0"/>
              </a:spcAft>
              <a:buFont typeface="Arial" pitchFamily="34" charset="0"/>
              <a:buNone/>
              <a:defRPr/>
            </a:pPr>
            <a:endParaRPr lang="ru-RU" sz="1800" dirty="0"/>
          </a:p>
        </p:txBody>
      </p:sp>
      <p:pic>
        <p:nvPicPr>
          <p:cNvPr id="7172" name="Picture 2" descr="C:\Users\User\Documents\ВС_метод_комлект\Обкладинки\ВС_діти_обкладинка.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00563" y="293688"/>
            <a:ext cx="4103687" cy="580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72467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5"/>
          <p:cNvSpPr>
            <a:spLocks noGrp="1"/>
          </p:cNvSpPr>
          <p:nvPr>
            <p:ph type="title"/>
          </p:nvPr>
        </p:nvSpPr>
        <p:spPr>
          <a:xfrm>
            <a:off x="539750" y="404813"/>
            <a:ext cx="3744913" cy="1368425"/>
          </a:xfrm>
        </p:spPr>
        <p:txBody>
          <a:bodyPr/>
          <a:lstStyle/>
          <a:p>
            <a:pPr algn="ctr"/>
            <a:r>
              <a:rPr lang="uk-UA" altLang="ru-RU" smtClean="0">
                <a:solidFill>
                  <a:srgbClr val="002060"/>
                </a:solidFill>
              </a:rPr>
              <a:t>АЛЬБОМ </a:t>
            </a:r>
            <a:br>
              <a:rPr lang="uk-UA" altLang="ru-RU" smtClean="0">
                <a:solidFill>
                  <a:srgbClr val="002060"/>
                </a:solidFill>
              </a:rPr>
            </a:br>
            <a:r>
              <a:rPr lang="uk-UA" altLang="ru-RU" smtClean="0">
                <a:solidFill>
                  <a:srgbClr val="002060"/>
                </a:solidFill>
              </a:rPr>
              <a:t>З ХУДОЖНЬО-ТВОРЧОЇ ДІЯЛЬНОСТІ</a:t>
            </a:r>
            <a:br>
              <a:rPr lang="uk-UA" altLang="ru-RU" smtClean="0">
                <a:solidFill>
                  <a:srgbClr val="002060"/>
                </a:solidFill>
              </a:rPr>
            </a:br>
            <a:r>
              <a:rPr lang="uk-UA" altLang="ru-RU" smtClean="0">
                <a:solidFill>
                  <a:srgbClr val="002060"/>
                </a:solidFill>
              </a:rPr>
              <a:t>(1,2,3 ч)</a:t>
            </a:r>
            <a:endParaRPr lang="ru-RU" altLang="ru-RU" smtClean="0">
              <a:solidFill>
                <a:srgbClr val="002060"/>
              </a:solidFill>
            </a:endParaRPr>
          </a:p>
        </p:txBody>
      </p:sp>
      <p:sp>
        <p:nvSpPr>
          <p:cNvPr id="8" name="Текст 7"/>
          <p:cNvSpPr>
            <a:spLocks noGrp="1"/>
          </p:cNvSpPr>
          <p:nvPr>
            <p:ph type="body" sz="half" idx="2"/>
          </p:nvPr>
        </p:nvSpPr>
        <p:spPr>
          <a:xfrm>
            <a:off x="900113" y="2133600"/>
            <a:ext cx="3671887" cy="3598863"/>
          </a:xfrm>
        </p:spPr>
        <p:txBody>
          <a:bodyPr>
            <a:normAutofit/>
          </a:bodyPr>
          <a:lstStyle/>
          <a:p>
            <a:pPr marL="269875" indent="-269875">
              <a:buFont typeface="Wingdings" pitchFamily="2" charset="2"/>
              <a:buChar char="Ø"/>
              <a:defRPr/>
            </a:pPr>
            <a:r>
              <a:rPr lang="uk-UA" sz="2000" dirty="0" smtClean="0">
                <a:solidFill>
                  <a:srgbClr val="002060"/>
                </a:solidFill>
                <a:latin typeface="+mj-lt"/>
                <a:ea typeface="+mj-ea"/>
                <a:cs typeface="+mj-cs"/>
              </a:rPr>
              <a:t>Всі види образотворчого мистецтва</a:t>
            </a:r>
          </a:p>
          <a:p>
            <a:pPr marL="269875" indent="-269875">
              <a:defRPr/>
            </a:pPr>
            <a:endParaRPr lang="uk-UA" sz="2000" dirty="0" smtClean="0">
              <a:solidFill>
                <a:srgbClr val="002060"/>
              </a:solidFill>
              <a:latin typeface="+mj-lt"/>
              <a:ea typeface="+mj-ea"/>
              <a:cs typeface="+mj-cs"/>
            </a:endParaRPr>
          </a:p>
          <a:p>
            <a:pPr marL="269875" indent="-269875">
              <a:buFont typeface="Wingdings" pitchFamily="2" charset="2"/>
              <a:buChar char="Ø"/>
              <a:defRPr/>
            </a:pPr>
            <a:r>
              <a:rPr lang="uk-UA" sz="2000" dirty="0" smtClean="0">
                <a:solidFill>
                  <a:srgbClr val="002060"/>
                </a:solidFill>
                <a:latin typeface="+mj-lt"/>
                <a:ea typeface="+mj-ea"/>
                <a:cs typeface="+mj-cs"/>
              </a:rPr>
              <a:t>Завдання на сучасному художньому матеріалі</a:t>
            </a:r>
          </a:p>
          <a:p>
            <a:pPr marL="269875" indent="-269875">
              <a:defRPr/>
            </a:pPr>
            <a:endParaRPr lang="uk-UA" sz="2000" dirty="0" smtClean="0">
              <a:solidFill>
                <a:srgbClr val="002060"/>
              </a:solidFill>
              <a:latin typeface="+mj-lt"/>
              <a:ea typeface="+mj-ea"/>
              <a:cs typeface="+mj-cs"/>
            </a:endParaRPr>
          </a:p>
          <a:p>
            <a:pPr marL="269875" indent="-269875">
              <a:buFont typeface="Wingdings" pitchFamily="2" charset="2"/>
              <a:buChar char="Ø"/>
              <a:defRPr/>
            </a:pPr>
            <a:r>
              <a:rPr lang="uk-UA" sz="2000" dirty="0" smtClean="0">
                <a:solidFill>
                  <a:srgbClr val="002060"/>
                </a:solidFill>
                <a:latin typeface="+mj-lt"/>
                <a:ea typeface="+mj-ea"/>
                <a:cs typeface="+mj-cs"/>
              </a:rPr>
              <a:t>Узгодженість  </a:t>
            </a:r>
            <a:br>
              <a:rPr lang="uk-UA" sz="2000" dirty="0" smtClean="0">
                <a:solidFill>
                  <a:srgbClr val="002060"/>
                </a:solidFill>
                <a:latin typeface="+mj-lt"/>
                <a:ea typeface="+mj-ea"/>
                <a:cs typeface="+mj-cs"/>
              </a:rPr>
            </a:br>
            <a:r>
              <a:rPr lang="uk-UA" sz="2000" dirty="0" smtClean="0">
                <a:solidFill>
                  <a:srgbClr val="002060"/>
                </a:solidFill>
                <a:latin typeface="+mj-lt"/>
                <a:ea typeface="+mj-ea"/>
                <a:cs typeface="+mj-cs"/>
              </a:rPr>
              <a:t>навчального матеріалу</a:t>
            </a:r>
          </a:p>
        </p:txBody>
      </p:sp>
      <p:pic>
        <p:nvPicPr>
          <p:cNvPr id="8196" name="Picture 2"/>
          <p:cNvPicPr>
            <a:picLocks noChangeAspect="1" noChangeArrowheads="1"/>
          </p:cNvPicPr>
          <p:nvPr/>
        </p:nvPicPr>
        <p:blipFill>
          <a:blip r:embed="rId2">
            <a:extLst>
              <a:ext uri="{28A0092B-C50C-407E-A947-70E740481C1C}">
                <a14:useLocalDpi xmlns:a14="http://schemas.microsoft.com/office/drawing/2010/main" val="0"/>
              </a:ext>
            </a:extLst>
          </a:blip>
          <a:srcRect t="48851"/>
          <a:stretch>
            <a:fillRect/>
          </a:stretch>
        </p:blipFill>
        <p:spPr bwMode="auto">
          <a:xfrm>
            <a:off x="4140200" y="1341438"/>
            <a:ext cx="4824413" cy="429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57904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082354"/>
          </a:xfrm>
        </p:spPr>
        <p:txBody>
          <a:bodyPr>
            <a:noAutofit/>
          </a:bodyPr>
          <a:lstStyle/>
          <a:p>
            <a:r>
              <a:rPr lang="uk-UA" sz="3200" b="1" dirty="0"/>
              <a:t>Методичні рекомендації </a:t>
            </a:r>
            <a:br>
              <a:rPr lang="uk-UA" sz="3200" b="1" dirty="0"/>
            </a:br>
            <a:r>
              <a:rPr lang="uk-UA" sz="3200" b="1" dirty="0"/>
              <a:t>щодо організації освітнього процесу</a:t>
            </a:r>
            <a:r>
              <a:rPr lang="ru-RU" sz="3200" dirty="0"/>
              <a:t/>
            </a:r>
            <a:br>
              <a:rPr lang="ru-RU" sz="3200" dirty="0"/>
            </a:br>
            <a:r>
              <a:rPr lang="uk-UA" sz="3200" b="1" dirty="0"/>
              <a:t>в закладах дошкільної освіти Харківської області за освітньою програмою для дітей старшого дошкільного віку </a:t>
            </a:r>
            <a:r>
              <a:rPr lang="ru-RU" sz="3200" dirty="0"/>
              <a:t/>
            </a:r>
            <a:br>
              <a:rPr lang="ru-RU" sz="3200" dirty="0"/>
            </a:br>
            <a:r>
              <a:rPr lang="uk-UA" sz="3200" b="1" dirty="0"/>
              <a:t>«Впевнений старт»</a:t>
            </a:r>
            <a:endParaRPr lang="uk-UA" sz="3200" dirty="0"/>
          </a:p>
        </p:txBody>
      </p:sp>
      <p:sp>
        <p:nvSpPr>
          <p:cNvPr id="3" name="Объект 2"/>
          <p:cNvSpPr>
            <a:spLocks noGrp="1"/>
          </p:cNvSpPr>
          <p:nvPr>
            <p:ph idx="1"/>
          </p:nvPr>
        </p:nvSpPr>
        <p:spPr>
          <a:xfrm>
            <a:off x="457200" y="3717032"/>
            <a:ext cx="8229600" cy="2409131"/>
          </a:xfrm>
        </p:spPr>
        <p:txBody>
          <a:bodyPr/>
          <a:lstStyle/>
          <a:p>
            <a:r>
              <a:rPr lang="uk-UA" dirty="0" smtClean="0"/>
              <a:t>Лист КВНЗ «Харківська академія неперервної освіти» від 05.06.2018 № 747</a:t>
            </a:r>
            <a:endParaRPr lang="uk-UA" dirty="0"/>
          </a:p>
        </p:txBody>
      </p:sp>
    </p:spTree>
    <p:extLst>
      <p:ext uri="{BB962C8B-B14F-4D97-AF65-F5344CB8AC3E}">
        <p14:creationId xmlns:p14="http://schemas.microsoft.com/office/powerpoint/2010/main" val="5655511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90066"/>
          </a:xfrm>
        </p:spPr>
        <p:txBody>
          <a:bodyPr>
            <a:normAutofit fontScale="90000"/>
          </a:bodyPr>
          <a:lstStyle/>
          <a:p>
            <a:pPr lvl="0"/>
            <a:r>
              <a:rPr lang="uk-UA" altLang="ru-RU" sz="2400" b="1" dirty="0">
                <a:latin typeface="Arial" pitchFamily="34" charset="0"/>
                <a:ea typeface="Times New Roman" pitchFamily="18" charset="0"/>
                <a:cs typeface="Arial" pitchFamily="34" charset="0"/>
              </a:rPr>
              <a:t>Розподіл групових фронтальних занять на тиждень</a:t>
            </a:r>
            <a:r>
              <a:rPr lang="ru-RU" altLang="ru-RU" sz="2400" dirty="0">
                <a:latin typeface="Arial" pitchFamily="34" charset="0"/>
                <a:cs typeface="Arial" pitchFamily="34" charset="0"/>
              </a:rPr>
              <a:t/>
            </a:r>
            <a:br>
              <a:rPr lang="ru-RU" altLang="ru-RU" sz="2400" dirty="0">
                <a:latin typeface="Arial" pitchFamily="34" charset="0"/>
                <a:cs typeface="Arial" pitchFamily="34" charset="0"/>
              </a:rPr>
            </a:br>
            <a:endParaRPr lang="uk-UA" sz="24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162051929"/>
              </p:ext>
            </p:extLst>
          </p:nvPr>
        </p:nvGraphicFramePr>
        <p:xfrm>
          <a:off x="1187624" y="836712"/>
          <a:ext cx="6840759" cy="5760643"/>
        </p:xfrm>
        <a:graphic>
          <a:graphicData uri="http://schemas.openxmlformats.org/drawingml/2006/table">
            <a:tbl>
              <a:tblPr>
                <a:tableStyleId>{5C22544A-7EE6-4342-B048-85BDC9FD1C3A}</a:tableStyleId>
              </a:tblPr>
              <a:tblGrid>
                <a:gridCol w="4485020"/>
                <a:gridCol w="2355739"/>
              </a:tblGrid>
              <a:tr h="650954">
                <a:tc rowSpan="2">
                  <a:txBody>
                    <a:bodyPr/>
                    <a:lstStyle/>
                    <a:p>
                      <a:pPr algn="ctr" fontAlgn="base">
                        <a:spcAft>
                          <a:spcPts val="0"/>
                        </a:spcAft>
                      </a:pPr>
                      <a:r>
                        <a:rPr lang="uk-UA" sz="1200" dirty="0">
                          <a:effectLst/>
                        </a:rPr>
                        <a:t> </a:t>
                      </a:r>
                      <a:endParaRPr lang="ru-RU" sz="1200" dirty="0">
                        <a:effectLst/>
                      </a:endParaRPr>
                    </a:p>
                    <a:p>
                      <a:pPr algn="ctr" fontAlgn="base">
                        <a:spcAft>
                          <a:spcPts val="0"/>
                        </a:spcAft>
                      </a:pPr>
                      <a:r>
                        <a:rPr lang="uk-UA" sz="1200" dirty="0">
                          <a:effectLst/>
                        </a:rPr>
                        <a:t>Діяльність, організована дорослим з усіма дітьми </a:t>
                      </a:r>
                      <a:endParaRPr lang="ru-RU" sz="1200" dirty="0">
                        <a:effectLst/>
                      </a:endParaRPr>
                    </a:p>
                    <a:p>
                      <a:pPr algn="ctr" fontAlgn="base">
                        <a:spcAft>
                          <a:spcPts val="0"/>
                        </a:spcAft>
                      </a:pPr>
                      <a:r>
                        <a:rPr lang="uk-UA" sz="1200" dirty="0">
                          <a:effectLst/>
                        </a:rPr>
                        <a:t>(у формі заняття)</a:t>
                      </a:r>
                      <a:endParaRPr lang="ru-RU" sz="1200" dirty="0">
                        <a:effectLst/>
                        <a:latin typeface="Times New Roman"/>
                        <a:ea typeface="Times New Roman"/>
                      </a:endParaRPr>
                    </a:p>
                  </a:txBody>
                  <a:tcPr marL="0" marR="0" marT="0" marB="0"/>
                </a:tc>
                <a:tc>
                  <a:txBody>
                    <a:bodyPr/>
                    <a:lstStyle/>
                    <a:p>
                      <a:pPr algn="ctr" fontAlgn="base">
                        <a:spcAft>
                          <a:spcPts val="0"/>
                        </a:spcAft>
                      </a:pPr>
                      <a:r>
                        <a:rPr lang="uk-UA" sz="1200">
                          <a:effectLst/>
                        </a:rPr>
                        <a:t>Орієнтовна кількість занять на тиждень у старшій групі</a:t>
                      </a:r>
                      <a:endParaRPr lang="ru-RU" sz="1200">
                        <a:effectLst/>
                      </a:endParaRPr>
                    </a:p>
                    <a:p>
                      <a:pPr algn="ctr" fontAlgn="base">
                        <a:spcAft>
                          <a:spcPts val="0"/>
                        </a:spcAft>
                      </a:pPr>
                      <a:r>
                        <a:rPr lang="uk-UA" sz="1200">
                          <a:effectLst/>
                        </a:rPr>
                        <a:t> (від 5 до 6 (7) років)</a:t>
                      </a:r>
                      <a:endParaRPr lang="ru-RU" sz="1200">
                        <a:effectLst/>
                        <a:latin typeface="Times New Roman"/>
                        <a:ea typeface="Times New Roman"/>
                      </a:endParaRPr>
                    </a:p>
                  </a:txBody>
                  <a:tcPr marL="0" marR="0" marT="0" marB="0"/>
                </a:tc>
              </a:tr>
              <a:tr h="295341">
                <a:tc vMerge="1">
                  <a:txBody>
                    <a:bodyPr/>
                    <a:lstStyle/>
                    <a:p>
                      <a:endParaRPr lang="uk-UA"/>
                    </a:p>
                  </a:txBody>
                  <a:tcPr/>
                </a:tc>
                <a:tc>
                  <a:txBody>
                    <a:bodyPr/>
                    <a:lstStyle/>
                    <a:p>
                      <a:pPr algn="ctr">
                        <a:spcAft>
                          <a:spcPts val="0"/>
                        </a:spcAft>
                      </a:pPr>
                      <a:r>
                        <a:rPr lang="uk-UA" sz="1200">
                          <a:effectLst/>
                        </a:rPr>
                        <a:t> </a:t>
                      </a:r>
                      <a:endParaRPr lang="ru-RU" sz="1200">
                        <a:effectLst/>
                        <a:latin typeface="Times New Roman"/>
                        <a:ea typeface="Times New Roman"/>
                      </a:endParaRPr>
                    </a:p>
                  </a:txBody>
                  <a:tcPr marL="0" marR="0" marT="0" marB="0"/>
                </a:tc>
              </a:tr>
              <a:tr h="433969">
                <a:tc>
                  <a:txBody>
                    <a:bodyPr/>
                    <a:lstStyle/>
                    <a:p>
                      <a:pPr>
                        <a:spcAft>
                          <a:spcPts val="0"/>
                        </a:spcAft>
                      </a:pPr>
                      <a:r>
                        <a:rPr lang="uk-UA" sz="1200">
                          <a:effectLst/>
                        </a:rPr>
                        <a:t>Пізнавально-дослідницька діяльність: у світі людей</a:t>
                      </a:r>
                      <a:endParaRPr lang="ru-RU" sz="1200">
                        <a:effectLst/>
                      </a:endParaRPr>
                    </a:p>
                    <a:p>
                      <a:pPr>
                        <a:spcAft>
                          <a:spcPts val="0"/>
                        </a:spcAft>
                      </a:pPr>
                      <a:r>
                        <a:rPr lang="uk-UA" sz="1200">
                          <a:effectLst/>
                        </a:rPr>
                        <a:t>(у тому числі особистісний розвиток)</a:t>
                      </a:r>
                      <a:r>
                        <a:rPr lang="uk-UA" sz="1200" baseline="30000">
                          <a:effectLst/>
                        </a:rPr>
                        <a:t>1</a:t>
                      </a:r>
                      <a:endParaRPr lang="ru-RU" sz="1200">
                        <a:effectLst/>
                        <a:latin typeface="Times New Roman"/>
                        <a:ea typeface="Times New Roman"/>
                      </a:endParaRPr>
                    </a:p>
                  </a:txBody>
                  <a:tcPr marL="0" marR="0" marT="0" marB="0"/>
                </a:tc>
                <a:tc>
                  <a:txBody>
                    <a:bodyPr/>
                    <a:lstStyle/>
                    <a:p>
                      <a:pPr algn="ctr">
                        <a:spcAft>
                          <a:spcPts val="0"/>
                        </a:spcAft>
                      </a:pPr>
                      <a:r>
                        <a:rPr lang="uk-UA" sz="1200">
                          <a:effectLst/>
                        </a:rPr>
                        <a:t>2</a:t>
                      </a:r>
                      <a:endParaRPr lang="ru-RU" sz="1200">
                        <a:effectLst/>
                        <a:latin typeface="Times New Roman"/>
                        <a:ea typeface="Times New Roman"/>
                      </a:endParaRPr>
                    </a:p>
                  </a:txBody>
                  <a:tcPr marL="0" marR="0" marT="0" marB="0"/>
                </a:tc>
              </a:tr>
              <a:tr h="237327">
                <a:tc>
                  <a:txBody>
                    <a:bodyPr/>
                    <a:lstStyle/>
                    <a:p>
                      <a:pPr>
                        <a:spcAft>
                          <a:spcPts val="0"/>
                        </a:spcAft>
                      </a:pPr>
                      <a:r>
                        <a:rPr lang="uk-UA" sz="1200">
                          <a:effectLst/>
                        </a:rPr>
                        <a:t>Пізнавально-дослідницька діяльність: у світі природи</a:t>
                      </a:r>
                      <a:endParaRPr lang="ru-RU" sz="1200">
                        <a:effectLst/>
                        <a:latin typeface="Times New Roman"/>
                        <a:ea typeface="Times New Roman"/>
                      </a:endParaRPr>
                    </a:p>
                  </a:txBody>
                  <a:tcPr marL="0" marR="0" marT="0" marB="0"/>
                </a:tc>
                <a:tc>
                  <a:txBody>
                    <a:bodyPr/>
                    <a:lstStyle/>
                    <a:p>
                      <a:pPr algn="ctr">
                        <a:spcAft>
                          <a:spcPts val="0"/>
                        </a:spcAft>
                      </a:pPr>
                      <a:r>
                        <a:rPr lang="uk-UA" sz="1200">
                          <a:effectLst/>
                        </a:rPr>
                        <a:t>2</a:t>
                      </a:r>
                      <a:endParaRPr lang="ru-RU" sz="1200">
                        <a:effectLst/>
                        <a:latin typeface="Times New Roman"/>
                        <a:ea typeface="Times New Roman"/>
                      </a:endParaRPr>
                    </a:p>
                  </a:txBody>
                  <a:tcPr marL="0" marR="0" marT="0" marB="0"/>
                </a:tc>
              </a:tr>
              <a:tr h="433969">
                <a:tc>
                  <a:txBody>
                    <a:bodyPr/>
                    <a:lstStyle/>
                    <a:p>
                      <a:pPr>
                        <a:spcAft>
                          <a:spcPts val="0"/>
                        </a:spcAft>
                      </a:pPr>
                      <a:r>
                        <a:rPr lang="uk-UA" sz="1200">
                          <a:effectLst/>
                        </a:rPr>
                        <a:t>Художньо-естетична діяльність (малювання, ліплення, аплікація, конструювання, художня література)</a:t>
                      </a:r>
                      <a:r>
                        <a:rPr lang="uk-UA" sz="1200" baseline="30000">
                          <a:effectLst/>
                        </a:rPr>
                        <a:t>2</a:t>
                      </a:r>
                      <a:r>
                        <a:rPr lang="uk-UA" sz="1200">
                          <a:effectLst/>
                        </a:rPr>
                        <a:t> </a:t>
                      </a:r>
                      <a:endParaRPr lang="ru-RU" sz="1200">
                        <a:effectLst/>
                        <a:latin typeface="Times New Roman"/>
                        <a:ea typeface="Times New Roman"/>
                      </a:endParaRPr>
                    </a:p>
                  </a:txBody>
                  <a:tcPr marL="0" marR="0" marT="0" marB="0"/>
                </a:tc>
                <a:tc>
                  <a:txBody>
                    <a:bodyPr/>
                    <a:lstStyle/>
                    <a:p>
                      <a:pPr algn="ctr">
                        <a:spcAft>
                          <a:spcPts val="0"/>
                        </a:spcAft>
                      </a:pPr>
                      <a:r>
                        <a:rPr lang="uk-UA" sz="1200">
                          <a:effectLst/>
                        </a:rPr>
                        <a:t> </a:t>
                      </a:r>
                      <a:endParaRPr lang="ru-RU" sz="1200">
                        <a:effectLst/>
                      </a:endParaRPr>
                    </a:p>
                    <a:p>
                      <a:pPr algn="ctr">
                        <a:spcAft>
                          <a:spcPts val="0"/>
                        </a:spcAft>
                      </a:pPr>
                      <a:r>
                        <a:rPr lang="uk-UA" sz="1200">
                          <a:effectLst/>
                        </a:rPr>
                        <a:t>6</a:t>
                      </a:r>
                      <a:endParaRPr lang="ru-RU" sz="1200">
                        <a:effectLst/>
                        <a:latin typeface="Times New Roman"/>
                        <a:ea typeface="Times New Roman"/>
                      </a:endParaRPr>
                    </a:p>
                  </a:txBody>
                  <a:tcPr marL="0" marR="0" marT="0" marB="0"/>
                </a:tc>
              </a:tr>
              <a:tr h="433969">
                <a:tc>
                  <a:txBody>
                    <a:bodyPr/>
                    <a:lstStyle/>
                    <a:p>
                      <a:pPr>
                        <a:spcAft>
                          <a:spcPts val="0"/>
                        </a:spcAft>
                      </a:pPr>
                      <a:r>
                        <a:rPr lang="uk-UA" sz="1200">
                          <a:effectLst/>
                        </a:rPr>
                        <a:t>Пізнавально-дослідницька діяльність: елементарні математичні уявлення</a:t>
                      </a:r>
                      <a:r>
                        <a:rPr lang="uk-UA" sz="1200" baseline="30000">
                          <a:effectLst/>
                        </a:rPr>
                        <a:t>3</a:t>
                      </a:r>
                      <a:endParaRPr lang="ru-RU" sz="1200">
                        <a:effectLst/>
                        <a:latin typeface="Times New Roman"/>
                        <a:ea typeface="Times New Roman"/>
                      </a:endParaRPr>
                    </a:p>
                  </a:txBody>
                  <a:tcPr marL="0" marR="0" marT="0" marB="0"/>
                </a:tc>
                <a:tc>
                  <a:txBody>
                    <a:bodyPr/>
                    <a:lstStyle/>
                    <a:p>
                      <a:pPr algn="ctr">
                        <a:spcAft>
                          <a:spcPts val="0"/>
                        </a:spcAft>
                      </a:pPr>
                      <a:r>
                        <a:rPr lang="uk-UA" sz="1200">
                          <a:effectLst/>
                        </a:rPr>
                        <a:t>2</a:t>
                      </a:r>
                      <a:endParaRPr lang="ru-RU" sz="1200">
                        <a:effectLst/>
                        <a:latin typeface="Times New Roman"/>
                        <a:ea typeface="Times New Roman"/>
                      </a:endParaRPr>
                    </a:p>
                  </a:txBody>
                  <a:tcPr marL="0" marR="0" marT="0" marB="0"/>
                </a:tc>
              </a:tr>
              <a:tr h="361642">
                <a:tc>
                  <a:txBody>
                    <a:bodyPr/>
                    <a:lstStyle/>
                    <a:p>
                      <a:pPr>
                        <a:spcAft>
                          <a:spcPts val="0"/>
                        </a:spcAft>
                      </a:pPr>
                      <a:r>
                        <a:rPr lang="uk-UA" sz="1200">
                          <a:effectLst/>
                        </a:rPr>
                        <a:t>Мовленнєва діяльність (розвиток мовлення, грамота)</a:t>
                      </a:r>
                      <a:r>
                        <a:rPr lang="uk-UA" sz="1200" baseline="30000">
                          <a:effectLst/>
                        </a:rPr>
                        <a:t>4</a:t>
                      </a:r>
                      <a:endParaRPr lang="ru-RU" sz="1200">
                        <a:effectLst/>
                        <a:latin typeface="Times New Roman"/>
                        <a:ea typeface="Times New Roman"/>
                      </a:endParaRPr>
                    </a:p>
                  </a:txBody>
                  <a:tcPr marL="0" marR="0" marT="0" marB="0"/>
                </a:tc>
                <a:tc>
                  <a:txBody>
                    <a:bodyPr/>
                    <a:lstStyle/>
                    <a:p>
                      <a:pPr algn="ctr">
                        <a:spcAft>
                          <a:spcPts val="0"/>
                        </a:spcAft>
                      </a:pPr>
                      <a:r>
                        <a:rPr lang="uk-UA" sz="1200">
                          <a:effectLst/>
                        </a:rPr>
                        <a:t>3</a:t>
                      </a:r>
                      <a:endParaRPr lang="ru-RU" sz="1200">
                        <a:effectLst/>
                        <a:latin typeface="Times New Roman"/>
                        <a:ea typeface="Times New Roman"/>
                      </a:endParaRPr>
                    </a:p>
                  </a:txBody>
                  <a:tcPr marL="0" marR="0" marT="0" marB="0"/>
                </a:tc>
              </a:tr>
              <a:tr h="361642">
                <a:tc>
                  <a:txBody>
                    <a:bodyPr/>
                    <a:lstStyle/>
                    <a:p>
                      <a:pPr>
                        <a:spcAft>
                          <a:spcPts val="0"/>
                        </a:spcAft>
                      </a:pPr>
                      <a:r>
                        <a:rPr lang="uk-UA" sz="1200">
                          <a:effectLst/>
                        </a:rPr>
                        <a:t>Здоров’язберігальна, рухова діяльність</a:t>
                      </a:r>
                      <a:r>
                        <a:rPr lang="uk-UA" sz="1200" baseline="30000">
                          <a:effectLst/>
                        </a:rPr>
                        <a:t>5</a:t>
                      </a:r>
                      <a:endParaRPr lang="ru-RU" sz="1200">
                        <a:effectLst/>
                        <a:latin typeface="Times New Roman"/>
                        <a:ea typeface="Times New Roman"/>
                      </a:endParaRPr>
                    </a:p>
                  </a:txBody>
                  <a:tcPr marL="0" marR="0" marT="0" marB="0"/>
                </a:tc>
                <a:tc>
                  <a:txBody>
                    <a:bodyPr/>
                    <a:lstStyle/>
                    <a:p>
                      <a:pPr algn="ctr">
                        <a:spcAft>
                          <a:spcPts val="0"/>
                        </a:spcAft>
                      </a:pPr>
                      <a:r>
                        <a:rPr lang="uk-UA" sz="1200">
                          <a:effectLst/>
                        </a:rPr>
                        <a:t>3</a:t>
                      </a:r>
                      <a:endParaRPr lang="ru-RU" sz="1200">
                        <a:effectLst/>
                        <a:latin typeface="Times New Roman"/>
                        <a:ea typeface="Times New Roman"/>
                      </a:endParaRPr>
                    </a:p>
                  </a:txBody>
                  <a:tcPr marL="0" marR="0" marT="0" marB="0"/>
                </a:tc>
              </a:tr>
              <a:tr h="361642">
                <a:tc>
                  <a:txBody>
                    <a:bodyPr/>
                    <a:lstStyle/>
                    <a:p>
                      <a:pPr>
                        <a:spcAft>
                          <a:spcPts val="0"/>
                        </a:spcAft>
                      </a:pPr>
                      <a:r>
                        <a:rPr lang="uk-UA" sz="1200">
                          <a:effectLst/>
                        </a:rPr>
                        <a:t>Загальна кількість занять на тиждень</a:t>
                      </a:r>
                      <a:endParaRPr lang="ru-RU" sz="1200">
                        <a:effectLst/>
                        <a:latin typeface="Times New Roman"/>
                        <a:ea typeface="Times New Roman"/>
                      </a:endParaRPr>
                    </a:p>
                  </a:txBody>
                  <a:tcPr marL="0" marR="0" marT="0" marB="0"/>
                </a:tc>
                <a:tc>
                  <a:txBody>
                    <a:bodyPr/>
                    <a:lstStyle/>
                    <a:p>
                      <a:pPr algn="ctr">
                        <a:spcAft>
                          <a:spcPts val="0"/>
                        </a:spcAft>
                      </a:pPr>
                      <a:r>
                        <a:rPr lang="uk-UA" sz="1200">
                          <a:effectLst/>
                        </a:rPr>
                        <a:t>15</a:t>
                      </a:r>
                      <a:endParaRPr lang="ru-RU" sz="1200">
                        <a:effectLst/>
                        <a:latin typeface="Times New Roman"/>
                        <a:ea typeface="Times New Roman"/>
                      </a:endParaRPr>
                    </a:p>
                  </a:txBody>
                  <a:tcPr marL="0" marR="0" marT="0" marB="0"/>
                </a:tc>
              </a:tr>
              <a:tr h="1518892">
                <a:tc>
                  <a:txBody>
                    <a:bodyPr/>
                    <a:lstStyle/>
                    <a:p>
                      <a:pPr>
                        <a:spcAft>
                          <a:spcPts val="0"/>
                        </a:spcAft>
                      </a:pPr>
                      <a:r>
                        <a:rPr lang="uk-UA" sz="1200" dirty="0">
                          <a:effectLst/>
                        </a:rPr>
                        <a:t>Додаткові освітні послуги на вибір батьків (наприклад):</a:t>
                      </a:r>
                      <a:endParaRPr lang="ru-RU" sz="1200" dirty="0">
                        <a:effectLst/>
                      </a:endParaRPr>
                    </a:p>
                    <a:p>
                      <a:pPr>
                        <a:spcAft>
                          <a:spcPts val="0"/>
                        </a:spcAft>
                      </a:pPr>
                      <a:r>
                        <a:rPr lang="uk-UA" sz="1200" dirty="0">
                          <a:effectLst/>
                        </a:rPr>
                        <a:t>- хореографія</a:t>
                      </a:r>
                      <a:endParaRPr lang="ru-RU" sz="1200" dirty="0">
                        <a:effectLst/>
                      </a:endParaRPr>
                    </a:p>
                    <a:p>
                      <a:pPr>
                        <a:spcAft>
                          <a:spcPts val="0"/>
                        </a:spcAft>
                      </a:pPr>
                      <a:r>
                        <a:rPr lang="uk-UA" sz="1200" dirty="0">
                          <a:effectLst/>
                        </a:rPr>
                        <a:t>- англійська мова</a:t>
                      </a:r>
                      <a:endParaRPr lang="ru-RU" sz="1200" dirty="0">
                        <a:effectLst/>
                      </a:endParaRPr>
                    </a:p>
                    <a:p>
                      <a:pPr>
                        <a:spcAft>
                          <a:spcPts val="0"/>
                        </a:spcAft>
                      </a:pPr>
                      <a:r>
                        <a:rPr lang="uk-UA" sz="1200" dirty="0">
                          <a:effectLst/>
                        </a:rPr>
                        <a:t>- образотворча діяльність</a:t>
                      </a:r>
                      <a:endParaRPr lang="ru-RU" sz="1200" dirty="0">
                        <a:effectLst/>
                      </a:endParaRPr>
                    </a:p>
                    <a:p>
                      <a:pPr>
                        <a:spcAft>
                          <a:spcPts val="0"/>
                        </a:spcAft>
                      </a:pPr>
                      <a:r>
                        <a:rPr lang="uk-UA" sz="1200" dirty="0">
                          <a:effectLst/>
                        </a:rPr>
                        <a:t>- комп’ютерна грамота</a:t>
                      </a:r>
                      <a:endParaRPr lang="ru-RU" sz="1200" dirty="0">
                        <a:effectLst/>
                      </a:endParaRPr>
                    </a:p>
                    <a:p>
                      <a:pPr>
                        <a:spcAft>
                          <a:spcPts val="0"/>
                        </a:spcAft>
                      </a:pPr>
                      <a:r>
                        <a:rPr lang="uk-UA" sz="1200" dirty="0">
                          <a:effectLst/>
                        </a:rPr>
                        <a:t>- тощо</a:t>
                      </a:r>
                      <a:endParaRPr lang="ru-RU" sz="1200" dirty="0">
                        <a:effectLst/>
                      </a:endParaRPr>
                    </a:p>
                    <a:p>
                      <a:pPr>
                        <a:spcAft>
                          <a:spcPts val="0"/>
                        </a:spcAft>
                      </a:pPr>
                      <a:r>
                        <a:rPr lang="uk-UA" sz="1200" dirty="0">
                          <a:effectLst/>
                        </a:rPr>
                        <a:t> </a:t>
                      </a:r>
                      <a:endParaRPr lang="ru-RU" sz="1200" dirty="0">
                        <a:effectLst/>
                        <a:latin typeface="Times New Roman"/>
                        <a:ea typeface="Times New Roman"/>
                      </a:endParaRPr>
                    </a:p>
                  </a:txBody>
                  <a:tcPr marL="0" marR="0" marT="0" marB="0"/>
                </a:tc>
                <a:tc>
                  <a:txBody>
                    <a:bodyPr/>
                    <a:lstStyle/>
                    <a:p>
                      <a:pPr algn="ctr">
                        <a:spcAft>
                          <a:spcPts val="0"/>
                        </a:spcAft>
                      </a:pPr>
                      <a:r>
                        <a:rPr lang="uk-UA" sz="1200">
                          <a:effectLst/>
                        </a:rPr>
                        <a:t>5</a:t>
                      </a:r>
                      <a:endParaRPr lang="ru-RU" sz="1200">
                        <a:effectLst/>
                      </a:endParaRPr>
                    </a:p>
                    <a:p>
                      <a:pPr algn="ctr">
                        <a:spcAft>
                          <a:spcPts val="0"/>
                        </a:spcAft>
                      </a:pPr>
                      <a:r>
                        <a:rPr lang="uk-UA" sz="1200">
                          <a:effectLst/>
                        </a:rPr>
                        <a:t>з них</a:t>
                      </a:r>
                      <a:endParaRPr lang="ru-RU" sz="1200">
                        <a:effectLst/>
                      </a:endParaRPr>
                    </a:p>
                    <a:p>
                      <a:pPr algn="ctr">
                        <a:spcAft>
                          <a:spcPts val="0"/>
                        </a:spcAft>
                      </a:pPr>
                      <a:r>
                        <a:rPr lang="uk-UA" sz="1200">
                          <a:effectLst/>
                        </a:rPr>
                        <a:t>2</a:t>
                      </a:r>
                      <a:endParaRPr lang="ru-RU" sz="1200">
                        <a:effectLst/>
                      </a:endParaRPr>
                    </a:p>
                    <a:p>
                      <a:pPr algn="ctr">
                        <a:spcAft>
                          <a:spcPts val="0"/>
                        </a:spcAft>
                      </a:pPr>
                      <a:r>
                        <a:rPr lang="uk-UA" sz="1200">
                          <a:effectLst/>
                        </a:rPr>
                        <a:t>2</a:t>
                      </a:r>
                      <a:endParaRPr lang="ru-RU" sz="1200">
                        <a:effectLst/>
                      </a:endParaRPr>
                    </a:p>
                    <a:p>
                      <a:pPr algn="ctr">
                        <a:spcAft>
                          <a:spcPts val="0"/>
                        </a:spcAft>
                      </a:pPr>
                      <a:r>
                        <a:rPr lang="uk-UA" sz="1200">
                          <a:effectLst/>
                        </a:rPr>
                        <a:t>-</a:t>
                      </a:r>
                      <a:endParaRPr lang="ru-RU" sz="1200">
                        <a:effectLst/>
                      </a:endParaRPr>
                    </a:p>
                    <a:p>
                      <a:pPr algn="ctr">
                        <a:spcAft>
                          <a:spcPts val="0"/>
                        </a:spcAft>
                      </a:pPr>
                      <a:r>
                        <a:rPr lang="uk-UA" sz="1200">
                          <a:effectLst/>
                        </a:rPr>
                        <a:t>1</a:t>
                      </a:r>
                      <a:endParaRPr lang="ru-RU" sz="1200">
                        <a:effectLst/>
                        <a:latin typeface="Times New Roman"/>
                        <a:ea typeface="Times New Roman"/>
                      </a:endParaRPr>
                    </a:p>
                  </a:txBody>
                  <a:tcPr marL="0" marR="0" marT="0" marB="0"/>
                </a:tc>
              </a:tr>
              <a:tr h="237327">
                <a:tc>
                  <a:txBody>
                    <a:bodyPr/>
                    <a:lstStyle/>
                    <a:p>
                      <a:pPr>
                        <a:spcAft>
                          <a:spcPts val="0"/>
                        </a:spcAft>
                      </a:pPr>
                      <a:r>
                        <a:rPr lang="uk-UA" sz="1200">
                          <a:effectLst/>
                        </a:rPr>
                        <a:t>Максимальна кількість занять на тиждень</a:t>
                      </a:r>
                      <a:endParaRPr lang="ru-RU" sz="1200">
                        <a:effectLst/>
                        <a:latin typeface="Times New Roman"/>
                        <a:ea typeface="Times New Roman"/>
                      </a:endParaRPr>
                    </a:p>
                  </a:txBody>
                  <a:tcPr marL="0" marR="0" marT="0" marB="0"/>
                </a:tc>
                <a:tc>
                  <a:txBody>
                    <a:bodyPr/>
                    <a:lstStyle/>
                    <a:p>
                      <a:pPr algn="ctr">
                        <a:spcAft>
                          <a:spcPts val="0"/>
                        </a:spcAft>
                      </a:pPr>
                      <a:r>
                        <a:rPr lang="uk-UA" sz="1200">
                          <a:effectLst/>
                        </a:rPr>
                        <a:t>20</a:t>
                      </a:r>
                      <a:endParaRPr lang="ru-RU" sz="1200">
                        <a:effectLst/>
                        <a:latin typeface="Times New Roman"/>
                        <a:ea typeface="Times New Roman"/>
                      </a:endParaRPr>
                    </a:p>
                  </a:txBody>
                  <a:tcPr marL="0" marR="0" marT="0" marB="0"/>
                </a:tc>
              </a:tr>
              <a:tr h="433969">
                <a:tc>
                  <a:txBody>
                    <a:bodyPr/>
                    <a:lstStyle/>
                    <a:p>
                      <a:pPr>
                        <a:spcAft>
                          <a:spcPts val="0"/>
                        </a:spcAft>
                      </a:pPr>
                      <a:r>
                        <a:rPr lang="uk-UA" sz="1200">
                          <a:effectLst/>
                        </a:rPr>
                        <a:t>Максимально допустиме навчальне навантаження на тиждень на дитину (в астрономічних годинах)</a:t>
                      </a:r>
                      <a:r>
                        <a:rPr lang="uk-UA" sz="1200" baseline="30000">
                          <a:effectLst/>
                        </a:rPr>
                        <a:t> </a:t>
                      </a:r>
                      <a:endParaRPr lang="ru-RU" sz="1200">
                        <a:effectLst/>
                        <a:latin typeface="Times New Roman"/>
                        <a:ea typeface="Times New Roman"/>
                      </a:endParaRPr>
                    </a:p>
                  </a:txBody>
                  <a:tcPr marL="0" marR="0" marT="0" marB="0"/>
                </a:tc>
                <a:tc>
                  <a:txBody>
                    <a:bodyPr/>
                    <a:lstStyle/>
                    <a:p>
                      <a:pPr algn="ctr">
                        <a:spcAft>
                          <a:spcPts val="0"/>
                        </a:spcAft>
                      </a:pPr>
                      <a:r>
                        <a:rPr lang="uk-UA" sz="1200" dirty="0">
                          <a:effectLst/>
                        </a:rPr>
                        <a:t>8,3</a:t>
                      </a:r>
                      <a:endParaRPr lang="ru-RU" sz="1200" dirty="0">
                        <a:effectLst/>
                        <a:latin typeface="Times New Roman"/>
                        <a:ea typeface="Times New Roman"/>
                      </a:endParaRPr>
                    </a:p>
                  </a:txBody>
                  <a:tcPr marL="0" marR="0" marT="0" marB="0"/>
                </a:tc>
              </a:tr>
            </a:tbl>
          </a:graphicData>
        </a:graphic>
      </p:graphicFrame>
    </p:spTree>
    <p:extLst>
      <p:ext uri="{BB962C8B-B14F-4D97-AF65-F5344CB8AC3E}">
        <p14:creationId xmlns:p14="http://schemas.microsoft.com/office/powerpoint/2010/main" val="26138443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2800" b="1" dirty="0" smtClean="0"/>
              <a:t>Методичні рекомендації до укладання розподілу</a:t>
            </a:r>
            <a:br>
              <a:rPr lang="uk-UA" sz="2800" b="1" dirty="0" smtClean="0"/>
            </a:br>
            <a:r>
              <a:rPr lang="uk-UA" sz="2800" b="1" dirty="0" smtClean="0"/>
              <a:t> та розкладу занять</a:t>
            </a:r>
            <a:endParaRPr lang="uk-UA" sz="2800" b="1" dirty="0"/>
          </a:p>
        </p:txBody>
      </p:sp>
      <p:sp>
        <p:nvSpPr>
          <p:cNvPr id="3" name="Объект 2"/>
          <p:cNvSpPr>
            <a:spLocks noGrp="1"/>
          </p:cNvSpPr>
          <p:nvPr>
            <p:ph idx="1"/>
          </p:nvPr>
        </p:nvSpPr>
        <p:spPr/>
        <p:txBody>
          <a:bodyPr>
            <a:normAutofit fontScale="70000" lnSpcReduction="20000"/>
          </a:bodyPr>
          <a:lstStyle/>
          <a:p>
            <a:pPr lvl="0"/>
            <a:r>
              <a:rPr lang="uk-UA" b="1" i="1" dirty="0" err="1"/>
              <a:t>Пізнавально</a:t>
            </a:r>
            <a:r>
              <a:rPr lang="uk-UA" b="1" i="1" dirty="0"/>
              <a:t>-дослідницька діяльність</a:t>
            </a:r>
            <a:r>
              <a:rPr lang="uk-UA" b="1" dirty="0"/>
              <a:t> </a:t>
            </a:r>
            <a:r>
              <a:rPr lang="uk-UA" dirty="0"/>
              <a:t>(у світі людей, особистісний розвиток) проводиться у формі спеціально організованих занять та ігрової діяльності (ігровий тренінг, різні види ігор), роботи з коректурними таблицями тощо. Ігрові форми роботи (ігровий тренінг) не враховані у загальну кількість занять.</a:t>
            </a:r>
            <a:endParaRPr lang="ru-RU" dirty="0"/>
          </a:p>
          <a:p>
            <a:pPr lvl="0"/>
            <a:r>
              <a:rPr lang="uk-UA" b="1" i="1" dirty="0"/>
              <a:t>Заняття з художньо-естетичної діяльності </a:t>
            </a:r>
            <a:r>
              <a:rPr lang="uk-UA" dirty="0"/>
              <a:t>(малювання, ліплення, аплікація, конструювання, художня література) проводяться предметні (на вивчення нової теми, формування нових умінь та навичок) та інтегровані. Варіанти інтеграції може обирати сам вихователь, або скористатися запропонованим форматом організації спільної діяльності вихователя з дітьми (карта активності тижня), що наведена у програмі «Впевнений старт» (ст. 58).</a:t>
            </a:r>
            <a:endParaRPr lang="ru-RU" dirty="0"/>
          </a:p>
          <a:p>
            <a:endParaRPr lang="uk-UA" dirty="0"/>
          </a:p>
        </p:txBody>
      </p:sp>
    </p:spTree>
    <p:extLst>
      <p:ext uri="{BB962C8B-B14F-4D97-AF65-F5344CB8AC3E}">
        <p14:creationId xmlns:p14="http://schemas.microsoft.com/office/powerpoint/2010/main" val="432899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46050"/>
          </a:xfrm>
        </p:spPr>
        <p:txBody>
          <a:bodyPr>
            <a:normAutofit fontScale="90000"/>
          </a:bodyPr>
          <a:lstStyle/>
          <a:p>
            <a:endParaRPr lang="uk-UA" dirty="0"/>
          </a:p>
        </p:txBody>
      </p:sp>
      <p:sp>
        <p:nvSpPr>
          <p:cNvPr id="3" name="Объект 2"/>
          <p:cNvSpPr>
            <a:spLocks noGrp="1"/>
          </p:cNvSpPr>
          <p:nvPr>
            <p:ph idx="1"/>
          </p:nvPr>
        </p:nvSpPr>
        <p:spPr>
          <a:xfrm>
            <a:off x="457200" y="908720"/>
            <a:ext cx="8229600" cy="5217443"/>
          </a:xfrm>
        </p:spPr>
        <p:txBody>
          <a:bodyPr>
            <a:normAutofit fontScale="85000" lnSpcReduction="20000"/>
          </a:bodyPr>
          <a:lstStyle/>
          <a:p>
            <a:pPr lvl="0"/>
            <a:r>
              <a:rPr lang="uk-UA" b="1" i="1" dirty="0" err="1"/>
              <a:t>Пізнавально</a:t>
            </a:r>
            <a:r>
              <a:rPr lang="uk-UA" b="1" i="1" dirty="0"/>
              <a:t>-дослідницька діяльність</a:t>
            </a:r>
            <a:r>
              <a:rPr lang="uk-UA" b="1" dirty="0"/>
              <a:t> </a:t>
            </a:r>
            <a:r>
              <a:rPr lang="uk-UA" dirty="0"/>
              <a:t>( а саме формування елементарних математичних уявлень) проводиться як під час окремих (предметних занять), так у межах інтегрованого заняття. У програмі «Впевнений старт» запропоновано проведення інтегрованого заняття, у межах якого реалізуються завдання з формування елементарних математичних уявлень та конструювання. </a:t>
            </a:r>
            <a:endParaRPr lang="ru-RU" dirty="0"/>
          </a:p>
          <a:p>
            <a:pPr lvl="0"/>
            <a:r>
              <a:rPr lang="uk-UA" b="1" i="1" dirty="0"/>
              <a:t>Мовленнєва діяльність</a:t>
            </a:r>
            <a:r>
              <a:rPr lang="uk-UA" b="1" dirty="0"/>
              <a:t> </a:t>
            </a:r>
            <a:r>
              <a:rPr lang="uk-UA" dirty="0"/>
              <a:t>(розвиток мовлення, грамота) у формі заняття здійснюється відповідно до обраного типу: предметне чи комплексне. У програмі «Впевнений старт» запропоновано проведення інтегрованого заняття, у межах якого реалізуються завдання з мовленнєвої та художньо-естетичної діяльності. </a:t>
            </a:r>
            <a:endParaRPr lang="ru-RU" dirty="0"/>
          </a:p>
          <a:p>
            <a:endParaRPr lang="uk-UA" dirty="0"/>
          </a:p>
        </p:txBody>
      </p:sp>
    </p:spTree>
    <p:extLst>
      <p:ext uri="{BB962C8B-B14F-4D97-AF65-F5344CB8AC3E}">
        <p14:creationId xmlns:p14="http://schemas.microsoft.com/office/powerpoint/2010/main" val="32117208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052736"/>
          </a:xfrm>
        </p:spPr>
        <p:txBody>
          <a:bodyPr>
            <a:normAutofit fontScale="90000"/>
          </a:bodyPr>
          <a:lstStyle/>
          <a:p>
            <a:r>
              <a:rPr lang="en-US" b="1" dirty="0" err="1" smtClean="0"/>
              <a:t>VS_Fest</a:t>
            </a:r>
            <a:r>
              <a:rPr lang="en-US" b="1" dirty="0" smtClean="0"/>
              <a:t> – 2018</a:t>
            </a:r>
            <a:br>
              <a:rPr lang="en-US" b="1" dirty="0" smtClean="0"/>
            </a:br>
            <a:r>
              <a:rPr lang="uk-UA" dirty="0" smtClean="0"/>
              <a:t>м. Київ, 24.10.2018</a:t>
            </a:r>
            <a:endParaRPr lang="uk-UA" dirty="0"/>
          </a:p>
        </p:txBody>
      </p:sp>
      <p:sp>
        <p:nvSpPr>
          <p:cNvPr id="3" name="Объект 2"/>
          <p:cNvSpPr>
            <a:spLocks noGrp="1"/>
          </p:cNvSpPr>
          <p:nvPr>
            <p:ph idx="1"/>
          </p:nvPr>
        </p:nvSpPr>
        <p:spPr>
          <a:xfrm>
            <a:off x="251520" y="1196752"/>
            <a:ext cx="8640960" cy="4929411"/>
          </a:xfrm>
        </p:spPr>
        <p:txBody>
          <a:bodyPr>
            <a:normAutofit/>
          </a:bodyPr>
          <a:lstStyle/>
          <a:p>
            <a:r>
              <a:rPr lang="uk-UA" sz="2800" dirty="0" smtClean="0"/>
              <a:t>Педагоги ЗДО Балаклійського, Дергачівського, </a:t>
            </a:r>
            <a:r>
              <a:rPr lang="uk-UA" sz="2800" dirty="0" err="1" smtClean="0"/>
              <a:t>Красноградського</a:t>
            </a:r>
            <a:r>
              <a:rPr lang="uk-UA" sz="2800" dirty="0" smtClean="0"/>
              <a:t> р-нів, </a:t>
            </a:r>
            <a:r>
              <a:rPr lang="uk-UA" sz="2800" dirty="0" err="1" smtClean="0"/>
              <a:t>Мерефʼянської</a:t>
            </a:r>
            <a:r>
              <a:rPr lang="uk-UA" sz="2800" dirty="0" smtClean="0"/>
              <a:t> </a:t>
            </a:r>
            <a:r>
              <a:rPr lang="uk-UA" sz="2800" dirty="0"/>
              <a:t>ОТГ, </a:t>
            </a:r>
            <a:r>
              <a:rPr lang="uk-UA" sz="2800" dirty="0" smtClean="0"/>
              <a:t>                           м</a:t>
            </a:r>
            <a:r>
              <a:rPr lang="uk-UA" sz="2800" dirty="0"/>
              <a:t>. </a:t>
            </a:r>
            <a:r>
              <a:rPr lang="uk-UA" sz="2800" dirty="0" err="1" smtClean="0"/>
              <a:t>Купʼянська</a:t>
            </a:r>
            <a:r>
              <a:rPr lang="uk-UA" sz="2800" dirty="0" smtClean="0"/>
              <a:t> </a:t>
            </a:r>
            <a:r>
              <a:rPr lang="uk-UA" sz="2800" dirty="0"/>
              <a:t>та </a:t>
            </a:r>
            <a:r>
              <a:rPr lang="uk-UA" sz="2800" dirty="0" smtClean="0"/>
              <a:t>Ізюма, </a:t>
            </a:r>
            <a:r>
              <a:rPr lang="uk-UA" sz="2800" dirty="0" err="1" smtClean="0"/>
              <a:t>Немишлянського</a:t>
            </a:r>
            <a:r>
              <a:rPr lang="uk-UA" sz="2800" dirty="0" smtClean="0"/>
              <a:t>, Московського, Слобідського р-нів  </a:t>
            </a:r>
            <a:r>
              <a:rPr lang="uk-UA" sz="2800" dirty="0"/>
              <a:t>м. Харкова</a:t>
            </a:r>
          </a:p>
        </p:txBody>
      </p:sp>
      <p:pic>
        <p:nvPicPr>
          <p:cNvPr id="1026" name="Picture 2" descr="D:\Алла\семінари 2018-19\Київ ВС 24.10\DSC0285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7944" y="3429000"/>
            <a:ext cx="4355976" cy="326698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Алла\семінари 2018-19\Київ ВС 24.10\44836538_906572966208873_6251365976395218944_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2958600"/>
            <a:ext cx="2598035" cy="3897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82762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18058"/>
          </a:xfrm>
        </p:spPr>
        <p:txBody>
          <a:bodyPr>
            <a:normAutofit fontScale="90000"/>
          </a:bodyPr>
          <a:lstStyle/>
          <a:p>
            <a:endParaRPr lang="uk-UA" dirty="0"/>
          </a:p>
        </p:txBody>
      </p:sp>
      <p:sp>
        <p:nvSpPr>
          <p:cNvPr id="3" name="Объект 2"/>
          <p:cNvSpPr>
            <a:spLocks noGrp="1"/>
          </p:cNvSpPr>
          <p:nvPr>
            <p:ph idx="1"/>
          </p:nvPr>
        </p:nvSpPr>
        <p:spPr>
          <a:xfrm>
            <a:off x="457200" y="908720"/>
            <a:ext cx="8229600" cy="5217443"/>
          </a:xfrm>
        </p:spPr>
        <p:txBody>
          <a:bodyPr>
            <a:normAutofit fontScale="85000" lnSpcReduction="20000"/>
          </a:bodyPr>
          <a:lstStyle/>
          <a:p>
            <a:pPr lvl="0"/>
            <a:r>
              <a:rPr lang="uk-UA" b="1" i="1" dirty="0"/>
              <a:t>Заняття з фізичної культури</a:t>
            </a:r>
            <a:r>
              <a:rPr lang="uk-UA" b="1" dirty="0"/>
              <a:t> </a:t>
            </a:r>
            <a:r>
              <a:rPr lang="uk-UA" dirty="0"/>
              <a:t>(</a:t>
            </a:r>
            <a:r>
              <a:rPr lang="uk-UA" dirty="0" err="1"/>
              <a:t>здоров’язберігальна</a:t>
            </a:r>
            <a:r>
              <a:rPr lang="uk-UA" dirty="0"/>
              <a:t>, рухова діяльність) не враховуються в загальну кількість занять на тиждень.</a:t>
            </a:r>
            <a:endParaRPr lang="ru-RU" dirty="0"/>
          </a:p>
          <a:p>
            <a:r>
              <a:rPr lang="uk-UA" dirty="0" smtClean="0"/>
              <a:t>Методичний </a:t>
            </a:r>
            <a:r>
              <a:rPr lang="uk-UA" dirty="0"/>
              <a:t>посібник «Книга вихователя» (до програми «Впевнений старт») містить розклад навчального навантаження за видами діяльності, який укладено на 10 днів. Це відрізняється від звичних підходів укладання розкладу на робочий тиждень, що зумовлено тривалістю вивчення певної теми за блочно-тематичним принципом планування. Але кількість занять при такому підході не може перевищувати гранично допустиме навчальне навантаження.</a:t>
            </a:r>
            <a:endParaRPr lang="ru-RU" dirty="0"/>
          </a:p>
          <a:p>
            <a:endParaRPr lang="uk-UA" dirty="0"/>
          </a:p>
        </p:txBody>
      </p:sp>
    </p:spTree>
    <p:extLst>
      <p:ext uri="{BB962C8B-B14F-4D97-AF65-F5344CB8AC3E}">
        <p14:creationId xmlns:p14="http://schemas.microsoft.com/office/powerpoint/2010/main" val="19737077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Содержимое 2"/>
          <p:cNvSpPr>
            <a:spLocks noGrp="1"/>
          </p:cNvSpPr>
          <p:nvPr>
            <p:ph idx="1"/>
          </p:nvPr>
        </p:nvSpPr>
        <p:spPr>
          <a:xfrm>
            <a:off x="457200" y="2714625"/>
            <a:ext cx="8229600" cy="3411538"/>
          </a:xfrm>
        </p:spPr>
        <p:txBody>
          <a:bodyPr/>
          <a:lstStyle/>
          <a:p>
            <a:pPr algn="ctr" eaLnBrk="1" hangingPunct="1">
              <a:buFontTx/>
              <a:buNone/>
            </a:pPr>
            <a:r>
              <a:rPr lang="uk-UA" altLang="ru-RU" b="1" smtClean="0">
                <a:latin typeface="Times New Roman" pitchFamily="18" charset="0"/>
                <a:cs typeface="Times New Roman" pitchFamily="18" charset="0"/>
              </a:rPr>
              <a:t>КВНЗ «Харківська академія неперервної освіти»</a:t>
            </a:r>
          </a:p>
          <a:p>
            <a:pPr algn="ctr" eaLnBrk="1" hangingPunct="1">
              <a:buFontTx/>
              <a:buNone/>
            </a:pPr>
            <a:r>
              <a:rPr lang="uk-UA" altLang="ru-RU" smtClean="0">
                <a:latin typeface="Times New Roman" pitchFamily="18" charset="0"/>
                <a:cs typeface="Times New Roman" pitchFamily="18" charset="0"/>
              </a:rPr>
              <a:t>Центр</a:t>
            </a:r>
            <a:r>
              <a:rPr lang="en-US" altLang="ru-RU" smtClean="0">
                <a:latin typeface="Times New Roman" pitchFamily="18" charset="0"/>
                <a:cs typeface="Times New Roman" pitchFamily="18" charset="0"/>
              </a:rPr>
              <a:t> </a:t>
            </a:r>
            <a:r>
              <a:rPr lang="uk-UA" altLang="ru-RU" smtClean="0">
                <a:latin typeface="Times New Roman" pitchFamily="18" charset="0"/>
                <a:cs typeface="Times New Roman" pitchFamily="18" charset="0"/>
              </a:rPr>
              <a:t>громадянського виховання</a:t>
            </a:r>
          </a:p>
          <a:p>
            <a:pPr algn="ctr" eaLnBrk="1" hangingPunct="1">
              <a:buFontTx/>
              <a:buNone/>
            </a:pPr>
            <a:r>
              <a:rPr lang="uk-UA" altLang="ru-RU" smtClean="0">
                <a:latin typeface="Times New Roman" pitchFamily="18" charset="0"/>
                <a:cs typeface="Times New Roman" pitchFamily="18" charset="0"/>
              </a:rPr>
              <a:t> т. 731- 50 - 52</a:t>
            </a:r>
          </a:p>
          <a:p>
            <a:pPr algn="ctr" eaLnBrk="1" hangingPunct="1">
              <a:buFontTx/>
              <a:buNone/>
            </a:pPr>
            <a:r>
              <a:rPr lang="en-US" altLang="ru-RU" b="1" smtClean="0">
                <a:latin typeface="Times New Roman" pitchFamily="18" charset="0"/>
                <a:cs typeface="Times New Roman" pitchFamily="18" charset="0"/>
              </a:rPr>
              <a:t>http://edu-post-diploma.kharkov.ua</a:t>
            </a:r>
            <a:endParaRPr lang="ru-RU" altLang="ru-RU" b="1" smtClean="0">
              <a:latin typeface="Times New Roman" pitchFamily="18" charset="0"/>
              <a:cs typeface="Times New Roman" pitchFamily="18" charset="0"/>
            </a:endParaRPr>
          </a:p>
          <a:p>
            <a:pPr algn="ctr" eaLnBrk="1" hangingPunct="1">
              <a:buFontTx/>
              <a:buNone/>
            </a:pPr>
            <a:r>
              <a:rPr lang="en-US" altLang="ru-RU" b="1" smtClean="0">
                <a:latin typeface="Times New Roman" pitchFamily="18" charset="0"/>
                <a:cs typeface="Times New Roman" pitchFamily="18" charset="0"/>
              </a:rPr>
              <a:t>nova_gromada@ukr.net</a:t>
            </a:r>
            <a:endParaRPr lang="ru-RU" altLang="ru-RU" b="1" smtClean="0">
              <a:latin typeface="Times New Roman" pitchFamily="18" charset="0"/>
              <a:cs typeface="Times New Roman" pitchFamily="18" charset="0"/>
            </a:endParaRPr>
          </a:p>
        </p:txBody>
      </p:sp>
      <p:sp>
        <p:nvSpPr>
          <p:cNvPr id="5" name="Прямоугольник 4"/>
          <p:cNvSpPr/>
          <p:nvPr/>
        </p:nvSpPr>
        <p:spPr>
          <a:xfrm>
            <a:off x="1957438" y="357166"/>
            <a:ext cx="5229124" cy="1754326"/>
          </a:xfrm>
          <a:prstGeom prst="rect">
            <a:avLst/>
          </a:prstGeom>
          <a:noFill/>
        </p:spPr>
        <p:txBody>
          <a:bodyPr>
            <a:spAutoFit/>
          </a:bodyPr>
          <a:lstStyle/>
          <a:p>
            <a:pPr algn="ctr">
              <a:defRPr/>
            </a:pPr>
            <a:endParaRPr lang="uk-UA" sz="5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cs typeface="Times New Roman" pitchFamily="18" charset="0"/>
            </a:endParaRPr>
          </a:p>
          <a:p>
            <a:pPr algn="ctr">
              <a:defRPr/>
            </a:pPr>
            <a:r>
              <a:rPr lang="uk-UA" sz="5400" b="1" dirty="0">
                <a:ln w="17780" cmpd="sng">
                  <a:solidFill>
                    <a:schemeClr val="accent1">
                      <a:tint val="3000"/>
                    </a:schemeClr>
                  </a:solidFill>
                  <a:prstDash val="solid"/>
                  <a:miter lim="800000"/>
                </a:ln>
                <a:solidFill>
                  <a:schemeClr val="accent1">
                    <a:lumMod val="50000"/>
                  </a:schemeClr>
                </a:solidFill>
                <a:effectLst>
                  <a:outerShdw blurRad="55000" dist="50800" dir="5400000" algn="tl">
                    <a:srgbClr val="000000">
                      <a:alpha val="33000"/>
                    </a:srgbClr>
                  </a:outerShdw>
                </a:effectLst>
                <a:cs typeface="Times New Roman" pitchFamily="18" charset="0"/>
              </a:rPr>
              <a:t>Дякую за увагу</a:t>
            </a:r>
            <a:r>
              <a:rPr lang="uk-UA" sz="5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cs typeface="Times New Roman" pitchFamily="18" charset="0"/>
              </a:rPr>
              <a:t>!</a:t>
            </a:r>
            <a:endParaRPr lang="uk-UA" sz="5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rial" charset="0"/>
            </a:endParaRPr>
          </a:p>
        </p:txBody>
      </p:sp>
    </p:spTree>
    <p:extLst>
      <p:ext uri="{BB962C8B-B14F-4D97-AF65-F5344CB8AC3E}">
        <p14:creationId xmlns:p14="http://schemas.microsoft.com/office/powerpoint/2010/main" val="22471142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lstStyle/>
          <a:p>
            <a:endParaRPr lang="uk-UA" dirty="0"/>
          </a:p>
        </p:txBody>
      </p:sp>
      <p:pic>
        <p:nvPicPr>
          <p:cNvPr id="2050" name="Picture 2" descr="D:\Алла\семінари 2018-19\Київ ВС 24.10\44946622_906585502874286_105448473683296256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910"/>
            <a:ext cx="5652120" cy="376808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D:\Алла\семінари 2018-19\Київ ВС 24.10\DSC028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5936" y="2996952"/>
            <a:ext cx="5148064" cy="3861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21149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50106"/>
          </a:xfrm>
        </p:spPr>
        <p:txBody>
          <a:bodyPr>
            <a:normAutofit fontScale="90000"/>
          </a:bodyPr>
          <a:lstStyle/>
          <a:p>
            <a:r>
              <a:rPr lang="uk-UA" b="1" dirty="0" smtClean="0"/>
              <a:t>Відзначені кращі педагоги-тренери</a:t>
            </a:r>
            <a:endParaRPr lang="uk-UA" b="1" dirty="0"/>
          </a:p>
        </p:txBody>
      </p:sp>
      <p:sp>
        <p:nvSpPr>
          <p:cNvPr id="3" name="Объект 2"/>
          <p:cNvSpPr>
            <a:spLocks noGrp="1"/>
          </p:cNvSpPr>
          <p:nvPr>
            <p:ph idx="1"/>
          </p:nvPr>
        </p:nvSpPr>
        <p:spPr>
          <a:xfrm>
            <a:off x="457200" y="1268760"/>
            <a:ext cx="8229600" cy="5184576"/>
          </a:xfrm>
        </p:spPr>
        <p:txBody>
          <a:bodyPr>
            <a:normAutofit fontScale="77500" lnSpcReduction="20000"/>
          </a:bodyPr>
          <a:lstStyle/>
          <a:p>
            <a:r>
              <a:rPr lang="uk-UA" dirty="0"/>
              <a:t>Іванченко Наталія Миколаївна, вихователь-методист Балаклійського дошкільного навчального закладу (ясла-садок) № 4 Балаклійської міської ради Харківської області; </a:t>
            </a:r>
            <a:endParaRPr lang="uk-UA" dirty="0" smtClean="0"/>
          </a:p>
          <a:p>
            <a:r>
              <a:rPr lang="uk-UA" dirty="0" smtClean="0"/>
              <a:t>Кириченко Владислава </a:t>
            </a:r>
            <a:r>
              <a:rPr lang="uk-UA" dirty="0"/>
              <a:t>Олександрівна, вихователь-методист Ізюмського дошкільного навчального закладу (ясла-садок) № 13 компенсуючого типу (санаторний) Ізюмської міської ради Харківської області; </a:t>
            </a:r>
            <a:endParaRPr lang="uk-UA" dirty="0" smtClean="0"/>
          </a:p>
          <a:p>
            <a:r>
              <a:rPr lang="uk-UA" dirty="0" smtClean="0"/>
              <a:t>Павлова </a:t>
            </a:r>
            <a:r>
              <a:rPr lang="uk-UA"/>
              <a:t>Тетяна </a:t>
            </a:r>
            <a:r>
              <a:rPr lang="uk-UA" smtClean="0"/>
              <a:t>Анатоліївна</a:t>
            </a:r>
            <a:r>
              <a:rPr lang="uk-UA" smtClean="0"/>
              <a:t>, </a:t>
            </a:r>
            <a:r>
              <a:rPr lang="uk-UA" dirty="0"/>
              <a:t>вихователь-методист </a:t>
            </a:r>
            <a:r>
              <a:rPr lang="uk-UA" dirty="0" err="1"/>
              <a:t>Красноградського</a:t>
            </a:r>
            <a:r>
              <a:rPr lang="uk-UA" dirty="0"/>
              <a:t> дошкільного навчального закладу (ясла-садок) № 5 </a:t>
            </a:r>
            <a:r>
              <a:rPr lang="uk-UA" dirty="0" err="1"/>
              <a:t>Красноградської</a:t>
            </a:r>
            <a:r>
              <a:rPr lang="uk-UA" dirty="0"/>
              <a:t> міської ради Харківської області; </a:t>
            </a:r>
            <a:endParaRPr lang="uk-UA" dirty="0" smtClean="0"/>
          </a:p>
          <a:p>
            <a:r>
              <a:rPr lang="uk-UA" dirty="0" smtClean="0"/>
              <a:t>Щербак </a:t>
            </a:r>
            <a:r>
              <a:rPr lang="uk-UA" dirty="0" err="1"/>
              <a:t>Алеся</a:t>
            </a:r>
            <a:r>
              <a:rPr lang="uk-UA" dirty="0"/>
              <a:t> Миколаївна, вихователь-методист Комунального закладу «Дошкільний навчальний заклад (ясла-садок) № 294 Харківської міської ради». </a:t>
            </a:r>
            <a:endParaRPr lang="ru-RU" dirty="0"/>
          </a:p>
          <a:p>
            <a:endParaRPr lang="uk-UA" dirty="0"/>
          </a:p>
        </p:txBody>
      </p:sp>
    </p:spTree>
    <p:extLst>
      <p:ext uri="{BB962C8B-B14F-4D97-AF65-F5344CB8AC3E}">
        <p14:creationId xmlns:p14="http://schemas.microsoft.com/office/powerpoint/2010/main" val="2878235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lstStyle/>
          <a:p>
            <a:endParaRPr lang="uk-UA" dirty="0"/>
          </a:p>
        </p:txBody>
      </p:sp>
      <p:pic>
        <p:nvPicPr>
          <p:cNvPr id="5122" name="Picture 2" descr="D:\Алла\семінари 2018-19\Київ ВС 24.10\44848473_906600229539480_4392381243082145792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8280920" cy="5520613"/>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D:\Алла\семінари 2018-19\Київ ВС 24.10\44878359_906600086206161_7920717127516946432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404664"/>
            <a:ext cx="8316416" cy="554427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D:\Алла\семінари 2018-19\Київ ВС 24.10\44913602_906602936205876_973761191576862720_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692696"/>
            <a:ext cx="8316924" cy="5544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3222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792088"/>
          </a:xfrm>
        </p:spPr>
        <p:txBody>
          <a:bodyPr>
            <a:normAutofit fontScale="90000"/>
          </a:bodyPr>
          <a:lstStyle/>
          <a:p>
            <a:r>
              <a:rPr lang="uk-UA" b="1" dirty="0" smtClean="0"/>
              <a:t>Майстер-класи від авторів програми</a:t>
            </a:r>
            <a:endParaRPr lang="uk-UA" b="1" dirty="0"/>
          </a:p>
        </p:txBody>
      </p:sp>
      <p:sp>
        <p:nvSpPr>
          <p:cNvPr id="3" name="Объект 2"/>
          <p:cNvSpPr>
            <a:spLocks noGrp="1"/>
          </p:cNvSpPr>
          <p:nvPr>
            <p:ph idx="1"/>
          </p:nvPr>
        </p:nvSpPr>
        <p:spPr/>
        <p:txBody>
          <a:bodyPr/>
          <a:lstStyle/>
          <a:p>
            <a:endParaRPr lang="uk-UA" dirty="0"/>
          </a:p>
        </p:txBody>
      </p:sp>
      <p:pic>
        <p:nvPicPr>
          <p:cNvPr id="3074" name="Picture 2" descr="D:\Алла\семінари 2018-19\Київ ВС 24.10\44932462_906612366204933_28672256775290880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3212976"/>
            <a:ext cx="5328084" cy="355205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D:\Алла\семінари 2018-19\Київ ВС 24.10\44862134_906609112871925_2069888943469363200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028733"/>
            <a:ext cx="5256076" cy="3504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46013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97768"/>
            <a:ext cx="8229600" cy="1143000"/>
          </a:xfrm>
        </p:spPr>
        <p:txBody>
          <a:bodyPr>
            <a:normAutofit/>
          </a:bodyPr>
          <a:lstStyle/>
          <a:p>
            <a:r>
              <a:rPr lang="uk-UA" sz="3600" b="1" dirty="0"/>
              <a:t>Майстер-класи від авторів програми</a:t>
            </a:r>
          </a:p>
        </p:txBody>
      </p:sp>
      <p:sp>
        <p:nvSpPr>
          <p:cNvPr id="3" name="Объект 2"/>
          <p:cNvSpPr>
            <a:spLocks noGrp="1"/>
          </p:cNvSpPr>
          <p:nvPr>
            <p:ph idx="1"/>
          </p:nvPr>
        </p:nvSpPr>
        <p:spPr/>
        <p:txBody>
          <a:bodyPr/>
          <a:lstStyle/>
          <a:p>
            <a:endParaRPr lang="uk-UA" dirty="0"/>
          </a:p>
        </p:txBody>
      </p:sp>
      <p:pic>
        <p:nvPicPr>
          <p:cNvPr id="6146" name="Picture 2" descr="D:\Алла\семінари 2018-19\Київ ВС 24.10\44835463_906615376204632_2421635903039471616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8371" y="2480914"/>
            <a:ext cx="6565629" cy="4377086"/>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D:\Алла\семінари 2018-19\Київ ВС 24.10\IMG_20181024_1538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340768"/>
            <a:ext cx="3024336" cy="4032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91706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94122"/>
          </a:xfrm>
        </p:spPr>
        <p:txBody>
          <a:bodyPr>
            <a:normAutofit/>
          </a:bodyPr>
          <a:lstStyle/>
          <a:p>
            <a:r>
              <a:rPr lang="uk-UA" sz="3600" b="1" dirty="0" smtClean="0"/>
              <a:t>Підсумки фестивалю</a:t>
            </a:r>
            <a:endParaRPr lang="uk-UA" sz="3600" b="1" dirty="0"/>
          </a:p>
        </p:txBody>
      </p:sp>
      <p:pic>
        <p:nvPicPr>
          <p:cNvPr id="7172" name="Picture 4" descr="D:\Алла\семінари 2018-19\Київ ВС 24.10\44827995_906590049540498_332808339933102080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268760"/>
            <a:ext cx="7821951" cy="5214634"/>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D:\Алла\семінари 2018-19\Київ ВС 24.10\DSC02882.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979712" y="1268760"/>
            <a:ext cx="7049757" cy="5287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6423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4000" b="1" dirty="0" smtClean="0"/>
              <a:t>Зміна місії освіти</a:t>
            </a:r>
            <a:endParaRPr lang="uk-UA" sz="4000" b="1" dirty="0"/>
          </a:p>
        </p:txBody>
      </p:sp>
      <p:sp>
        <p:nvSpPr>
          <p:cNvPr id="3" name="Объект 2"/>
          <p:cNvSpPr>
            <a:spLocks noGrp="1"/>
          </p:cNvSpPr>
          <p:nvPr>
            <p:ph idx="1"/>
          </p:nvPr>
        </p:nvSpPr>
        <p:spPr/>
        <p:txBody>
          <a:bodyPr>
            <a:normAutofit/>
          </a:bodyPr>
          <a:lstStyle/>
          <a:p>
            <a:pPr algn="ctr"/>
            <a:r>
              <a:rPr lang="uk-UA" sz="3600" b="1" dirty="0" smtClean="0"/>
              <a:t>Освіта як трансляція знань</a:t>
            </a:r>
          </a:p>
          <a:p>
            <a:pPr algn="ctr"/>
            <a:endParaRPr lang="uk-UA" sz="3600" b="1" dirty="0"/>
          </a:p>
          <a:p>
            <a:pPr algn="ctr"/>
            <a:endParaRPr lang="uk-UA" sz="3600" b="1" dirty="0" smtClean="0"/>
          </a:p>
          <a:p>
            <a:pPr algn="ctr"/>
            <a:endParaRPr lang="uk-UA" sz="3600" b="1" dirty="0"/>
          </a:p>
          <a:p>
            <a:pPr algn="ctr"/>
            <a:r>
              <a:rPr lang="uk-UA" sz="3600" b="1" dirty="0" smtClean="0"/>
              <a:t>Освіта як індустрія можливостей                    (мотиви, дії, </a:t>
            </a:r>
            <a:r>
              <a:rPr lang="uk-UA" sz="3600" b="1" dirty="0" err="1" smtClean="0"/>
              <a:t>сенси</a:t>
            </a:r>
            <a:r>
              <a:rPr lang="uk-UA" sz="3600" b="1" dirty="0" smtClean="0"/>
              <a:t>)</a:t>
            </a:r>
            <a:endParaRPr lang="uk-UA" sz="3600" b="1" dirty="0"/>
          </a:p>
          <a:p>
            <a:endParaRPr lang="uk-UA" sz="3600" b="1" dirty="0"/>
          </a:p>
        </p:txBody>
      </p:sp>
      <p:sp>
        <p:nvSpPr>
          <p:cNvPr id="4" name="Выгнутая вверх стрелка 3"/>
          <p:cNvSpPr/>
          <p:nvPr/>
        </p:nvSpPr>
        <p:spPr>
          <a:xfrm rot="5400000">
            <a:off x="3635896" y="2708920"/>
            <a:ext cx="1872208" cy="108012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schemeClr val="tx1"/>
              </a:solidFill>
            </a:endParaRPr>
          </a:p>
        </p:txBody>
      </p:sp>
    </p:spTree>
    <p:extLst>
      <p:ext uri="{BB962C8B-B14F-4D97-AF65-F5344CB8AC3E}">
        <p14:creationId xmlns:p14="http://schemas.microsoft.com/office/powerpoint/2010/main" val="3144637506"/>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213</TotalTime>
  <Words>762</Words>
  <Application>Microsoft Office PowerPoint</Application>
  <PresentationFormat>Экран (4:3)</PresentationFormat>
  <Paragraphs>105</Paragraphs>
  <Slides>21</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Тема Office</vt:lpstr>
      <vt:lpstr>Про участь делегації Харківської області у Всеукраїнському науково-практичному семінарі для тренерів  ‒ представників проекту «Впевнений старт»</vt:lpstr>
      <vt:lpstr>VS_Fest – 2018 м. Київ, 24.10.2018</vt:lpstr>
      <vt:lpstr>Презентация PowerPoint</vt:lpstr>
      <vt:lpstr>Відзначені кращі педагоги-тренери</vt:lpstr>
      <vt:lpstr>Презентация PowerPoint</vt:lpstr>
      <vt:lpstr>Майстер-класи від авторів програми</vt:lpstr>
      <vt:lpstr>Майстер-класи від авторів програми</vt:lpstr>
      <vt:lpstr>Підсумки фестивалю</vt:lpstr>
      <vt:lpstr>Зміна місії освіти</vt:lpstr>
      <vt:lpstr>Філософська основа  «Впевненого старту»</vt:lpstr>
      <vt:lpstr>Основні характеристики стилю нового педагогічного мислення</vt:lpstr>
      <vt:lpstr>Оновлена програма ВПЕВНЕНИЙ СТАРТ</vt:lpstr>
      <vt:lpstr>ВИХОВАТЕЛЮ –  методичні рекомендації (1,2,3 ч) </vt:lpstr>
      <vt:lpstr>ДИТИНІ  та БАТЬКАМ –  комплект навчальних посібників: Книга дошкільника (1,2,3 ч.)</vt:lpstr>
      <vt:lpstr>АЛЬБОМ  З ХУДОЖНЬО-ТВОРЧОЇ ДІЯЛЬНОСТІ (1,2,3 ч)</vt:lpstr>
      <vt:lpstr>Методичні рекомендації  щодо організації освітнього процесу в закладах дошкільної освіти Харківської області за освітньою програмою для дітей старшого дошкільного віку  «Впевнений старт»</vt:lpstr>
      <vt:lpstr>Розподіл групових фронтальних занять на тиждень </vt:lpstr>
      <vt:lpstr>Методичні рекомендації до укладання розподілу  та розкладу занять</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 участь делегації Харківської області у Всеукраїнському науково-практичному семінарі для тренерів  ‒ представників проекту «Впевнений старт»</dc:title>
  <dc:creator>Алла Остапенко</dc:creator>
  <cp:lastModifiedBy>Алла Остапенко</cp:lastModifiedBy>
  <cp:revision>10</cp:revision>
  <dcterms:created xsi:type="dcterms:W3CDTF">2018-10-29T09:02:40Z</dcterms:created>
  <dcterms:modified xsi:type="dcterms:W3CDTF">2018-10-31T10:01:59Z</dcterms:modified>
</cp:coreProperties>
</file>