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6" r:id="rId3"/>
    <p:sldId id="261" r:id="rId4"/>
    <p:sldId id="262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3300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46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6088" y="274319"/>
            <a:ext cx="8367916" cy="3416531"/>
          </a:xfrm>
        </p:spPr>
        <p:txBody>
          <a:bodyPr/>
          <a:lstStyle/>
          <a:p>
            <a:pPr algn="l"/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ЗУ </a:t>
            </a:r>
            <a:b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 внесення змін до Закону України «Про дошкільну освіту»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8893" y="3892062"/>
            <a:ext cx="9999784" cy="2625116"/>
          </a:xfrm>
        </p:spPr>
        <p:txBody>
          <a:bodyPr>
            <a:normAutofit/>
          </a:bodyPr>
          <a:lstStyle/>
          <a:p>
            <a:pPr algn="l"/>
            <a:r>
              <a:rPr lang="uk-UA" sz="32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проекту Закону України «Про дошкільну освіту»:</a:t>
            </a:r>
          </a:p>
          <a:p>
            <a:pPr marL="457200" indent="-457200" algn="l">
              <a:buFontTx/>
              <a:buChar char="-"/>
            </a:pPr>
            <a:r>
              <a:rPr lang="uk-UA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розділів (у чинному Законі – 10);</a:t>
            </a:r>
          </a:p>
          <a:p>
            <a:pPr marL="457200" indent="-457200" algn="l">
              <a:buFontTx/>
              <a:buChar char="-"/>
            </a:pPr>
            <a:r>
              <a:rPr lang="uk-UA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 статей (</a:t>
            </a:r>
            <a:r>
              <a:rPr lang="uk-UA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чинному Законі – </a:t>
            </a:r>
            <a:r>
              <a:rPr lang="uk-UA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41).</a:t>
            </a:r>
            <a:endParaRPr lang="uk-UA" sz="3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</a:pPr>
            <a:endParaRPr lang="uk-UA" sz="3200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</a:pPr>
            <a:endParaRPr lang="ru-RU" sz="3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051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6522" y="3255818"/>
            <a:ext cx="11793415" cy="3473228"/>
          </a:xfrm>
        </p:spPr>
        <p:txBody>
          <a:bodyPr>
            <a:normAutofit fontScale="47500" lnSpcReduction="20000"/>
          </a:bodyPr>
          <a:lstStyle/>
          <a:p>
            <a:pPr algn="l">
              <a:spcBef>
                <a:spcPts val="600"/>
              </a:spcBef>
              <a:tabLst>
                <a:tab pos="11125200" algn="l"/>
              </a:tabLst>
            </a:pPr>
            <a:r>
              <a:rPr lang="uk-UA" sz="38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21 Директор закладу дошкільної освіти                    </a:t>
            </a:r>
            <a:r>
              <a:rPr lang="uk-UA" sz="3800" b="1" u="sng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endParaRPr lang="en-US" sz="3800" b="1" u="sng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spcBef>
                <a:spcPts val="600"/>
              </a:spcBef>
              <a:buFontTx/>
              <a:buChar char="-"/>
              <a:tabLst>
                <a:tab pos="11125200" algn="l"/>
              </a:tabLst>
            </a:pPr>
            <a:r>
              <a:rPr lang="uk-UA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врегульовано</a:t>
            </a:r>
            <a:r>
              <a:rPr lang="ru-RU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 призначення на посаду директора ЗДО (за результатами конкурсного відбору).</a:t>
            </a:r>
            <a:r>
              <a:rPr lang="uk-UA" sz="3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457200" indent="-457200" algn="l">
              <a:spcBef>
                <a:spcPts val="600"/>
              </a:spcBef>
              <a:buFontTx/>
              <a:buChar char="-"/>
              <a:tabLst>
                <a:tab pos="11125200" algn="l"/>
              </a:tabLst>
            </a:pPr>
            <a:endParaRPr lang="uk-UA" sz="34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  <a:tabLst>
                <a:tab pos="11125200" algn="l"/>
              </a:tabLst>
            </a:pPr>
            <a:r>
              <a:rPr lang="uk-UA" sz="38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Ст.22. Педагогічна рада </a:t>
            </a:r>
          </a:p>
          <a:p>
            <a:pPr algn="l">
              <a:spcBef>
                <a:spcPts val="600"/>
              </a:spcBef>
              <a:tabLst>
                <a:tab pos="11125200" algn="l"/>
              </a:tabLst>
            </a:pPr>
            <a:r>
              <a:rPr lang="ru-RU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колегіальний</a:t>
            </a:r>
            <a:r>
              <a:rPr lang="ru-RU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sz="3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uk-UA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3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</a:t>
            </a:r>
            <a:r>
              <a:rPr lang="en-US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єкта</a:t>
            </a:r>
            <a:r>
              <a:rPr lang="uk-UA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освітньої діяльності у сфері дошкільної освіти;</a:t>
            </a:r>
          </a:p>
          <a:p>
            <a:pPr algn="l">
              <a:spcBef>
                <a:spcPts val="600"/>
              </a:spcBef>
              <a:tabLst>
                <a:tab pos="11125200" algn="l"/>
              </a:tabLst>
            </a:pPr>
            <a:r>
              <a:rPr lang="uk-UA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конкретизовані повноваження та розширено коло питань                                                 </a:t>
            </a:r>
            <a:endParaRPr lang="en-US" sz="3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600"/>
              </a:spcBef>
              <a:tabLst>
                <a:tab pos="11125200" algn="l"/>
              </a:tabLst>
            </a:pPr>
            <a:r>
              <a:rPr lang="uk-UA" sz="38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23. Громадське самоврядування  у ЗДО                   Ст. 20.Управління та громадське  самоврядування ЗДО</a:t>
            </a:r>
          </a:p>
          <a:p>
            <a:pPr algn="l">
              <a:spcBef>
                <a:spcPts val="600"/>
              </a:spcBef>
              <a:tabLst>
                <a:tab pos="11125200" algn="l"/>
              </a:tabLst>
            </a:pPr>
            <a:r>
              <a:rPr lang="uk-UA" sz="3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 закладу та батьківського самоврядування</a:t>
            </a:r>
          </a:p>
          <a:p>
            <a:pPr algn="l">
              <a:spcBef>
                <a:spcPts val="600"/>
              </a:spcBef>
              <a:tabLst>
                <a:tab pos="11125200" algn="l"/>
              </a:tabLst>
            </a:pPr>
            <a:endParaRPr lang="uk-UA" sz="2400" b="1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  <a:tabLst>
                <a:tab pos="11125200" algn="l"/>
              </a:tabLst>
            </a:pPr>
            <a:r>
              <a:rPr lang="uk-UA" sz="38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24 Піклувальна рада ЗДО </a:t>
            </a: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uk-UA" sz="38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20.Управління та громадське  самоврядування ЗДО  </a:t>
            </a:r>
          </a:p>
          <a:p>
            <a:pPr algn="l">
              <a:spcBef>
                <a:spcPts val="600"/>
              </a:spcBef>
              <a:tabLst>
                <a:tab pos="11125200" algn="l"/>
              </a:tabLst>
            </a:pPr>
            <a:r>
              <a:rPr lang="uk-UA" sz="29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3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</a:t>
            </a:r>
            <a:r>
              <a:rPr lang="uk-UA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підставі ЗУ «Про освіту»; </a:t>
            </a:r>
            <a:r>
              <a:rPr lang="uk-UA" sz="3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установих</a:t>
            </a:r>
            <a:r>
              <a:rPr lang="uk-UA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документів ЗДО;  за наказом директора  ЗДО</a:t>
            </a:r>
          </a:p>
          <a:p>
            <a:pPr algn="l">
              <a:spcBef>
                <a:spcPts val="600"/>
              </a:spcBef>
              <a:tabLst>
                <a:tab pos="11125200" algn="l"/>
              </a:tabLst>
            </a:pPr>
            <a:r>
              <a:rPr lang="ru-RU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3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  <a:tabLst>
                <a:tab pos="11125200" algn="l"/>
              </a:tabLst>
            </a:pPr>
            <a:endParaRPr lang="ru-RU" sz="20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61045" y="363414"/>
            <a:ext cx="8833232" cy="1758463"/>
          </a:xfrm>
        </p:spPr>
        <p:txBody>
          <a:bodyPr/>
          <a:lstStyle/>
          <a:p>
            <a:pPr algn="ctr"/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Розділ ІІІ </a:t>
            </a:r>
            <a:br>
              <a:rPr lang="uk-UA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УПРАВЛІННЯ У СФІЕРІ ДОШКІЛЬНОЇ ОСВІТИ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551411" y="2574174"/>
            <a:ext cx="4372495" cy="681644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Назва статті у проекті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15354" y="2574174"/>
            <a:ext cx="4572000" cy="6816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Назва статті у чинному Законі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Минус 5"/>
          <p:cNvSpPr/>
          <p:nvPr/>
        </p:nvSpPr>
        <p:spPr>
          <a:xfrm>
            <a:off x="6289963" y="4225636"/>
            <a:ext cx="457200" cy="83127"/>
          </a:xfrm>
          <a:prstGeom prst="mathMinus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инус 7"/>
          <p:cNvSpPr/>
          <p:nvPr/>
        </p:nvSpPr>
        <p:spPr>
          <a:xfrm>
            <a:off x="6289963" y="3435927"/>
            <a:ext cx="457200" cy="83127"/>
          </a:xfrm>
          <a:prstGeom prst="mathMinus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42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956" y="586154"/>
            <a:ext cx="8582998" cy="1344246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Розділ І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ОСВІТНІЙ ПРОЦЕС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689956" y="2039816"/>
            <a:ext cx="4280629" cy="77265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Назва статті у проекті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9550" y="2039817"/>
            <a:ext cx="4935311" cy="7726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Назва статті у чинному Законі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54428" y="2812475"/>
            <a:ext cx="11330247" cy="35606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>
                <a:tab pos="11125200" algn="l"/>
              </a:tabLst>
              <a:defRPr/>
            </a:pPr>
            <a:r>
              <a:rPr kumimoji="0" lang="uk-UA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Ст. 25. Організація освітнього процесу у ЗДО                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>
                <a:tab pos="11125200" algn="l"/>
              </a:tabLst>
              <a:defRPr/>
            </a:pPr>
            <a:r>
              <a:rPr lang="uk-UA" sz="1700" b="1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структура навчального року (термін «літній період»); 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>
                <a:tab pos="11125200" algn="l"/>
              </a:tabLst>
              <a:defRPr/>
            </a:pPr>
            <a:r>
              <a:rPr kumimoji="0" lang="uk-UA" sz="17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прописано тривалість занять у вікових групах;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>
                <a:tab pos="11125200" algn="l"/>
              </a:tabLst>
              <a:defRPr/>
            </a:pPr>
            <a:r>
              <a:rPr lang="uk-UA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формування </a:t>
            </a:r>
            <a:r>
              <a:rPr lang="uk-UA" sz="1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дітей під час виховного процесу</a:t>
            </a:r>
            <a:endParaRPr kumimoji="0" lang="en-US" sz="1700" b="1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>
                <a:tab pos="11125200" algn="l"/>
              </a:tabLst>
              <a:defRPr/>
            </a:pPr>
            <a:r>
              <a:rPr kumimoji="0" lang="uk-UA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Ст.26. Освітня</a:t>
            </a:r>
            <a:r>
              <a:rPr kumimoji="0" lang="uk-UA" sz="2200" b="1" i="0" u="none" strike="noStrike" kern="120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програма                                               Ст. 23. Освітня програма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>
                <a:tab pos="11125200" algn="l"/>
              </a:tabLst>
              <a:defRPr/>
            </a:pPr>
            <a:r>
              <a:rPr kumimoji="0" lang="uk-UA" sz="17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основа – Базовий компонент ДО;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>
                <a:tab pos="11125200" algn="l"/>
              </a:tabLst>
              <a:defRPr/>
            </a:pPr>
            <a:r>
              <a:rPr kumimoji="0" lang="uk-UA" sz="17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чітка с</a:t>
            </a:r>
            <a:r>
              <a:rPr kumimoji="0" lang="uk-UA" sz="17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труктура</a:t>
            </a:r>
            <a:r>
              <a:rPr kumimoji="0" lang="uk-UA" sz="17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освітньої програми;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>
                <a:tab pos="11125200" algn="l"/>
              </a:tabLst>
              <a:defRPr/>
            </a:pPr>
            <a:r>
              <a:rPr lang="uk-UA" sz="1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-набуття</a:t>
            </a:r>
            <a:r>
              <a:rPr lang="uk-UA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визначених БК;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>
                <a:tab pos="11125200" algn="l"/>
              </a:tabLst>
              <a:defRPr/>
            </a:pPr>
            <a:r>
              <a:rPr kumimoji="0" lang="uk-UA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рішення педагогічної ради </a:t>
            </a:r>
          </a:p>
          <a:p>
            <a:pPr marL="342900" lvl="0" indent="-342900">
              <a:spcBef>
                <a:spcPts val="600"/>
              </a:spcBef>
              <a:buClr>
                <a:schemeClr val="accent1"/>
              </a:buClr>
              <a:buSzPct val="80000"/>
              <a:tabLst>
                <a:tab pos="11125200" algn="l"/>
              </a:tabLst>
            </a:pPr>
            <a:r>
              <a:rPr kumimoji="0" lang="uk-UA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Ст. 27.</a:t>
            </a:r>
            <a:r>
              <a:rPr kumimoji="0" lang="uk-UA" sz="2200" b="1" i="0" u="none" strike="noStrike" kern="120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Інклюзивна освіта </a:t>
            </a:r>
          </a:p>
          <a:p>
            <a:pPr marL="342900" lvl="0" indent="-342900">
              <a:spcBef>
                <a:spcPts val="600"/>
              </a:spcBef>
              <a:buClr>
                <a:schemeClr val="accent1"/>
              </a:buClr>
              <a:buSzPct val="80000"/>
              <a:tabLst>
                <a:tab pos="11125200" algn="l"/>
              </a:tabLst>
            </a:pPr>
            <a:r>
              <a:rPr lang="uk-UA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організація освітнього процесу для дітей з ООП</a:t>
            </a:r>
            <a:endParaRPr kumimoji="0" lang="uk-UA" sz="17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buClr>
                <a:schemeClr val="accent1"/>
              </a:buClr>
              <a:buSzPct val="80000"/>
              <a:tabLst>
                <a:tab pos="11125200" algn="l"/>
              </a:tabLst>
            </a:pPr>
            <a:r>
              <a:rPr lang="uk-UA" sz="17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введено поняття «Асистент</a:t>
            </a:r>
            <a:r>
              <a:rPr lang="uk-UA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дитини»</a:t>
            </a:r>
            <a:r>
              <a:rPr kumimoji="0" lang="uk-UA" sz="17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>
                <a:tab pos="11125200" algn="l"/>
              </a:tabLst>
              <a:defRPr/>
            </a:pPr>
            <a:endParaRPr kumimoji="0" lang="uk-UA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>
                <a:tab pos="11125200" algn="l"/>
              </a:tabLst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Минус 6"/>
          <p:cNvSpPr/>
          <p:nvPr/>
        </p:nvSpPr>
        <p:spPr>
          <a:xfrm>
            <a:off x="7666892" y="5316948"/>
            <a:ext cx="726830" cy="45719"/>
          </a:xfrm>
          <a:prstGeom prst="mathMinus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инус 7"/>
          <p:cNvSpPr/>
          <p:nvPr/>
        </p:nvSpPr>
        <p:spPr>
          <a:xfrm>
            <a:off x="7514491" y="3519054"/>
            <a:ext cx="726831" cy="45719"/>
          </a:xfrm>
          <a:prstGeom prst="mathMinus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3480" y="498764"/>
            <a:ext cx="8785320" cy="1869298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Розділ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ЗАБЕЗПЕЧЕННЯ ЯКОСТІ ДОШКІЛЬНОЇ ОСВІТИ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363416" y="2657301"/>
            <a:ext cx="4837582" cy="681644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Назва статті у проекті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82146" y="2651760"/>
            <a:ext cx="5089946" cy="6816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Назва статті у чинному Законі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99292" y="3458308"/>
            <a:ext cx="11585383" cy="262383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>
                <a:tab pos="11125200" algn="l"/>
              </a:tabLst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Ст. 28. Система забезпечення якості    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>
                <a:tab pos="11125200" algn="l"/>
              </a:tabLst>
              <a:defRPr/>
            </a:pPr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1900" b="1" noProof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изначено</a:t>
            </a:r>
            <a:r>
              <a:rPr lang="uk-UA" sz="1900" b="1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механізми забезпечення якості ДО</a:t>
            </a:r>
            <a:r>
              <a:rPr kumimoji="0" lang="uk-UA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</a:p>
          <a:p>
            <a:pPr marL="342900" lvl="0" indent="-342900">
              <a:spcBef>
                <a:spcPts val="600"/>
              </a:spcBef>
              <a:buClr>
                <a:schemeClr val="accent1"/>
              </a:buClr>
              <a:buSzPct val="80000"/>
              <a:tabLst>
                <a:tab pos="11125200" algn="l"/>
              </a:tabLst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Ст.29. </a:t>
            </a:r>
            <a:r>
              <a:rPr lang="uk-UA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 нагляд (контроль) у сфері ДО    </a:t>
            </a:r>
            <a:r>
              <a:rPr kumimoji="0" lang="uk-UA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Ст. 21. </a:t>
            </a:r>
            <a:r>
              <a:rPr lang="uk-UA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 нагляд (контроль) у сфері ДО</a:t>
            </a:r>
          </a:p>
          <a:p>
            <a:pPr lvl="0">
              <a:spcBef>
                <a:spcPts val="600"/>
              </a:spcBef>
              <a:buClr>
                <a:schemeClr val="accent1"/>
              </a:buClr>
              <a:buSzPct val="80000"/>
              <a:tabLst>
                <a:tab pos="11125200" algn="l"/>
              </a:tabLst>
            </a:pPr>
            <a:r>
              <a:rPr lang="uk-UA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-врегульовано</a:t>
            </a:r>
            <a:r>
              <a:rPr lang="uk-UA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особливості державного нагляду;</a:t>
            </a:r>
          </a:p>
          <a:p>
            <a:pPr lvl="0">
              <a:spcBef>
                <a:spcPts val="600"/>
              </a:spcBef>
              <a:buClr>
                <a:schemeClr val="accent1"/>
              </a:buClr>
              <a:buSzPct val="80000"/>
              <a:tabLst>
                <a:tab pos="11125200" algn="l"/>
              </a:tabLst>
            </a:pPr>
            <a:r>
              <a:rPr lang="uk-UA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 </a:t>
            </a:r>
            <a:r>
              <a:rPr lang="uk-UA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даржавного</a:t>
            </a:r>
            <a:r>
              <a:rPr lang="uk-UA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нагляду: інституційний аудит; позапланова перевірка</a:t>
            </a:r>
          </a:p>
          <a:p>
            <a:pPr marL="342900" lvl="0" indent="-342900">
              <a:spcBef>
                <a:spcPts val="600"/>
              </a:spcBef>
              <a:buClr>
                <a:schemeClr val="accent1"/>
              </a:buClr>
              <a:buSzPct val="80000"/>
              <a:tabLst>
                <a:tab pos="11125200" algn="l"/>
              </a:tabLst>
            </a:pPr>
            <a:endParaRPr kumimoji="0" lang="en-US" sz="17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>
                <a:tab pos="11125200" algn="l"/>
              </a:tabLst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Ст. 30.</a:t>
            </a:r>
            <a:r>
              <a:rPr kumimoji="0" lang="uk-UA" sz="2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</a:t>
            </a:r>
            <a:r>
              <a:rPr lang="uk-UA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нагляд (контроль) у сфері ДО   </a:t>
            </a:r>
            <a:endParaRPr kumimoji="0" lang="uk-UA" sz="2400" b="1" i="0" u="none" strike="noStrike" kern="1200" cap="none" spc="0" normalizeH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>
                <a:tab pos="11125200" algn="l"/>
              </a:tabLst>
              <a:defRPr/>
            </a:pPr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kumimoji="0" lang="uk-UA" sz="19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ередбачено</a:t>
            </a:r>
            <a:r>
              <a:rPr kumimoji="0" lang="uk-UA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установчими документами діяльність у сфері дошкільної освіти                                       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>
                <a:tab pos="11125200" algn="l"/>
              </a:tabLst>
              <a:defRPr/>
            </a:pPr>
            <a:endParaRPr kumimoji="0" lang="uk-UA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>
                <a:tab pos="11125200" algn="l"/>
              </a:tabLst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Минус 6"/>
          <p:cNvSpPr/>
          <p:nvPr/>
        </p:nvSpPr>
        <p:spPr>
          <a:xfrm flipV="1">
            <a:off x="7462270" y="5451229"/>
            <a:ext cx="614929" cy="146536"/>
          </a:xfrm>
          <a:prstGeom prst="mathMinus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инус 7"/>
          <p:cNvSpPr/>
          <p:nvPr/>
        </p:nvSpPr>
        <p:spPr>
          <a:xfrm>
            <a:off x="7390335" y="3736463"/>
            <a:ext cx="686864" cy="83127"/>
          </a:xfrm>
          <a:prstGeom prst="mathMinus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8000" b="1" dirty="0" smtClean="0"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892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210</TotalTime>
  <Words>325</Words>
  <Application>Microsoft Office PowerPoint</Application>
  <PresentationFormat>Произвольный</PresentationFormat>
  <Paragraphs>46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Проект ЗУ  «Про внесення змін до Закону України «Про дошкільну освіту»</vt:lpstr>
      <vt:lpstr>Розділ ІІІ  УПРАВЛІННЯ У СФІЕРІ ДОШКІЛЬНОЇ ОСВІТИ</vt:lpstr>
      <vt:lpstr>Розділ ІV ОСВІТНІЙ ПРОЦЕС</vt:lpstr>
      <vt:lpstr>Розділ V ЗАБЕЗПЕЧЕННЯ ЯКОСТІ ДОШКІЛЬНОЇ ОСВІТИ</vt:lpstr>
      <vt:lpstr>Дякую за увагу!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ЗУ  Про внесення змін до Закону про дошкільну освіту</dc:title>
  <dc:creator>СЭМ</dc:creator>
  <cp:lastModifiedBy>user</cp:lastModifiedBy>
  <cp:revision>24</cp:revision>
  <dcterms:created xsi:type="dcterms:W3CDTF">2019-02-24T09:23:50Z</dcterms:created>
  <dcterms:modified xsi:type="dcterms:W3CDTF">2019-02-27T07:55:40Z</dcterms:modified>
</cp:coreProperties>
</file>