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9" r:id="rId4"/>
    <p:sldId id="288" r:id="rId5"/>
    <p:sldId id="290" r:id="rId6"/>
    <p:sldId id="281" r:id="rId7"/>
    <p:sldId id="283" r:id="rId8"/>
    <p:sldId id="282" r:id="rId9"/>
    <p:sldId id="291" r:id="rId10"/>
    <p:sldId id="285" r:id="rId11"/>
    <p:sldId id="292" r:id="rId12"/>
    <p:sldId id="296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63"/>
    <a:srgbClr val="4D310B"/>
    <a:srgbClr val="666633"/>
    <a:srgbClr val="5E5544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9" autoAdjust="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/>
              <a:t>Образец текста</a:t>
            </a:r>
          </a:p>
          <a:p>
            <a:pPr lvl="1"/>
            <a:r>
              <a:rPr lang="ru-RU" altLang="uk-UA" noProof="0"/>
              <a:t>Второй уровень</a:t>
            </a:r>
          </a:p>
          <a:p>
            <a:pPr lvl="2"/>
            <a:r>
              <a:rPr lang="ru-RU" altLang="uk-UA" noProof="0"/>
              <a:t>Третий уровень</a:t>
            </a:r>
          </a:p>
          <a:p>
            <a:pPr lvl="3"/>
            <a:r>
              <a:rPr lang="ru-RU" altLang="uk-UA" noProof="0"/>
              <a:t>Четвертый уровень</a:t>
            </a:r>
          </a:p>
          <a:p>
            <a:pPr lvl="4"/>
            <a:r>
              <a:rPr lang="ru-RU" altLang="uk-UA" noProof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9E9E18-C7C5-4088-B061-DFB057D76A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7CFC95-E43E-4E6E-8F20-E033C512F9C9}" type="slidenum">
              <a:rPr lang="ru-RU" altLang="uk-UA" smtClean="0">
                <a:latin typeface="Arial" charset="0"/>
                <a:cs typeface="Arial" charset="0"/>
              </a:rPr>
              <a:pPr/>
              <a:t>2</a:t>
            </a:fld>
            <a:endParaRPr lang="ru-RU" altLang="uk-U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5D320-3CC7-4A33-890D-B8F5C7371FF6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0DC7-6C23-42F4-A90E-281AF72072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6876-D159-4ACD-AAE2-90B52BC9B5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089E-5B60-4389-A3AD-A1C14CA5BC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3F7E-9756-45F4-BD1D-F27CE4EF7B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9C93-63CF-4804-9091-B32FE517C9B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9F62-C7D8-43A3-9FF3-59C635A073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15CA-40BE-4FED-97F1-6957F8E15E9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B32D-B605-4F7E-8044-0D2FBB90CF8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DCA7-0BC3-4526-B9A6-34C1426BD5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36A3-6ABC-4568-9B09-542EA0F59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0EDA-FC4A-4E83-A805-235296CE64C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6DB71C-F6C9-43E0-9AF4-99DF489CAEB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534400" cy="3733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uk-UA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 </a:t>
            </a:r>
            <a:r>
              <a:rPr lang="ru-RU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uk-UA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кісної доступної </a:t>
            </a:r>
            <a:r>
              <a:rPr lang="ru-RU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дошкiльної освiти </a:t>
            </a:r>
            <a:r>
              <a:rPr lang="uk-UA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altLang="uk-UA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7763" y="47244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Руднєва С.М., головний спеціаліст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відділу дошкільної, загальної середньої,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корекційної та позашкільної освіти  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Департаменту науки і  освіти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Харківської обласної державної адміністрації</a:t>
            </a:r>
            <a:endParaRPr lang="ru-RU" alt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54562"/>
          </a:xfrm>
        </p:spPr>
        <p:txBody>
          <a:bodyPr/>
          <a:lstStyle/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Лист Міністерства охорони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здоров'я України </a:t>
            </a:r>
          </a:p>
          <a:p>
            <a:pPr algn="ctr"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від 24.04.2018 № 111-01/123</a:t>
            </a:r>
          </a:p>
          <a:p>
            <a:pPr algn="ctr"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(надає роз'яснення щодо використання медичних форм для зарахування дітей до закладів дошкільної освіти) 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alt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4000" b="1" dirty="0">
                <a:latin typeface="Calibri" pitchFamily="34" charset="0"/>
              </a:rPr>
              <a:t>Лист Міністерства освіти і науки України, Міністерства охорони здоров'я України                                      № №1/9-537  05.2-11/235301             від 06 вересня 2018 року</a:t>
            </a:r>
          </a:p>
          <a:p>
            <a:pPr algn="ctr">
              <a:buFontTx/>
              <a:buNone/>
              <a:defRPr/>
            </a:pPr>
            <a:r>
              <a:rPr lang="uk-UA" sz="4400" b="1" i="1" dirty="0">
                <a:latin typeface="Calibri" pitchFamily="34" charset="0"/>
              </a:rPr>
              <a:t>"Щодо напруженої епідемічної ситуації"</a:t>
            </a:r>
            <a:endParaRPr lang="ru-RU" sz="4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676400"/>
          </a:xfrm>
        </p:spPr>
        <p:txBody>
          <a:bodyPr anchor="t"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Наказ Міністерства освіти і науки України від 08 червня 2018 року № 609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4000" b="1" smtClean="0">
                <a:latin typeface="Calibri" pitchFamily="34" charset="0"/>
                <a:cs typeface="Calibri" pitchFamily="34" charset="0"/>
              </a:rPr>
              <a:t>"Пpо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освіти"</a:t>
            </a:r>
            <a:endParaRPr lang="ru-RU" sz="4000" b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Проект наказу Міністерства        освіти і науки України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uk-UA" b="1" smtClean="0"/>
              <a:t>"</a:t>
            </a:r>
            <a:r>
              <a:rPr lang="uk-UA" sz="3600" b="1" smtClean="0">
                <a:latin typeface="Calibri" pitchFamily="34" charset="0"/>
              </a:rPr>
              <a:t>ПОРЯДОК зарахування, відрахування та переведення вихованців до державних та комунальних закладів освіти для здобуття дошкільної освіти"</a:t>
            </a:r>
          </a:p>
          <a:p>
            <a:pPr>
              <a:buFontTx/>
              <a:buNone/>
            </a:pPr>
            <a:r>
              <a:rPr lang="uk-UA" b="1" i="1" smtClean="0">
                <a:latin typeface="Calibri" pitchFamily="34" charset="0"/>
              </a:rPr>
              <a:t>(громадське обговорення)</a:t>
            </a:r>
            <a:endParaRPr lang="ru-RU" b="1" i="1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громадського обговорення  готуються проекти: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4297363"/>
          </a:xfrm>
        </p:spPr>
        <p:txBody>
          <a:bodyPr/>
          <a:lstStyle/>
          <a:p>
            <a:r>
              <a:rPr lang="uk-UA" sz="3600" b="1" smtClean="0">
                <a:latin typeface="Calibri" pitchFamily="34" charset="0"/>
              </a:rPr>
              <a:t>В новій редакції Закон України "Про дошкільну освіту"</a:t>
            </a:r>
          </a:p>
          <a:p>
            <a:r>
              <a:rPr lang="uk-UA" sz="3600" b="1" smtClean="0">
                <a:latin typeface="Calibri" pitchFamily="34" charset="0"/>
              </a:rPr>
              <a:t>Положення про заклад дошкільної освіти</a:t>
            </a:r>
          </a:p>
          <a:p>
            <a:r>
              <a:rPr lang="uk-UA" sz="3600" b="1" smtClean="0">
                <a:latin typeface="Calibri" pitchFamily="34" charset="0"/>
              </a:rPr>
              <a:t>Положення про форми здобуття дошкільної освіти</a:t>
            </a:r>
            <a:endParaRPr lang="ru-RU" sz="3600" b="1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Втратили чинність накази МОНУ: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uk-UA" sz="3600" b="1" smtClean="0">
                <a:latin typeface="Calibri" pitchFamily="34" charset="0"/>
              </a:rPr>
              <a:t>від 26 квітня 2011 року № 398</a:t>
            </a:r>
          </a:p>
          <a:p>
            <a:pPr>
              <a:buFontTx/>
              <a:buNone/>
            </a:pPr>
            <a:r>
              <a:rPr lang="uk-UA" sz="3600" smtClean="0">
                <a:latin typeface="Calibri" pitchFamily="34" charset="0"/>
              </a:rPr>
              <a:t>"Про затвердження Примірного положення про батьківські комітети (раду) дошкільного навчального закладу"</a:t>
            </a:r>
          </a:p>
          <a:p>
            <a:r>
              <a:rPr lang="uk-UA" sz="3600" b="1" smtClean="0">
                <a:latin typeface="Calibri" pitchFamily="34" charset="0"/>
              </a:rPr>
              <a:t>від 24 квітня 2003 року № 257</a:t>
            </a:r>
            <a:r>
              <a:rPr lang="uk-UA" sz="3600" smtClean="0">
                <a:latin typeface="Calibri" pitchFamily="34" charset="0"/>
              </a:rPr>
              <a:t> </a:t>
            </a:r>
          </a:p>
          <a:p>
            <a:pPr>
              <a:buFontTx/>
              <a:buNone/>
            </a:pPr>
            <a:r>
              <a:rPr lang="uk-UA" sz="3600" smtClean="0">
                <a:latin typeface="Calibri" pitchFamily="34" charset="0"/>
              </a:rPr>
              <a:t>"Про затвердження Примірного статуту дошкільного навчального закладу "</a:t>
            </a:r>
          </a:p>
          <a:p>
            <a:pPr>
              <a:buFontTx/>
              <a:buNone/>
            </a:pPr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017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</a:t>
            </a:r>
            <a:r>
              <a:rPr lang="uk-UA" alt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 різних типів</a:t>
            </a:r>
          </a:p>
        </p:txBody>
      </p:sp>
      <p:graphicFrame>
        <p:nvGraphicFramePr>
          <p:cNvPr id="15362" name="Диаграмма 14"/>
          <p:cNvGraphicFramePr>
            <a:graphicFrameLocks/>
          </p:cNvGraphicFramePr>
          <p:nvPr/>
        </p:nvGraphicFramePr>
        <p:xfrm>
          <a:off x="406400" y="1403350"/>
          <a:ext cx="8712200" cy="5353050"/>
        </p:xfrm>
        <a:graphic>
          <a:graphicData uri="http://schemas.openxmlformats.org/presentationml/2006/ole">
            <p:oleObj spid="_x0000_s15362" r:id="rId4" imgW="8711939" imgH="5352752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381000"/>
            <a:ext cx="8713787" cy="5791200"/>
          </a:xfrm>
        </p:spPr>
        <p:txBody>
          <a:bodyPr anchor="t"/>
          <a:lstStyle/>
          <a:p>
            <a:pPr>
              <a:defRPr/>
            </a:pPr>
            <a:r>
              <a:rPr lang="uk-UA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Розпорядження Кабінету Міністрів України від 06.12.2017 № 871-р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"Про затвердження плану дій на 2017 – 2019 роки поетапного створення додаткових місць                   у закладах освіти                                для дітей дошкільного віку"</a:t>
            </a:r>
            <a:endParaRPr lang="ru-RU" b="1" dirty="0">
              <a:solidFill>
                <a:srgbClr val="4A4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565150" y="157163"/>
            <a:ext cx="8229600" cy="1900237"/>
          </a:xfrm>
        </p:spPr>
        <p:txBody>
          <a:bodyPr/>
          <a:lstStyle/>
          <a:p>
            <a:pPr>
              <a:defRPr/>
            </a:pPr>
            <a:r>
              <a:rPr lang="uk-UA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Регіональний план створення додаткових місць для дітей дошкільного віку 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438400"/>
            <a:ext cx="8496300" cy="4159250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2017 – 18 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ЗДО, 44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додаткові групи,   1951 місце</a:t>
            </a:r>
          </a:p>
          <a:p>
            <a:pPr>
              <a:defRPr/>
            </a:pP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2018 – 26 ЗДО, 21 додаткова група,	 1664 місця</a:t>
            </a:r>
          </a:p>
          <a:p>
            <a:pPr>
              <a:defRPr/>
            </a:pP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 – 11 ЗДО, 28 додаткових груп,         1116 місць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305800" cy="1858963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Факт виконання Регіонального плану створення додаткових місць для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7010400" cy="4191000"/>
          </a:xfrm>
        </p:spPr>
        <p:txBody>
          <a:bodyPr/>
          <a:lstStyle/>
          <a:p>
            <a:r>
              <a:rPr lang="uk-UA" sz="4000" b="1" smtClean="0">
                <a:latin typeface="Calibri" pitchFamily="34" charset="0"/>
                <a:cs typeface="Calibri" pitchFamily="34" charset="0"/>
              </a:rPr>
              <a:t>2017 </a:t>
            </a:r>
            <a:r>
              <a:rPr lang="uk-UA" sz="400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4000" b="1" smtClean="0">
                <a:latin typeface="Calibri" pitchFamily="34" charset="0"/>
                <a:cs typeface="Calibri" pitchFamily="34" charset="0"/>
              </a:rPr>
              <a:t>відкрито 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18 </a:t>
            </a:r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ЗДО,                                                                                                                                                            53 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додаткові групи,                створено 2289 місць </a:t>
            </a:r>
          </a:p>
          <a:p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2018 </a:t>
            </a:r>
            <a:r>
              <a:rPr lang="uk-UA" sz="400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за 1</a:t>
            </a:r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місяців відкрито           1</a:t>
            </a:r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ЗДО, 2</a:t>
            </a:r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додаткових груп, створено 1</a:t>
            </a:r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19 місц</a:t>
            </a:r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ь</a:t>
            </a:r>
            <a:r>
              <a:rPr lang="uk-UA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uk-UA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uk-UA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Закон України "Про освіту"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Стаття 62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"Органи управління у сфері освіти" (1. До органів управління у сфері освіти належать: … державні органи, яким підпорядковані заклади освіти; </a:t>
            </a:r>
            <a:r>
              <a:rPr lang="uk-UA" b="1" i="1" dirty="0">
                <a:latin typeface="Calibri" panose="020F0502020204030204" pitchFamily="34" charset="0"/>
                <a:cs typeface="Calibri" panose="020F0502020204030204" pitchFamily="34" charset="0"/>
              </a:rPr>
              <a:t>органи місцевого самоврядування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None/>
              <a:defRPr/>
            </a:pP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Стаття 66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"Повноваження </a:t>
            </a: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органів місцевого самоврядування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…"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None/>
              <a:defRPr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(2. Районні, міські ради та ради об’єднаних територіальних громад: … </a:t>
            </a:r>
            <a:r>
              <a:rPr lang="uk-UA" b="1" i="1" dirty="0">
                <a:latin typeface="Calibri" panose="020F0502020204030204" pitchFamily="34" charset="0"/>
                <a:cs typeface="Calibri" panose="020F0502020204030204" pitchFamily="34" charset="0"/>
              </a:rPr>
              <a:t>ведуть облік дітей дошкільного віку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b="1" u="sng" smtClean="0">
                <a:latin typeface="Calibri" pitchFamily="34" charset="0"/>
                <a:cs typeface="Calibri" pitchFamily="34" charset="0"/>
              </a:rPr>
              <a:t>2. Закон України "Про дошкільну освіту"</a:t>
            </a:r>
            <a:r>
              <a:rPr lang="uk-UA" b="1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i="1" smtClean="0">
                <a:latin typeface="Calibri" pitchFamily="34" charset="0"/>
                <a:cs typeface="Calibri" pitchFamily="34" charset="0"/>
              </a:rPr>
              <a:t>Стаття 17</a:t>
            </a:r>
            <a:r>
              <a:rPr lang="uk-UA" smtClean="0">
                <a:latin typeface="Calibri" pitchFamily="34" charset="0"/>
                <a:cs typeface="Calibri" pitchFamily="34" charset="0"/>
              </a:rPr>
              <a:t> "Органи управління системою дошкільної освіти"                               (Управління системою дошкільної освіти здійснюють: … обласні, міські, районні державні адміністрації; </a:t>
            </a:r>
            <a:r>
              <a:rPr lang="uk-UA" i="1" smtClean="0">
                <a:latin typeface="Calibri" pitchFamily="34" charset="0"/>
                <a:cs typeface="Calibri" pitchFamily="34" charset="0"/>
              </a:rPr>
              <a:t>органи місцевого самоврядування</a:t>
            </a:r>
            <a:r>
              <a:rPr lang="uk-UA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  <a:buFontTx/>
              <a:buNone/>
            </a:pPr>
            <a:r>
              <a:rPr lang="uk-UA" i="1" smtClean="0">
                <a:latin typeface="Calibri" pitchFamily="34" charset="0"/>
                <a:cs typeface="Calibri" pitchFamily="34" charset="0"/>
              </a:rPr>
              <a:t>Стаття 18</a:t>
            </a:r>
            <a:r>
              <a:rPr lang="uk-UA" smtClean="0">
                <a:latin typeface="Calibri" pitchFamily="34" charset="0"/>
                <a:cs typeface="Calibri" pitchFamily="34" charset="0"/>
              </a:rPr>
              <a:t> "Основні завдання органів управління системою дошкільної освіти"                        (Основними завданнями органів управління системою дошкільної освіти є: … </a:t>
            </a:r>
            <a:r>
              <a:rPr lang="uk-UA" b="1" i="1" smtClean="0">
                <a:latin typeface="Calibri" pitchFamily="34" charset="0"/>
                <a:cs typeface="Calibri" pitchFamily="34" charset="0"/>
              </a:rPr>
              <a:t>ведення обліку дітей дошкільного віку</a:t>
            </a:r>
            <a:r>
              <a:rPr lang="uk-UA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 u="sng" smtClean="0">
                <a:latin typeface="Calibri" pitchFamily="34" charset="0"/>
                <a:cs typeface="Calibri" pitchFamily="34" charset="0"/>
              </a:rPr>
              <a:t>3. Закон України  </a:t>
            </a:r>
          </a:p>
          <a:p>
            <a:pPr>
              <a:buFontTx/>
              <a:buNone/>
            </a:pPr>
            <a:r>
              <a:rPr lang="uk-UA" sz="2800" b="1" u="sng" smtClean="0">
                <a:latin typeface="Calibri" pitchFamily="34" charset="0"/>
                <a:cs typeface="Calibri" pitchFamily="34" charset="0"/>
              </a:rPr>
              <a:t>"Про місцеве самоврядування в Україні"</a:t>
            </a:r>
          </a:p>
          <a:p>
            <a:pPr>
              <a:buFontTx/>
              <a:buNone/>
            </a:pPr>
            <a:r>
              <a:rPr lang="uk-UA" sz="2800" i="1" smtClean="0">
                <a:latin typeface="Calibri" pitchFamily="34" charset="0"/>
                <a:cs typeface="Calibri" pitchFamily="34" charset="0"/>
              </a:rPr>
              <a:t>Стаття 32</a:t>
            </a:r>
            <a:r>
              <a:rPr lang="uk-UA" sz="2800" smtClean="0"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smtClean="0">
                <a:latin typeface="Calibri" pitchFamily="34" charset="0"/>
                <a:cs typeface="Calibri" pitchFamily="34" charset="0"/>
              </a:rPr>
              <a:t>Повноваження у сфері освіти, охорони здоров'я, культури, фізкультури і спорту</a:t>
            </a:r>
          </a:p>
          <a:p>
            <a:pPr>
              <a:buFontTx/>
              <a:buNone/>
            </a:pPr>
            <a:r>
              <a:rPr lang="uk-UA" sz="2800" smtClean="0">
                <a:latin typeface="Calibri" pitchFamily="34" charset="0"/>
                <a:cs typeface="Calibri" pitchFamily="34" charset="0"/>
              </a:rPr>
              <a:t>До відання виконавчих органів сільських, селищних, міських рад належать:</a:t>
            </a:r>
          </a:p>
          <a:p>
            <a:pPr>
              <a:buFontTx/>
              <a:buNone/>
            </a:pPr>
            <a:r>
              <a:rPr lang="uk-UA" sz="2800" smtClean="0">
                <a:latin typeface="Calibri" pitchFamily="34" charset="0"/>
                <a:cs typeface="Calibri" pitchFamily="34" charset="0"/>
              </a:rPr>
              <a:t>б) делеговані повноваження:</a:t>
            </a:r>
            <a:endParaRPr lang="uk-UA" sz="2800" i="1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uk-UA" sz="2800" b="1" i="1" smtClean="0">
                <a:latin typeface="Calibri" pitchFamily="34" charset="0"/>
                <a:cs typeface="Calibri" pitchFamily="34" charset="0"/>
              </a:rPr>
              <a:t>4) організація обліку дітей дошкільного та шкільного віку</a:t>
            </a:r>
            <a:endParaRPr lang="uk-UA" sz="2800" smtClean="0">
              <a:latin typeface="Calibri" pitchFamily="34" charset="0"/>
              <a:cs typeface="Calibri" pitchFamily="34" charset="0"/>
            </a:endParaRPr>
          </a:p>
          <a:p>
            <a:endParaRPr lang="ru-RU" sz="2400" smtClean="0"/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3600" b="1" smtClean="0">
                <a:latin typeface="Calibri" pitchFamily="34" charset="0"/>
              </a:rPr>
              <a:t>4. </a:t>
            </a:r>
            <a:r>
              <a:rPr lang="uk-UA" sz="3600" b="1" u="sng" smtClean="0">
                <a:latin typeface="Calibri" pitchFamily="34" charset="0"/>
              </a:rPr>
              <a:t>Постанова Кабінету Міністрів України             від 19 вересня 2018 р. № 806</a:t>
            </a:r>
          </a:p>
          <a:p>
            <a:pPr algn="ctr">
              <a:buFontTx/>
              <a:buNone/>
            </a:pPr>
            <a:r>
              <a:rPr lang="uk-UA" sz="3600" b="1" i="1" smtClean="0">
                <a:latin typeface="Calibri" pitchFamily="34" charset="0"/>
              </a:rPr>
              <a:t>"Про внесення змін до постанови           Кабінету Міністрів України                     від 13 вересня 2017 р. № 684"</a:t>
            </a:r>
            <a:endParaRPr lang="ru-RU" sz="3600" b="1" i="1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1764</TotalTime>
  <Words>481</Words>
  <Application>Microsoft Office PowerPoint</Application>
  <PresentationFormat>Экран (4:3)</PresentationFormat>
  <Paragraphs>58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Оформление по умолчанию</vt:lpstr>
      <vt:lpstr>Диаграмма Microsoft Excel</vt:lpstr>
      <vt:lpstr>Нормативне забезпечення щодо  якісної доступної дошкiльної освiти   </vt:lpstr>
      <vt:lpstr>Кількість ЗДО різних типів</vt:lpstr>
      <vt:lpstr>Розпорядження Кабінету Міністрів України від 06.12.2017 № 871-р   "Про затвердження плану дій на 2017 – 2019 роки поетапного створення додаткових місць                   у закладах освіти                                для дітей дошкільного віку"</vt:lpstr>
      <vt:lpstr>Регіональний план створення додаткових місць для дітей дошкільного віку </vt:lpstr>
      <vt:lpstr>Факт виконання Регіонального плану створення додаткових місць для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УВАГА!</vt:lpstr>
      <vt:lpstr>УВАГА!</vt:lpstr>
      <vt:lpstr>Наказ Міністерства освіти і науки України від 08 червня 2018 року № 609 </vt:lpstr>
      <vt:lpstr>Проект наказу Міністерства        освіти і науки України</vt:lpstr>
      <vt:lpstr>Для громадського обговорення  готуються проекти:</vt:lpstr>
      <vt:lpstr>Втратили чинність накази МОНУ: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руднева</dc:creator>
  <cp:lastModifiedBy>руднева</cp:lastModifiedBy>
  <cp:revision>96</cp:revision>
  <cp:lastPrinted>1601-01-01T00:00:00Z</cp:lastPrinted>
  <dcterms:created xsi:type="dcterms:W3CDTF">2017-06-02T14:50:46Z</dcterms:created>
  <dcterms:modified xsi:type="dcterms:W3CDTF">2018-11-28T17:03:43Z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