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5" r:id="rId2"/>
    <p:sldId id="316" r:id="rId3"/>
    <p:sldId id="318" r:id="rId4"/>
    <p:sldId id="319" r:id="rId5"/>
    <p:sldId id="317" r:id="rId6"/>
    <p:sldId id="306" r:id="rId7"/>
    <p:sldId id="304" r:id="rId8"/>
    <p:sldId id="309" r:id="rId9"/>
    <p:sldId id="310" r:id="rId10"/>
    <p:sldId id="311" r:id="rId11"/>
    <p:sldId id="312" r:id="rId12"/>
    <p:sldId id="313" r:id="rId13"/>
    <p:sldId id="320"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99"/>
    <a:srgbClr val="FF0000"/>
    <a:srgbClr val="F5C163"/>
    <a:srgbClr val="4D310B"/>
    <a:srgbClr val="666633"/>
    <a:srgbClr val="5E5544"/>
    <a:srgbClr val="7030A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06" autoAdjust="0"/>
  </p:normalViewPr>
  <p:slideViewPr>
    <p:cSldViewPr>
      <p:cViewPr>
        <p:scale>
          <a:sx n="100" d="100"/>
          <a:sy n="100" d="100"/>
        </p:scale>
        <p:origin x="-42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ru-RU" altLang="uk-UA"/>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ru-RU" altLang="uk-UA"/>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altLang="uk-UA" noProof="0"/>
              <a:t>Образец текста</a:t>
            </a:r>
          </a:p>
          <a:p>
            <a:pPr lvl="1"/>
            <a:r>
              <a:rPr lang="ru-RU" altLang="uk-UA" noProof="0"/>
              <a:t>Второй уровень</a:t>
            </a:r>
          </a:p>
          <a:p>
            <a:pPr lvl="2"/>
            <a:r>
              <a:rPr lang="ru-RU" altLang="uk-UA" noProof="0"/>
              <a:t>Третий уровень</a:t>
            </a:r>
          </a:p>
          <a:p>
            <a:pPr lvl="3"/>
            <a:r>
              <a:rPr lang="ru-RU" altLang="uk-UA" noProof="0"/>
              <a:t>Четвертый уровень</a:t>
            </a:r>
          </a:p>
          <a:p>
            <a:pPr lvl="4"/>
            <a:r>
              <a:rPr lang="ru-RU" altLang="uk-UA" noProof="0"/>
              <a:t>Пятый уровень</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ru-RU" altLang="uk-UA"/>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8414ADC4-8950-422E-A965-F99B2AFA139F}" type="slidenum">
              <a:rPr lang="ru-RU" altLang="uk-UA"/>
              <a:pPr>
                <a:defRPr/>
              </a:pPr>
              <a:t>‹#›</a:t>
            </a:fld>
            <a:endParaRPr lang="ru-RU" alt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noTextEdit="1"/>
          </p:cNvSpPr>
          <p:nvPr>
            <p:ph type="sldImg"/>
          </p:nvPr>
        </p:nvSpPr>
        <p:spPr>
          <a:ln/>
        </p:spPr>
      </p:sp>
      <p:sp>
        <p:nvSpPr>
          <p:cNvPr id="19458" name="Заметки 2"/>
          <p:cNvSpPr>
            <a:spLocks noGrp="1"/>
          </p:cNvSpPr>
          <p:nvPr>
            <p:ph type="body" idx="1"/>
          </p:nvPr>
        </p:nvSpPr>
        <p:spPr>
          <a:noFill/>
        </p:spPr>
        <p:txBody>
          <a:bodyPr/>
          <a:lstStyle/>
          <a:p>
            <a:endParaRPr lang="ru-RU" smtClean="0">
              <a:latin typeface="Arial" charset="0"/>
              <a:cs typeface="Arial" charset="0"/>
            </a:endParaRPr>
          </a:p>
        </p:txBody>
      </p:sp>
      <p:sp>
        <p:nvSpPr>
          <p:cNvPr id="19459"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E4E6A37-4355-40C2-AD01-3C39BCB5305D}" type="slidenum">
              <a:rPr lang="ru-RU" sz="1200"/>
              <a:pPr algn="r"/>
              <a:t>5</a:t>
            </a:fld>
            <a:endParaRPr lang="ru-R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noTextEdit="1"/>
          </p:cNvSpPr>
          <p:nvPr>
            <p:ph type="sldImg"/>
          </p:nvPr>
        </p:nvSpPr>
        <p:spPr>
          <a:xfrm>
            <a:off x="1371600" y="1143000"/>
            <a:ext cx="4114800" cy="3086100"/>
          </a:xfrm>
          <a:ln/>
        </p:spPr>
      </p:sp>
      <p:sp>
        <p:nvSpPr>
          <p:cNvPr id="28674" name="Заметки 2"/>
          <p:cNvSpPr>
            <a:spLocks noGrp="1"/>
          </p:cNvSpPr>
          <p:nvPr>
            <p:ph type="body" idx="1"/>
          </p:nvPr>
        </p:nvSpPr>
        <p:spPr>
          <a:xfrm>
            <a:off x="685800" y="4400550"/>
            <a:ext cx="5486400" cy="3600450"/>
          </a:xfrm>
          <a:noFill/>
        </p:spPr>
        <p:txBody>
          <a:bodyPr/>
          <a:lstStyle/>
          <a:p>
            <a:pPr>
              <a:spcBef>
                <a:spcPct val="0"/>
              </a:spcBef>
            </a:pPr>
            <a:endParaRPr lang="ru-RU" smtClean="0">
              <a:latin typeface="Arial" charset="0"/>
              <a:cs typeface="Arial" charset="0"/>
            </a:endParaRPr>
          </a:p>
        </p:txBody>
      </p:sp>
      <p:sp>
        <p:nvSpPr>
          <p:cNvPr id="28675" name="Номер слайда 3"/>
          <p:cNvSpPr txBox="1">
            <a:spLocks noGrp="1"/>
          </p:cNvSpPr>
          <p:nvPr/>
        </p:nvSpPr>
        <p:spPr bwMode="auto">
          <a:xfrm>
            <a:off x="3884613" y="8685213"/>
            <a:ext cx="2971800" cy="458787"/>
          </a:xfrm>
          <a:prstGeom prst="rect">
            <a:avLst/>
          </a:prstGeom>
          <a:noFill/>
          <a:ln w="9525">
            <a:noFill/>
            <a:miter lim="800000"/>
            <a:headEnd/>
            <a:tailEnd/>
          </a:ln>
        </p:spPr>
        <p:txBody>
          <a:bodyPr anchor="b"/>
          <a:lstStyle/>
          <a:p>
            <a:pPr algn="r" defTabSz="457200"/>
            <a:fld id="{FB15BDF1-8C4C-46EF-BAE9-63ED221CD851}" type="slidenum">
              <a:rPr lang="ru-RU" sz="1200">
                <a:latin typeface="Calibri" pitchFamily="34" charset="0"/>
              </a:rPr>
              <a:pPr algn="r" defTabSz="457200"/>
              <a:t>13</a:t>
            </a:fld>
            <a:endParaRPr lang="ru-RU"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6"/>
          <p:cNvSpPr>
            <a:spLocks noGrp="1" noChangeArrowheads="1"/>
          </p:cNvSpPr>
          <p:nvPr>
            <p:ph type="sldNum" sz="quarter" idx="12"/>
          </p:nvPr>
        </p:nvSpPr>
        <p:spPr>
          <a:ln/>
        </p:spPr>
        <p:txBody>
          <a:bodyPr/>
          <a:lstStyle>
            <a:lvl1pPr>
              <a:defRPr/>
            </a:lvl1pPr>
          </a:lstStyle>
          <a:p>
            <a:pPr>
              <a:defRPr/>
            </a:pPr>
            <a:fld id="{12A53D79-94B9-40CB-B39C-FDA991668C9A}" type="slidenum">
              <a:rPr lang="ru-RU" altLang="uk-UA"/>
              <a:pPr>
                <a:defRPr/>
              </a:pPr>
              <a:t>‹#›</a:t>
            </a:fld>
            <a:endParaRPr lang="ru-RU" alt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6"/>
          <p:cNvSpPr>
            <a:spLocks noGrp="1" noChangeArrowheads="1"/>
          </p:cNvSpPr>
          <p:nvPr>
            <p:ph type="sldNum" sz="quarter" idx="12"/>
          </p:nvPr>
        </p:nvSpPr>
        <p:spPr>
          <a:ln/>
        </p:spPr>
        <p:txBody>
          <a:bodyPr/>
          <a:lstStyle>
            <a:lvl1pPr>
              <a:defRPr/>
            </a:lvl1pPr>
          </a:lstStyle>
          <a:p>
            <a:pPr>
              <a:defRPr/>
            </a:pPr>
            <a:fld id="{A4ABCB71-0552-4427-8D3B-84E0D8BDF7B5}" type="slidenum">
              <a:rPr lang="ru-RU" altLang="uk-UA"/>
              <a:pPr>
                <a:defRPr/>
              </a:pPr>
              <a:t>‹#›</a:t>
            </a:fld>
            <a:endParaRPr lang="ru-RU" alt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6"/>
          <p:cNvSpPr>
            <a:spLocks noGrp="1" noChangeArrowheads="1"/>
          </p:cNvSpPr>
          <p:nvPr>
            <p:ph type="sldNum" sz="quarter" idx="12"/>
          </p:nvPr>
        </p:nvSpPr>
        <p:spPr>
          <a:ln/>
        </p:spPr>
        <p:txBody>
          <a:bodyPr/>
          <a:lstStyle>
            <a:lvl1pPr>
              <a:defRPr/>
            </a:lvl1pPr>
          </a:lstStyle>
          <a:p>
            <a:pPr>
              <a:defRPr/>
            </a:pPr>
            <a:fld id="{2710F718-F050-4072-9625-A827775A94E7}" type="slidenum">
              <a:rPr lang="ru-RU" altLang="uk-UA"/>
              <a:pPr>
                <a:defRPr/>
              </a:pPr>
              <a:t>‹#›</a:t>
            </a:fld>
            <a:endParaRPr lang="ru-RU" alt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6"/>
          <p:cNvSpPr>
            <a:spLocks noGrp="1" noChangeArrowheads="1"/>
          </p:cNvSpPr>
          <p:nvPr>
            <p:ph type="sldNum" sz="quarter" idx="12"/>
          </p:nvPr>
        </p:nvSpPr>
        <p:spPr>
          <a:ln/>
        </p:spPr>
        <p:txBody>
          <a:bodyPr/>
          <a:lstStyle>
            <a:lvl1pPr>
              <a:defRPr/>
            </a:lvl1pPr>
          </a:lstStyle>
          <a:p>
            <a:pPr>
              <a:defRPr/>
            </a:pPr>
            <a:fld id="{0364C7CC-F12D-45FD-87A3-929EF9489703}" type="slidenum">
              <a:rPr lang="ru-RU" altLang="uk-UA"/>
              <a:pPr>
                <a:defRPr/>
              </a:pPr>
              <a:t>‹#›</a:t>
            </a:fld>
            <a:endParaRPr lang="ru-RU" alt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6"/>
          <p:cNvSpPr>
            <a:spLocks noGrp="1" noChangeArrowheads="1"/>
          </p:cNvSpPr>
          <p:nvPr>
            <p:ph type="sldNum" sz="quarter" idx="12"/>
          </p:nvPr>
        </p:nvSpPr>
        <p:spPr>
          <a:ln/>
        </p:spPr>
        <p:txBody>
          <a:bodyPr/>
          <a:lstStyle>
            <a:lvl1pPr>
              <a:defRPr/>
            </a:lvl1pPr>
          </a:lstStyle>
          <a:p>
            <a:pPr>
              <a:defRPr/>
            </a:pPr>
            <a:fld id="{7193B682-E553-48A5-AB19-A5FCCBE5A308}" type="slidenum">
              <a:rPr lang="ru-RU" altLang="uk-UA"/>
              <a:pPr>
                <a:defRPr/>
              </a:pPr>
              <a:t>‹#›</a:t>
            </a:fld>
            <a:endParaRPr lang="ru-RU" alt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uk-UA"/>
          </a:p>
        </p:txBody>
      </p:sp>
      <p:sp>
        <p:nvSpPr>
          <p:cNvPr id="7" name="Rectangle 6"/>
          <p:cNvSpPr>
            <a:spLocks noGrp="1" noChangeArrowheads="1"/>
          </p:cNvSpPr>
          <p:nvPr>
            <p:ph type="sldNum" sz="quarter" idx="12"/>
          </p:nvPr>
        </p:nvSpPr>
        <p:spPr>
          <a:ln/>
        </p:spPr>
        <p:txBody>
          <a:bodyPr/>
          <a:lstStyle>
            <a:lvl1pPr>
              <a:defRPr/>
            </a:lvl1pPr>
          </a:lstStyle>
          <a:p>
            <a:pPr>
              <a:defRPr/>
            </a:pPr>
            <a:fld id="{3BE99E54-4212-4236-9558-F40CB57DA886}" type="slidenum">
              <a:rPr lang="ru-RU" altLang="uk-UA"/>
              <a:pPr>
                <a:defRPr/>
              </a:pPr>
              <a:t>‹#›</a:t>
            </a:fld>
            <a:endParaRPr lang="ru-RU" alt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endParaRPr lang="uk-UA"/>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uk-UA"/>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uk-UA"/>
          </a:p>
        </p:txBody>
      </p:sp>
      <p:sp>
        <p:nvSpPr>
          <p:cNvPr id="9" name="Rectangle 6"/>
          <p:cNvSpPr>
            <a:spLocks noGrp="1" noChangeArrowheads="1"/>
          </p:cNvSpPr>
          <p:nvPr>
            <p:ph type="sldNum" sz="quarter" idx="12"/>
          </p:nvPr>
        </p:nvSpPr>
        <p:spPr>
          <a:ln/>
        </p:spPr>
        <p:txBody>
          <a:bodyPr/>
          <a:lstStyle>
            <a:lvl1pPr>
              <a:defRPr/>
            </a:lvl1pPr>
          </a:lstStyle>
          <a:p>
            <a:pPr>
              <a:defRPr/>
            </a:pPr>
            <a:fld id="{7FEFE9AA-361B-48BD-83A4-0727A31A3261}" type="slidenum">
              <a:rPr lang="ru-RU" altLang="uk-UA"/>
              <a:pPr>
                <a:defRPr/>
              </a:pPr>
              <a:t>‹#›</a:t>
            </a:fld>
            <a:endParaRPr lang="ru-RU" alt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uk-UA"/>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uk-UA"/>
          </a:p>
        </p:txBody>
      </p:sp>
      <p:sp>
        <p:nvSpPr>
          <p:cNvPr id="5" name="Rectangle 6"/>
          <p:cNvSpPr>
            <a:spLocks noGrp="1" noChangeArrowheads="1"/>
          </p:cNvSpPr>
          <p:nvPr>
            <p:ph type="sldNum" sz="quarter" idx="12"/>
          </p:nvPr>
        </p:nvSpPr>
        <p:spPr>
          <a:ln/>
        </p:spPr>
        <p:txBody>
          <a:bodyPr/>
          <a:lstStyle>
            <a:lvl1pPr>
              <a:defRPr/>
            </a:lvl1pPr>
          </a:lstStyle>
          <a:p>
            <a:pPr>
              <a:defRPr/>
            </a:pPr>
            <a:fld id="{DB9B02BA-1F7F-4E18-8EF0-0ED99D77C596}" type="slidenum">
              <a:rPr lang="ru-RU" altLang="uk-UA"/>
              <a:pPr>
                <a:defRPr/>
              </a:pPr>
              <a:t>‹#›</a:t>
            </a:fld>
            <a:endParaRPr lang="ru-RU" alt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uk-UA"/>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uk-UA"/>
          </a:p>
        </p:txBody>
      </p:sp>
      <p:sp>
        <p:nvSpPr>
          <p:cNvPr id="4" name="Rectangle 6"/>
          <p:cNvSpPr>
            <a:spLocks noGrp="1" noChangeArrowheads="1"/>
          </p:cNvSpPr>
          <p:nvPr>
            <p:ph type="sldNum" sz="quarter" idx="12"/>
          </p:nvPr>
        </p:nvSpPr>
        <p:spPr>
          <a:ln/>
        </p:spPr>
        <p:txBody>
          <a:bodyPr/>
          <a:lstStyle>
            <a:lvl1pPr>
              <a:defRPr/>
            </a:lvl1pPr>
          </a:lstStyle>
          <a:p>
            <a:pPr>
              <a:defRPr/>
            </a:pPr>
            <a:fld id="{5B7F8455-83C5-42DF-8BAB-D79CF8042791}" type="slidenum">
              <a:rPr lang="ru-RU" altLang="uk-UA"/>
              <a:pPr>
                <a:defRPr/>
              </a:pPr>
              <a:t>‹#›</a:t>
            </a:fld>
            <a:endParaRPr lang="ru-RU" alt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uk-UA"/>
          </a:p>
        </p:txBody>
      </p:sp>
      <p:sp>
        <p:nvSpPr>
          <p:cNvPr id="7" name="Rectangle 6"/>
          <p:cNvSpPr>
            <a:spLocks noGrp="1" noChangeArrowheads="1"/>
          </p:cNvSpPr>
          <p:nvPr>
            <p:ph type="sldNum" sz="quarter" idx="12"/>
          </p:nvPr>
        </p:nvSpPr>
        <p:spPr>
          <a:ln/>
        </p:spPr>
        <p:txBody>
          <a:bodyPr/>
          <a:lstStyle>
            <a:lvl1pPr>
              <a:defRPr/>
            </a:lvl1pPr>
          </a:lstStyle>
          <a:p>
            <a:pPr>
              <a:defRPr/>
            </a:pPr>
            <a:fld id="{DC48F8E4-FC7D-46BC-9BED-EA1E7EB948E6}" type="slidenum">
              <a:rPr lang="ru-RU" altLang="uk-UA"/>
              <a:pPr>
                <a:defRPr/>
              </a:pPr>
              <a:t>‹#›</a:t>
            </a:fld>
            <a:endParaRPr lang="ru-RU" alt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uk-UA"/>
          </a:p>
        </p:txBody>
      </p:sp>
      <p:sp>
        <p:nvSpPr>
          <p:cNvPr id="7" name="Rectangle 6"/>
          <p:cNvSpPr>
            <a:spLocks noGrp="1" noChangeArrowheads="1"/>
          </p:cNvSpPr>
          <p:nvPr>
            <p:ph type="sldNum" sz="quarter" idx="12"/>
          </p:nvPr>
        </p:nvSpPr>
        <p:spPr>
          <a:ln/>
        </p:spPr>
        <p:txBody>
          <a:bodyPr/>
          <a:lstStyle>
            <a:lvl1pPr>
              <a:defRPr/>
            </a:lvl1pPr>
          </a:lstStyle>
          <a:p>
            <a:pPr>
              <a:defRPr/>
            </a:pPr>
            <a:fld id="{D072A50C-C55A-4E3E-86A4-F567D4ABA495}" type="slidenum">
              <a:rPr lang="ru-RU" altLang="uk-UA"/>
              <a:pPr>
                <a:defRPr/>
              </a:pPr>
              <a:t>‹#›</a:t>
            </a:fld>
            <a:endParaRPr lang="ru-RU" alt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ru-RU" altLang="uk-U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ru-RU" altLang="uk-U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cs typeface="Arial" panose="020B0604020202020204" pitchFamily="34" charset="0"/>
              </a:defRPr>
            </a:lvl1pPr>
          </a:lstStyle>
          <a:p>
            <a:pPr>
              <a:defRPr/>
            </a:pPr>
            <a:fld id="{6B8B868F-8101-479C-977F-A97AFE59C3F5}" type="slidenum">
              <a:rPr lang="ru-RU" altLang="uk-UA"/>
              <a:pPr>
                <a:defRPr/>
              </a:pPr>
              <a:t>‹#›</a:t>
            </a:fld>
            <a:endParaRPr lang="ru-RU" altLang="uk-U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304800" y="533400"/>
            <a:ext cx="8534400" cy="3686175"/>
          </a:xfrm>
        </p:spPr>
        <p:txBody>
          <a:bodyPr/>
          <a:lstStyle/>
          <a:p>
            <a:pPr eaLnBrk="1" hangingPunct="1">
              <a:defRPr/>
            </a:pPr>
            <a:r>
              <a:rPr lang="uk-UA" altLang="uk-UA" b="1" smtClean="0">
                <a:solidFill>
                  <a:srgbClr val="0000FF"/>
                </a:solidFill>
                <a:latin typeface="Calibri" pitchFamily="34" charset="0"/>
              </a:rPr>
              <a:t>Про пріоритетні напрямки діяльності в галузі дошкільної освіти у 2019 році</a:t>
            </a:r>
            <a:r>
              <a:rPr lang="uk-UA" altLang="uk-UA" smtClean="0">
                <a:solidFill>
                  <a:srgbClr val="0000FF"/>
                </a:solidFill>
                <a:latin typeface="Calibri" pitchFamily="34" charset="0"/>
              </a:rPr>
              <a:t> </a:t>
            </a:r>
            <a:r>
              <a:rPr lang="uk-UA" altLang="uk-UA" b="1" smtClean="0">
                <a:solidFill>
                  <a:srgbClr val="0000FF"/>
                </a:solidFill>
                <a:effectLst>
                  <a:outerShdw blurRad="38100" dist="38100" dir="2700000" algn="tl">
                    <a:srgbClr val="C0C0C0"/>
                  </a:outerShdw>
                </a:effectLst>
                <a:latin typeface="Calibri" pitchFamily="34" charset="0"/>
                <a:cs typeface="Calibri" pitchFamily="34" charset="0"/>
              </a:rPr>
              <a:t>в Харківській області</a:t>
            </a:r>
            <a:endParaRPr lang="ru-RU" altLang="uk-UA" b="1" smtClean="0">
              <a:solidFill>
                <a:srgbClr val="0000FF"/>
              </a:solidFill>
              <a:effectLst>
                <a:outerShdw blurRad="38100" dist="38100" dir="2700000" algn="tl">
                  <a:srgbClr val="C0C0C0"/>
                </a:outerShdw>
              </a:effectLst>
              <a:latin typeface="Calibri" pitchFamily="34" charset="0"/>
              <a:cs typeface="Calibri" pitchFamily="34" charset="0"/>
            </a:endParaRPr>
          </a:p>
        </p:txBody>
      </p:sp>
      <p:sp>
        <p:nvSpPr>
          <p:cNvPr id="4099" name="Rectangle 3"/>
          <p:cNvSpPr>
            <a:spLocks noGrp="1" noChangeArrowheads="1"/>
          </p:cNvSpPr>
          <p:nvPr>
            <p:ph type="subTitle" idx="4294967295"/>
          </p:nvPr>
        </p:nvSpPr>
        <p:spPr>
          <a:xfrm>
            <a:off x="2438400" y="4648200"/>
            <a:ext cx="6400800" cy="1752600"/>
          </a:xfrm>
        </p:spPr>
        <p:txBody>
          <a:bodyPr/>
          <a:lstStyle/>
          <a:p>
            <a:pPr marL="0" indent="0" algn="r" eaLnBrk="1" hangingPunct="1">
              <a:lnSpc>
                <a:spcPct val="80000"/>
              </a:lnSpc>
              <a:buFontTx/>
              <a:buNone/>
              <a:defRPr/>
            </a:pPr>
            <a:r>
              <a:rPr lang="uk-UA" altLang="uk-UA" sz="2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Руднєва С.М., головний спеціаліст </a:t>
            </a:r>
          </a:p>
          <a:p>
            <a:pPr marL="0" indent="0" algn="r" eaLnBrk="1" hangingPunct="1">
              <a:lnSpc>
                <a:spcPct val="80000"/>
              </a:lnSpc>
              <a:buFontTx/>
              <a:buNone/>
              <a:defRPr/>
            </a:pPr>
            <a:r>
              <a:rPr lang="uk-UA" altLang="uk-UA" sz="2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відділу дошкільної, загальної середньої,</a:t>
            </a:r>
          </a:p>
          <a:p>
            <a:pPr marL="0" indent="0" algn="r" eaLnBrk="1" hangingPunct="1">
              <a:lnSpc>
                <a:spcPct val="80000"/>
              </a:lnSpc>
              <a:buFontTx/>
              <a:buNone/>
              <a:defRPr/>
            </a:pPr>
            <a:r>
              <a:rPr lang="uk-UA" altLang="uk-UA" sz="2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корекційної та позашкільної освіти   </a:t>
            </a:r>
          </a:p>
          <a:p>
            <a:pPr marL="0" indent="0" algn="r" eaLnBrk="1" hangingPunct="1">
              <a:lnSpc>
                <a:spcPct val="80000"/>
              </a:lnSpc>
              <a:buFontTx/>
              <a:buNone/>
              <a:defRPr/>
            </a:pPr>
            <a:r>
              <a:rPr lang="uk-UA" altLang="uk-UA" sz="2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Департаменту науки і  освіти </a:t>
            </a:r>
          </a:p>
          <a:p>
            <a:pPr marL="0" indent="0" algn="r" eaLnBrk="1" hangingPunct="1">
              <a:lnSpc>
                <a:spcPct val="80000"/>
              </a:lnSpc>
              <a:buFontTx/>
              <a:buNone/>
              <a:defRPr/>
            </a:pPr>
            <a:r>
              <a:rPr lang="uk-UA" altLang="uk-UA" sz="2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Харківської обласної державної адміністрації</a:t>
            </a:r>
            <a:endParaRPr lang="ru-RU" altLang="uk-UA" sz="2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28600" y="609600"/>
            <a:ext cx="9282113" cy="5562600"/>
          </a:xfrm>
        </p:spPr>
        <p:txBody>
          <a:bodyPr/>
          <a:lstStyle/>
          <a:p>
            <a:pPr algn="l"/>
            <a:r>
              <a:rPr lang="uk-UA" sz="2400" smtClean="0">
                <a:latin typeface="Calibri" pitchFamily="34" charset="0"/>
              </a:rPr>
              <a:t>9.</a:t>
            </a:r>
            <a:r>
              <a:rPr lang="uk-UA" sz="2400" b="1" smtClean="0">
                <a:latin typeface="Calibri" pitchFamily="34" charset="0"/>
              </a:rPr>
              <a:t> </a:t>
            </a:r>
            <a:r>
              <a:rPr lang="uk-UA" sz="2400" smtClean="0">
                <a:latin typeface="Calibri" pitchFamily="34" charset="0"/>
              </a:rPr>
              <a:t>Березівський ЗДО Березівської селищної ради Харківського району (3 групи, 60 місць)</a:t>
            </a:r>
            <a:br>
              <a:rPr lang="uk-UA" sz="2400" smtClean="0">
                <a:latin typeface="Calibri" pitchFamily="34" charset="0"/>
              </a:rPr>
            </a:br>
            <a:r>
              <a:rPr lang="uk-UA" sz="2400" smtClean="0">
                <a:latin typeface="Calibri" pitchFamily="34" charset="0"/>
              </a:rPr>
              <a:t>10. Русько-Тишківський ЗДО Русько-Тишківської сільської ради Харківського району  (4 групи, 100 місць)</a:t>
            </a:r>
            <a:br>
              <a:rPr lang="uk-UA" sz="2400" smtClean="0">
                <a:latin typeface="Calibri" pitchFamily="34" charset="0"/>
              </a:rPr>
            </a:br>
            <a:r>
              <a:rPr lang="uk-UA" sz="2400" smtClean="0">
                <a:latin typeface="Calibri" pitchFamily="34" charset="0"/>
              </a:rPr>
              <a:t>11. Люботинський ЗДО № 5 Люботинської міської ради (110 місць)</a:t>
            </a:r>
            <a:br>
              <a:rPr lang="uk-UA" sz="2400" smtClean="0">
                <a:latin typeface="Calibri" pitchFamily="34" charset="0"/>
              </a:rPr>
            </a:br>
            <a:r>
              <a:rPr lang="uk-UA" sz="2400" smtClean="0">
                <a:latin typeface="Calibri" pitchFamily="34" charset="0"/>
              </a:rPr>
              <a:t>12. Дошкільний підрозділ Утківської  ЗОШ Мереф’янської міської ради  (1 група, 25 місць)</a:t>
            </a:r>
            <a:br>
              <a:rPr lang="uk-UA" sz="2400" smtClean="0">
                <a:latin typeface="Calibri" pitchFamily="34" charset="0"/>
              </a:rPr>
            </a:br>
            <a:r>
              <a:rPr lang="uk-UA" sz="2400" smtClean="0">
                <a:latin typeface="Calibri" pitchFamily="34" charset="0"/>
              </a:rPr>
              <a:t>13. Мереф’янський ЗДО  Мереф’янської міської ради </a:t>
            </a:r>
            <a:br>
              <a:rPr lang="uk-UA" sz="2400" smtClean="0">
                <a:latin typeface="Calibri" pitchFamily="34" charset="0"/>
              </a:rPr>
            </a:br>
            <a:r>
              <a:rPr lang="uk-UA" sz="2400" smtClean="0">
                <a:latin typeface="Calibri" pitchFamily="34" charset="0"/>
              </a:rPr>
              <a:t>(6 груп, 140 місць)</a:t>
            </a:r>
            <a:br>
              <a:rPr lang="uk-UA" sz="2400" smtClean="0">
                <a:latin typeface="Calibri" pitchFamily="34" charset="0"/>
              </a:rPr>
            </a:br>
            <a:r>
              <a:rPr lang="uk-UA" sz="2400" smtClean="0">
                <a:latin typeface="Calibri" pitchFamily="34" charset="0"/>
              </a:rPr>
              <a:t>14. Дошкільний підрозділ Базаліївської ЗОШ  Чкаловської селищної ради  (1 група, 20 місць)</a:t>
            </a:r>
            <a:br>
              <a:rPr lang="uk-UA" sz="2400" smtClean="0">
                <a:latin typeface="Calibri" pitchFamily="34" charset="0"/>
              </a:rPr>
            </a:br>
            <a:r>
              <a:rPr lang="uk-UA" sz="2400" smtClean="0">
                <a:latin typeface="Calibri" pitchFamily="34" charset="0"/>
              </a:rPr>
              <a:t>15. Дошкільний підрозділ Харківського приватного НВК «Авторська школа Бойко» м. Харків (5 груп, 95 місць)</a:t>
            </a:r>
            <a:br>
              <a:rPr lang="uk-UA" sz="2400" smtClean="0">
                <a:latin typeface="Calibri" pitchFamily="34" charset="0"/>
              </a:rPr>
            </a:br>
            <a:r>
              <a:rPr lang="uk-UA" sz="2400" smtClean="0">
                <a:latin typeface="Calibri" pitchFamily="34" charset="0"/>
              </a:rPr>
              <a:t>16. ЗДО  № 42 Харківської міської ради (4 групи, 95 місць)</a:t>
            </a:r>
            <a:br>
              <a:rPr lang="uk-UA" sz="2400" smtClean="0">
                <a:latin typeface="Calibri" pitchFamily="34" charset="0"/>
              </a:rPr>
            </a:br>
            <a:r>
              <a:rPr lang="uk-UA" sz="2400" smtClean="0">
                <a:latin typeface="Calibri" pitchFamily="34" charset="0"/>
              </a:rPr>
              <a:t>17.ЗДО № 352 Харківської міської ради (2 групи, 50 місць)</a:t>
            </a:r>
            <a:endParaRPr lang="ru-RU" sz="2400" smtClean="0">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304800" y="228600"/>
            <a:ext cx="8229600" cy="685800"/>
          </a:xfrm>
        </p:spPr>
        <p:txBody>
          <a:bodyPr/>
          <a:lstStyle/>
          <a:p>
            <a:r>
              <a:rPr lang="uk-UA" sz="3200" b="1" smtClean="0">
                <a:solidFill>
                  <a:srgbClr val="0000FF"/>
                </a:solidFill>
              </a:rPr>
              <a:t>Додаткові групи</a:t>
            </a:r>
            <a:r>
              <a:rPr lang="uk-UA" smtClean="0"/>
              <a:t> </a:t>
            </a:r>
            <a:endParaRPr lang="ru-RU" smtClean="0"/>
          </a:p>
        </p:txBody>
      </p:sp>
      <p:sp>
        <p:nvSpPr>
          <p:cNvPr id="25602" name="Rectangle 3"/>
          <p:cNvSpPr>
            <a:spLocks noGrp="1"/>
          </p:cNvSpPr>
          <p:nvPr>
            <p:ph type="body" idx="4294967295"/>
          </p:nvPr>
        </p:nvSpPr>
        <p:spPr>
          <a:xfrm>
            <a:off x="457200" y="914400"/>
            <a:ext cx="8229600" cy="5715000"/>
          </a:xfrm>
        </p:spPr>
        <p:txBody>
          <a:bodyPr/>
          <a:lstStyle/>
          <a:p>
            <a:pPr marL="609600" indent="-609600" algn="ctr">
              <a:lnSpc>
                <a:spcPct val="80000"/>
              </a:lnSpc>
              <a:buFontTx/>
              <a:buNone/>
            </a:pPr>
            <a:endParaRPr lang="uk-UA" sz="3600" b="1" smtClean="0"/>
          </a:p>
          <a:p>
            <a:pPr marL="609600" indent="-609600">
              <a:buFontTx/>
              <a:buNone/>
            </a:pPr>
            <a:r>
              <a:rPr lang="uk-UA" sz="2400" smtClean="0">
                <a:latin typeface="Calibri" pitchFamily="34" charset="0"/>
              </a:rPr>
              <a:t>- Балаклійський ЗДО № 2 Балаклійської міської ради Балаклійського району район (1 група, 25 місць)</a:t>
            </a:r>
          </a:p>
          <a:p>
            <a:pPr marL="609600" indent="-609600">
              <a:buFontTx/>
              <a:buNone/>
            </a:pPr>
            <a:r>
              <a:rPr lang="uk-UA" sz="2400" smtClean="0">
                <a:latin typeface="Calibri" pitchFamily="34" charset="0"/>
              </a:rPr>
              <a:t>- Барвінківський ЗДО № 1 Барвінківської міської ради Барвінківського  району (1 група, 15 місць)</a:t>
            </a:r>
          </a:p>
          <a:p>
            <a:pPr marL="609600" indent="-609600">
              <a:buFontTx/>
              <a:buNone/>
            </a:pPr>
            <a:r>
              <a:rPr lang="uk-UA" sz="2400" smtClean="0">
                <a:latin typeface="Calibri" pitchFamily="34" charset="0"/>
              </a:rPr>
              <a:t>- Вовчанський ЗДО № 1 Вовчанської міської ради Вовчанського району (5 груп, 100 місць)</a:t>
            </a:r>
          </a:p>
          <a:p>
            <a:pPr marL="609600" indent="-609600">
              <a:buFontTx/>
              <a:buNone/>
            </a:pPr>
            <a:r>
              <a:rPr lang="uk-UA" sz="2400" smtClean="0">
                <a:latin typeface="Calibri" pitchFamily="34" charset="0"/>
              </a:rPr>
              <a:t>- Безруківський ліцей Дергачівської районної ради </a:t>
            </a:r>
          </a:p>
          <a:p>
            <a:pPr marL="609600" indent="-609600">
              <a:buFontTx/>
              <a:buNone/>
            </a:pPr>
            <a:r>
              <a:rPr lang="uk-UA" sz="2400" smtClean="0">
                <a:latin typeface="Calibri" pitchFamily="34" charset="0"/>
              </a:rPr>
              <a:t>	(2 групи, 40 місць)</a:t>
            </a:r>
          </a:p>
          <a:p>
            <a:pPr marL="609600" indent="-609600">
              <a:buFontTx/>
              <a:buNone/>
            </a:pPr>
            <a:r>
              <a:rPr lang="uk-UA" sz="2400" smtClean="0">
                <a:latin typeface="Calibri" pitchFamily="34" charset="0"/>
              </a:rPr>
              <a:t>- Зміївський ЗДО № 2 Зміївської міської ради Зміївського району (5 груп, 120 місць)</a:t>
            </a:r>
          </a:p>
          <a:p>
            <a:pPr marL="609600" indent="-609600">
              <a:lnSpc>
                <a:spcPct val="80000"/>
              </a:lnSpc>
              <a:buFontTx/>
              <a:buNone/>
            </a:pPr>
            <a:endParaRPr lang="uk-UA" sz="2400" smtClean="0">
              <a:latin typeface="Calibri" pitchFamily="34" charset="0"/>
            </a:endParaRPr>
          </a:p>
          <a:p>
            <a:pPr marL="609600" indent="-609600">
              <a:lnSpc>
                <a:spcPct val="80000"/>
              </a:lnSpc>
              <a:buFontTx/>
              <a:buNone/>
            </a:pPr>
            <a:r>
              <a:rPr lang="uk-UA" sz="2400" smtClean="0">
                <a:latin typeface="Calibri" pitchFamily="34" charset="0"/>
              </a:rPr>
              <a:t>- </a:t>
            </a:r>
            <a:endParaRPr lang="ru-RU" sz="2400" smtClean="0">
              <a:latin typeface="Calibri"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a:xfrm>
            <a:off x="304800" y="228600"/>
            <a:ext cx="8229600" cy="685800"/>
          </a:xfrm>
        </p:spPr>
        <p:txBody>
          <a:bodyPr/>
          <a:lstStyle/>
          <a:p>
            <a:r>
              <a:rPr lang="uk-UA" sz="3200" b="1" smtClean="0">
                <a:solidFill>
                  <a:srgbClr val="0000FF"/>
                </a:solidFill>
              </a:rPr>
              <a:t>Додаткові групи</a:t>
            </a:r>
            <a:r>
              <a:rPr lang="uk-UA" smtClean="0"/>
              <a:t> </a:t>
            </a:r>
            <a:endParaRPr lang="ru-RU" smtClean="0"/>
          </a:p>
        </p:txBody>
      </p:sp>
      <p:sp>
        <p:nvSpPr>
          <p:cNvPr id="26626" name="Rectangle 3"/>
          <p:cNvSpPr>
            <a:spLocks noGrp="1"/>
          </p:cNvSpPr>
          <p:nvPr>
            <p:ph type="body" idx="4294967295"/>
          </p:nvPr>
        </p:nvSpPr>
        <p:spPr>
          <a:xfrm>
            <a:off x="457200" y="914400"/>
            <a:ext cx="8229600" cy="5715000"/>
          </a:xfrm>
        </p:spPr>
        <p:txBody>
          <a:bodyPr/>
          <a:lstStyle/>
          <a:p>
            <a:pPr marL="609600" indent="-609600" algn="ctr">
              <a:lnSpc>
                <a:spcPct val="80000"/>
              </a:lnSpc>
              <a:buFontTx/>
              <a:buNone/>
            </a:pPr>
            <a:endParaRPr lang="uk-UA" sz="3600" b="1" smtClean="0"/>
          </a:p>
          <a:p>
            <a:pPr marL="609600" indent="-609600">
              <a:buFontTx/>
              <a:buNone/>
            </a:pPr>
            <a:r>
              <a:rPr lang="uk-UA" sz="2400" smtClean="0">
                <a:latin typeface="Calibri" pitchFamily="34" charset="0"/>
              </a:rPr>
              <a:t>- Красноградський НВК № 3 Красноградської районної ради (1 група, 25 місць) </a:t>
            </a:r>
          </a:p>
          <a:p>
            <a:pPr marL="609600" indent="-609600">
              <a:buFontTx/>
              <a:buNone/>
            </a:pPr>
            <a:r>
              <a:rPr lang="uk-UA" sz="2400" smtClean="0">
                <a:latin typeface="Calibri" pitchFamily="34" charset="0"/>
              </a:rPr>
              <a:t>- Пархомівський ЗДО Пархомівської сільської ради Краснокутського району (1 група, 20 місць)</a:t>
            </a:r>
          </a:p>
          <a:p>
            <a:pPr marL="609600" indent="-609600">
              <a:buFontTx/>
              <a:buNone/>
            </a:pPr>
            <a:r>
              <a:rPr lang="uk-UA" sz="2400" smtClean="0">
                <a:latin typeface="Calibri" pitchFamily="34" charset="0"/>
              </a:rPr>
              <a:t>- Південноміський  ЗДО Південноміської ради Харківського району (6 груп, 130 місць)</a:t>
            </a:r>
          </a:p>
          <a:p>
            <a:pPr marL="609600" indent="-609600">
              <a:buFontTx/>
              <a:buNone/>
            </a:pPr>
            <a:r>
              <a:rPr lang="uk-UA" sz="2400" smtClean="0">
                <a:latin typeface="Calibri" pitchFamily="34" charset="0"/>
              </a:rPr>
              <a:t>- Мереф'янський ДНЗ № 3 Мереф’янської міської ради </a:t>
            </a:r>
          </a:p>
          <a:p>
            <a:pPr marL="609600" indent="-609600">
              <a:buFontTx/>
              <a:buNone/>
            </a:pPr>
            <a:r>
              <a:rPr lang="uk-UA" sz="2400" smtClean="0">
                <a:latin typeface="Calibri" pitchFamily="34" charset="0"/>
              </a:rPr>
              <a:t> (1 група, 25 місць)</a:t>
            </a:r>
          </a:p>
          <a:p>
            <a:pPr marL="609600" indent="-609600">
              <a:buFontTx/>
              <a:buNone/>
            </a:pPr>
            <a:r>
              <a:rPr lang="uk-UA" sz="2400" smtClean="0">
                <a:latin typeface="Calibri" pitchFamily="34" charset="0"/>
              </a:rPr>
              <a:t>-  м. Харків: 18 груп, 435 місць</a:t>
            </a:r>
            <a:endParaRPr lang="ru-RU" sz="2400" smtClean="0">
              <a:latin typeface="Calibri"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Диаграмма 41"/>
          <p:cNvGraphicFramePr>
            <a:graphicFrameLocks/>
          </p:cNvGraphicFramePr>
          <p:nvPr/>
        </p:nvGraphicFramePr>
        <p:xfrm>
          <a:off x="203200" y="1752600"/>
          <a:ext cx="8940800" cy="4694238"/>
        </p:xfrm>
        <a:graphic>
          <a:graphicData uri="http://schemas.openxmlformats.org/presentationml/2006/ole">
            <p:oleObj spid="_x0000_s27650" name="Диаграмма" r:id="rId4" imgW="8937511" imgH="4694327" progId="Excel.Chart.8">
              <p:embed/>
            </p:oleObj>
          </a:graphicData>
        </a:graphic>
      </p:graphicFrame>
      <p:sp>
        <p:nvSpPr>
          <p:cNvPr id="27651" name="TextBox 10"/>
          <p:cNvSpPr txBox="1">
            <a:spLocks noChangeArrowheads="1"/>
          </p:cNvSpPr>
          <p:nvPr/>
        </p:nvSpPr>
        <p:spPr bwMode="auto">
          <a:xfrm>
            <a:off x="323850" y="333375"/>
            <a:ext cx="8488363" cy="579438"/>
          </a:xfrm>
          <a:prstGeom prst="rect">
            <a:avLst/>
          </a:prstGeom>
          <a:noFill/>
          <a:ln w="9525">
            <a:noFill/>
            <a:miter lim="800000"/>
            <a:headEnd/>
            <a:tailEnd/>
          </a:ln>
        </p:spPr>
        <p:txBody>
          <a:bodyPr>
            <a:spAutoFit/>
          </a:bodyPr>
          <a:lstStyle/>
          <a:p>
            <a:pPr algn="ctr" defTabSz="457200"/>
            <a:r>
              <a:rPr lang="ru-RU" sz="3200" b="1">
                <a:solidFill>
                  <a:srgbClr val="0000FF"/>
                </a:solidFill>
                <a:latin typeface="Corbel" pitchFamily="34" charset="0"/>
              </a:rPr>
              <a:t>ІНКЛЮЗИВНА ОСВІТА В ЗДО ОБЛАСТІ</a:t>
            </a:r>
            <a:r>
              <a:rPr lang="ru-RU" sz="3200" b="1">
                <a:solidFill>
                  <a:schemeClr val="tx2"/>
                </a:solidFill>
                <a:latin typeface="Corbel" pitchFamily="34" charset="0"/>
              </a:rPr>
              <a:t> </a:t>
            </a:r>
          </a:p>
        </p:txBody>
      </p:sp>
      <p:sp>
        <p:nvSpPr>
          <p:cNvPr id="27652" name="TextBox 28"/>
          <p:cNvSpPr txBox="1">
            <a:spLocks noChangeArrowheads="1"/>
          </p:cNvSpPr>
          <p:nvPr/>
        </p:nvSpPr>
        <p:spPr bwMode="auto">
          <a:xfrm>
            <a:off x="0" y="1157288"/>
            <a:ext cx="2222500" cy="390525"/>
          </a:xfrm>
          <a:prstGeom prst="rect">
            <a:avLst/>
          </a:prstGeom>
          <a:noFill/>
          <a:ln w="9525">
            <a:noFill/>
            <a:miter lim="800000"/>
            <a:headEnd/>
            <a:tailEnd/>
          </a:ln>
        </p:spPr>
        <p:txBody>
          <a:bodyPr>
            <a:spAutoFit/>
          </a:bodyPr>
          <a:lstStyle/>
          <a:p>
            <a:pPr defTabSz="457200">
              <a:lnSpc>
                <a:spcPct val="70000"/>
              </a:lnSpc>
            </a:pPr>
            <a:r>
              <a:rPr lang="uk-UA" sz="2800" b="1">
                <a:solidFill>
                  <a:srgbClr val="0000FF"/>
                </a:solidFill>
              </a:rPr>
              <a:t>2018/2019</a:t>
            </a:r>
          </a:p>
        </p:txBody>
      </p:sp>
      <p:sp>
        <p:nvSpPr>
          <p:cNvPr id="27653" name="TextBox 30"/>
          <p:cNvSpPr txBox="1">
            <a:spLocks noChangeArrowheads="1"/>
          </p:cNvSpPr>
          <p:nvPr/>
        </p:nvSpPr>
        <p:spPr bwMode="auto">
          <a:xfrm>
            <a:off x="19050" y="1447800"/>
            <a:ext cx="2108200" cy="603250"/>
          </a:xfrm>
          <a:prstGeom prst="rect">
            <a:avLst/>
          </a:prstGeom>
          <a:noFill/>
          <a:ln w="9525">
            <a:noFill/>
            <a:miter lim="800000"/>
            <a:headEnd/>
            <a:tailEnd/>
          </a:ln>
        </p:spPr>
        <p:txBody>
          <a:bodyPr>
            <a:spAutoFit/>
          </a:bodyPr>
          <a:lstStyle/>
          <a:p>
            <a:pPr defTabSz="457200">
              <a:lnSpc>
                <a:spcPct val="70000"/>
              </a:lnSpc>
            </a:pPr>
            <a:r>
              <a:rPr lang="uk-UA" sz="2400" b="1">
                <a:solidFill>
                  <a:srgbClr val="0000FF"/>
                </a:solidFill>
                <a:latin typeface="Arial Narrow" pitchFamily="34" charset="0"/>
              </a:rPr>
              <a:t>навчальний рік</a:t>
            </a:r>
            <a:endParaRPr lang="ru-RU" sz="2400" b="1">
              <a:solidFill>
                <a:srgbClr val="0000FF"/>
              </a:solidFill>
              <a:latin typeface="Arial Narrow" pitchFamily="34" charset="0"/>
            </a:endParaRPr>
          </a:p>
        </p:txBody>
      </p:sp>
      <p:sp>
        <p:nvSpPr>
          <p:cNvPr id="27654" name="TextBox 32"/>
          <p:cNvSpPr txBox="1">
            <a:spLocks noChangeArrowheads="1"/>
          </p:cNvSpPr>
          <p:nvPr/>
        </p:nvSpPr>
        <p:spPr bwMode="auto">
          <a:xfrm>
            <a:off x="2794000" y="1157288"/>
            <a:ext cx="2222500" cy="604837"/>
          </a:xfrm>
          <a:prstGeom prst="rect">
            <a:avLst/>
          </a:prstGeom>
          <a:noFill/>
          <a:ln w="9525">
            <a:noFill/>
            <a:miter lim="800000"/>
            <a:headEnd/>
            <a:tailEnd/>
          </a:ln>
        </p:spPr>
        <p:txBody>
          <a:bodyPr>
            <a:spAutoFit/>
          </a:bodyPr>
          <a:lstStyle/>
          <a:p>
            <a:pPr defTabSz="457200">
              <a:lnSpc>
                <a:spcPct val="70000"/>
              </a:lnSpc>
            </a:pPr>
            <a:r>
              <a:rPr lang="uk-UA" sz="4800" b="1"/>
              <a:t>114</a:t>
            </a:r>
          </a:p>
        </p:txBody>
      </p:sp>
      <p:sp>
        <p:nvSpPr>
          <p:cNvPr id="27655" name="TextBox 33"/>
          <p:cNvSpPr txBox="1">
            <a:spLocks noChangeArrowheads="1"/>
          </p:cNvSpPr>
          <p:nvPr/>
        </p:nvSpPr>
        <p:spPr bwMode="auto">
          <a:xfrm>
            <a:off x="4175125" y="1073150"/>
            <a:ext cx="4645025" cy="730250"/>
          </a:xfrm>
          <a:prstGeom prst="rect">
            <a:avLst/>
          </a:prstGeom>
          <a:noFill/>
          <a:ln w="9525">
            <a:noFill/>
            <a:miter lim="800000"/>
            <a:headEnd/>
            <a:tailEnd/>
          </a:ln>
        </p:spPr>
        <p:txBody>
          <a:bodyPr>
            <a:spAutoFit/>
          </a:bodyPr>
          <a:lstStyle/>
          <a:p>
            <a:pPr defTabSz="457200">
              <a:lnSpc>
                <a:spcPct val="70000"/>
              </a:lnSpc>
            </a:pPr>
            <a:r>
              <a:rPr lang="uk-UA" sz="2000" b="1">
                <a:latin typeface="Arial Narrow" pitchFamily="34" charset="0"/>
              </a:rPr>
              <a:t>дітей дошкільного віку виховуються в інклюзивних групах закладів дошкільної освіти</a:t>
            </a:r>
          </a:p>
        </p:txBody>
      </p:sp>
      <p:cxnSp>
        <p:nvCxnSpPr>
          <p:cNvPr id="50" name="Прямая соединительная линия 49"/>
          <p:cNvCxnSpPr/>
          <p:nvPr/>
        </p:nvCxnSpPr>
        <p:spPr>
          <a:xfrm flipV="1">
            <a:off x="277813" y="2397125"/>
            <a:ext cx="4992687" cy="3341688"/>
          </a:xfrm>
          <a:prstGeom prst="line">
            <a:avLst/>
          </a:prstGeom>
          <a:ln w="12700">
            <a:solidFill>
              <a:srgbClr val="F9695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657" name="TextBox 56"/>
          <p:cNvSpPr txBox="1">
            <a:spLocks noChangeArrowheads="1"/>
          </p:cNvSpPr>
          <p:nvPr/>
        </p:nvSpPr>
        <p:spPr bwMode="auto">
          <a:xfrm rot="-2025474">
            <a:off x="1065213" y="4022725"/>
            <a:ext cx="2565400" cy="603250"/>
          </a:xfrm>
          <a:prstGeom prst="rect">
            <a:avLst/>
          </a:prstGeom>
          <a:noFill/>
          <a:ln w="9525">
            <a:noFill/>
            <a:miter lim="800000"/>
            <a:headEnd/>
            <a:tailEnd/>
          </a:ln>
        </p:spPr>
        <p:txBody>
          <a:bodyPr>
            <a:spAutoFit/>
          </a:bodyPr>
          <a:lstStyle/>
          <a:p>
            <a:pPr defTabSz="457200">
              <a:lnSpc>
                <a:spcPct val="70000"/>
              </a:lnSpc>
            </a:pPr>
            <a:r>
              <a:rPr lang="uk-UA" sz="2400" i="1">
                <a:solidFill>
                  <a:srgbClr val="0000FF"/>
                </a:solidFill>
                <a:latin typeface="Arial Narrow" pitchFamily="34" charset="0"/>
              </a:rPr>
              <a:t>стрімке збільшення</a:t>
            </a:r>
            <a:endParaRPr lang="ru-RU" sz="2400" i="1">
              <a:solidFill>
                <a:srgbClr val="0000FF"/>
              </a:solidFill>
              <a:latin typeface="Arial Narrow" pitchFamily="34" charset="0"/>
            </a:endParaRPr>
          </a:p>
        </p:txBody>
      </p:sp>
      <p:sp>
        <p:nvSpPr>
          <p:cNvPr id="27658" name="TextBox 13"/>
          <p:cNvSpPr txBox="1">
            <a:spLocks noChangeArrowheads="1"/>
          </p:cNvSpPr>
          <p:nvPr/>
        </p:nvSpPr>
        <p:spPr bwMode="auto">
          <a:xfrm>
            <a:off x="250825" y="2479675"/>
            <a:ext cx="3457575" cy="942975"/>
          </a:xfrm>
          <a:prstGeom prst="rect">
            <a:avLst/>
          </a:prstGeom>
          <a:noFill/>
          <a:ln w="9525">
            <a:noFill/>
            <a:miter lim="800000"/>
            <a:headEnd/>
            <a:tailEnd/>
          </a:ln>
        </p:spPr>
        <p:txBody>
          <a:bodyPr>
            <a:spAutoFit/>
          </a:bodyPr>
          <a:lstStyle/>
          <a:p>
            <a:pPr defTabSz="457200">
              <a:lnSpc>
                <a:spcPct val="70000"/>
              </a:lnSpc>
            </a:pPr>
            <a:r>
              <a:rPr lang="uk-UA" sz="2000" b="1">
                <a:solidFill>
                  <a:srgbClr val="FF0000"/>
                </a:solidFill>
                <a:latin typeface="Arial Narrow" pitchFamily="34" charset="0"/>
              </a:rPr>
              <a:t>ЯКІСТЬ ОСВІТИ:</a:t>
            </a:r>
          </a:p>
          <a:p>
            <a:pPr defTabSz="457200">
              <a:lnSpc>
                <a:spcPct val="70000"/>
              </a:lnSpc>
            </a:pPr>
            <a:r>
              <a:rPr lang="uk-UA" sz="2000" b="1">
                <a:solidFill>
                  <a:srgbClr val="1695A4"/>
                </a:solidFill>
                <a:latin typeface="Arial Narrow" pitchFamily="34" charset="0"/>
              </a:rPr>
              <a:t>Увага приділяється </a:t>
            </a:r>
            <a:br>
              <a:rPr lang="uk-UA" sz="2000" b="1">
                <a:solidFill>
                  <a:srgbClr val="1695A4"/>
                </a:solidFill>
                <a:latin typeface="Arial Narrow" pitchFamily="34" charset="0"/>
              </a:rPr>
            </a:br>
            <a:r>
              <a:rPr lang="uk-UA" sz="2000" b="1">
                <a:solidFill>
                  <a:srgbClr val="1695A4"/>
                </a:solidFill>
                <a:latin typeface="Arial Narrow" pitchFamily="34" charset="0"/>
              </a:rPr>
              <a:t>якісній освіті й </a:t>
            </a:r>
            <a:br>
              <a:rPr lang="uk-UA" sz="2000" b="1">
                <a:solidFill>
                  <a:srgbClr val="1695A4"/>
                </a:solidFill>
                <a:latin typeface="Arial Narrow" pitchFamily="34" charset="0"/>
              </a:rPr>
            </a:br>
            <a:r>
              <a:rPr lang="uk-UA" sz="2000" b="1">
                <a:solidFill>
                  <a:srgbClr val="1695A4"/>
                </a:solidFill>
                <a:latin typeface="Arial Narrow" pitchFamily="34" charset="0"/>
              </a:rPr>
              <a:t>соціалізації дітей</a:t>
            </a:r>
          </a:p>
        </p:txBody>
      </p:sp>
      <p:cxnSp>
        <p:nvCxnSpPr>
          <p:cNvPr id="16" name="Прямая соединительная линия 15"/>
          <p:cNvCxnSpPr/>
          <p:nvPr/>
        </p:nvCxnSpPr>
        <p:spPr>
          <a:xfrm>
            <a:off x="19050" y="2479675"/>
            <a:ext cx="0" cy="881063"/>
          </a:xfrm>
          <a:prstGeom prst="line">
            <a:avLst/>
          </a:prstGeom>
          <a:ln w="38100">
            <a:solidFill>
              <a:srgbClr val="F9695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381000" y="304800"/>
            <a:ext cx="8458200" cy="1981200"/>
          </a:xfrm>
        </p:spPr>
        <p:txBody>
          <a:bodyPr/>
          <a:lstStyle/>
          <a:p>
            <a:r>
              <a:rPr lang="uk-UA" sz="3600" b="1" smtClean="0">
                <a:solidFill>
                  <a:srgbClr val="0000FF"/>
                </a:solidFill>
                <a:effectLst>
                  <a:outerShdw blurRad="38100" dist="38100" dir="2700000" algn="tl">
                    <a:srgbClr val="C0C0C0"/>
                  </a:outerShdw>
                </a:effectLst>
                <a:latin typeface="Calibri" pitchFamily="34" charset="0"/>
                <a:cs typeface="Calibri" pitchFamily="34" charset="0"/>
              </a:rPr>
              <a:t>Всеукраїнська нарада з питань розвитку дошкільної освіти  - 6 грудня 2018 р.  </a:t>
            </a:r>
            <a:br>
              <a:rPr lang="uk-UA" sz="3600" b="1" smtClean="0">
                <a:solidFill>
                  <a:srgbClr val="0000FF"/>
                </a:solidFill>
                <a:effectLst>
                  <a:outerShdw blurRad="38100" dist="38100" dir="2700000" algn="tl">
                    <a:srgbClr val="C0C0C0"/>
                  </a:outerShdw>
                </a:effectLst>
                <a:latin typeface="Calibri" pitchFamily="34" charset="0"/>
                <a:cs typeface="Calibri" pitchFamily="34" charset="0"/>
              </a:rPr>
            </a:br>
            <a:r>
              <a:rPr lang="uk-UA" sz="3600" b="1" smtClean="0">
                <a:solidFill>
                  <a:srgbClr val="0000FF"/>
                </a:solidFill>
                <a:effectLst>
                  <a:outerShdw blurRad="38100" dist="38100" dir="2700000" algn="tl">
                    <a:srgbClr val="C0C0C0"/>
                  </a:outerShdw>
                </a:effectLst>
                <a:latin typeface="Calibri" pitchFamily="34" charset="0"/>
                <a:cs typeface="Calibri" pitchFamily="34" charset="0"/>
              </a:rPr>
              <a:t>Міністерство освіти і науки України</a:t>
            </a:r>
            <a:r>
              <a:rPr lang="uk-UA" sz="3600" b="1" smtClean="0">
                <a:solidFill>
                  <a:srgbClr val="7030A0"/>
                </a:solidFill>
                <a:effectLst>
                  <a:outerShdw blurRad="38100" dist="38100" dir="2700000" algn="tl">
                    <a:srgbClr val="C0C0C0"/>
                  </a:outerShdw>
                </a:effectLst>
                <a:latin typeface="Calibri" pitchFamily="34" charset="0"/>
                <a:cs typeface="Calibri" pitchFamily="34" charset="0"/>
              </a:rPr>
              <a:t> </a:t>
            </a:r>
            <a:endParaRPr lang="ru-RU" sz="3600" b="1" smtClean="0">
              <a:solidFill>
                <a:srgbClr val="7030A0"/>
              </a:solidFill>
              <a:effectLst>
                <a:outerShdw blurRad="38100" dist="38100" dir="2700000" algn="tl">
                  <a:srgbClr val="C0C0C0"/>
                </a:outerShdw>
              </a:effectLst>
              <a:latin typeface="Calibri" pitchFamily="34" charset="0"/>
              <a:cs typeface="Calibri" pitchFamily="34" charset="0"/>
            </a:endParaRPr>
          </a:p>
        </p:txBody>
      </p:sp>
      <p:sp>
        <p:nvSpPr>
          <p:cNvPr id="49155" name="Rectangle 3"/>
          <p:cNvSpPr>
            <a:spLocks noGrp="1" noChangeArrowheads="1"/>
          </p:cNvSpPr>
          <p:nvPr>
            <p:ph type="body" idx="4294967295"/>
          </p:nvPr>
        </p:nvSpPr>
        <p:spPr>
          <a:xfrm>
            <a:off x="685800" y="2667000"/>
            <a:ext cx="8153400" cy="3459163"/>
          </a:xfrm>
        </p:spPr>
        <p:txBody>
          <a:bodyPr/>
          <a:lstStyle/>
          <a:p>
            <a:pPr marL="0" indent="0">
              <a:buFontTx/>
              <a:buNone/>
              <a:defRPr/>
            </a:pPr>
            <a:r>
              <a:rPr lang="uk-UA" sz="36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Одним з пріоритетів державної політики визначено забезпечення доступності здобуття дошкільної освіти дітьми дошкільного віку, в т. ч. з особливими освітніми потребами</a:t>
            </a:r>
            <a:endParaRPr lang="ru-RU" sz="36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457200" y="274638"/>
            <a:ext cx="8229600" cy="1341437"/>
          </a:xfrm>
        </p:spPr>
        <p:txBody>
          <a:bodyPr/>
          <a:lstStyle/>
          <a:p>
            <a:r>
              <a:rPr lang="uk-UA" altLang="ru-RU" sz="4000" b="1" smtClean="0">
                <a:solidFill>
                  <a:srgbClr val="0000FF"/>
                </a:solidFill>
                <a:effectLst>
                  <a:outerShdw blurRad="38100" dist="38100" dir="2700000" algn="tl">
                    <a:srgbClr val="C0C0C0"/>
                  </a:outerShdw>
                </a:effectLst>
                <a:latin typeface="Calibri" pitchFamily="34" charset="0"/>
                <a:cs typeface="Calibri" pitchFamily="34" charset="0"/>
              </a:rPr>
              <a:t>Показники за 2018 рік у Харківській області</a:t>
            </a:r>
            <a:endParaRPr lang="uk-UA" altLang="ru-RU" sz="3600" b="1" smtClean="0">
              <a:solidFill>
                <a:srgbClr val="0000FF"/>
              </a:solidFill>
              <a:effectLst>
                <a:outerShdw blurRad="38100" dist="38100" dir="2700000" algn="tl">
                  <a:srgbClr val="C0C0C0"/>
                </a:outerShdw>
              </a:effectLst>
              <a:latin typeface="Calibri" pitchFamily="34" charset="0"/>
              <a:cs typeface="Calibri" pitchFamily="34" charset="0"/>
            </a:endParaRPr>
          </a:p>
        </p:txBody>
      </p:sp>
      <p:sp>
        <p:nvSpPr>
          <p:cNvPr id="8195" name="Rectangle 3"/>
          <p:cNvSpPr>
            <a:spLocks noGrp="1"/>
          </p:cNvSpPr>
          <p:nvPr>
            <p:ph type="body" idx="4294967295"/>
          </p:nvPr>
        </p:nvSpPr>
        <p:spPr>
          <a:xfrm>
            <a:off x="457200" y="2057400"/>
            <a:ext cx="8229600" cy="4525963"/>
          </a:xfrm>
        </p:spPr>
        <p:txBody>
          <a:bodyPr/>
          <a:lstStyle/>
          <a:p>
            <a:pPr>
              <a:spcBef>
                <a:spcPct val="0"/>
              </a:spcBef>
              <a:buFontTx/>
              <a:buChar char="-"/>
              <a:defRPr/>
            </a:pPr>
            <a:r>
              <a:rPr lang="uk-UA" altLang="ru-RU" sz="3600" b="1" smtClean="0">
                <a:effectLst>
                  <a:outerShdw blurRad="38100" dist="38100" dir="2700000" algn="tl">
                    <a:srgbClr val="C0C0C0"/>
                  </a:outerShdw>
                </a:effectLst>
                <a:latin typeface="Calibri" pitchFamily="34" charset="0"/>
                <a:cs typeface="Calibri" pitchFamily="34" charset="0"/>
              </a:rPr>
              <a:t>Кількість закладів дошкільної освіти</a:t>
            </a:r>
            <a:r>
              <a:rPr lang="uk-UA" altLang="ru-RU" sz="3600" smtClean="0">
                <a:effectLst>
                  <a:outerShdw blurRad="38100" dist="38100" dir="2700000" algn="tl">
                    <a:srgbClr val="C0C0C0"/>
                  </a:outerShdw>
                </a:effectLst>
                <a:latin typeface="Calibri" pitchFamily="34" charset="0"/>
                <a:cs typeface="Calibri" pitchFamily="34" charset="0"/>
              </a:rPr>
              <a:t>   різних типів та форм власності  – </a:t>
            </a:r>
            <a:r>
              <a:rPr lang="uk-UA" altLang="ru-RU" sz="3600" b="1" smtClean="0">
                <a:effectLst>
                  <a:outerShdw blurRad="38100" dist="38100" dir="2700000" algn="tl">
                    <a:srgbClr val="C0C0C0"/>
                  </a:outerShdw>
                </a:effectLst>
                <a:latin typeface="Calibri" pitchFamily="34" charset="0"/>
                <a:cs typeface="Calibri" pitchFamily="34" charset="0"/>
              </a:rPr>
              <a:t>7</a:t>
            </a:r>
            <a:r>
              <a:rPr lang="ru-RU" altLang="ru-RU" sz="3600" b="1" smtClean="0">
                <a:effectLst>
                  <a:outerShdw blurRad="38100" dist="38100" dir="2700000" algn="tl">
                    <a:srgbClr val="C0C0C0"/>
                  </a:outerShdw>
                </a:effectLst>
                <a:latin typeface="Calibri" pitchFamily="34" charset="0"/>
                <a:cs typeface="Calibri" pitchFamily="34" charset="0"/>
              </a:rPr>
              <a:t>46</a:t>
            </a:r>
            <a:r>
              <a:rPr lang="uk-UA" altLang="ru-RU" sz="3600" smtClean="0">
                <a:effectLst>
                  <a:outerShdw blurRad="38100" dist="38100" dir="2700000" algn="tl">
                    <a:srgbClr val="C0C0C0"/>
                  </a:outerShdw>
                </a:effectLst>
                <a:latin typeface="Calibri" pitchFamily="34" charset="0"/>
                <a:cs typeface="Calibri" pitchFamily="34" charset="0"/>
              </a:rPr>
              <a:t>,   </a:t>
            </a:r>
            <a:r>
              <a:rPr lang="ru-RU" altLang="ru-RU" sz="3600" smtClean="0">
                <a:effectLst>
                  <a:outerShdw blurRad="38100" dist="38100" dir="2700000" algn="tl">
                    <a:srgbClr val="C0C0C0"/>
                  </a:outerShdw>
                </a:effectLst>
                <a:latin typeface="Calibri" pitchFamily="34" charset="0"/>
                <a:cs typeface="Calibri" pitchFamily="34" charset="0"/>
              </a:rPr>
              <a:t>у т.ч.</a:t>
            </a:r>
            <a:r>
              <a:rPr lang="uk-UA" altLang="ru-RU" sz="3600" smtClean="0">
                <a:effectLst>
                  <a:outerShdw blurRad="38100" dist="38100" dir="2700000" algn="tl">
                    <a:srgbClr val="C0C0C0"/>
                  </a:outerShdw>
                </a:effectLst>
                <a:latin typeface="Calibri" pitchFamily="34" charset="0"/>
                <a:cs typeface="Calibri" pitchFamily="34" charset="0"/>
              </a:rPr>
              <a:t>:</a:t>
            </a:r>
          </a:p>
          <a:p>
            <a:pPr algn="ctr">
              <a:spcBef>
                <a:spcPct val="0"/>
              </a:spcBef>
              <a:buFontTx/>
              <a:buNone/>
              <a:defRPr/>
            </a:pPr>
            <a:r>
              <a:rPr lang="uk-UA" altLang="ru-RU" sz="3600" smtClean="0">
                <a:effectLst>
                  <a:outerShdw blurRad="38100" dist="38100" dir="2700000" algn="tl">
                    <a:srgbClr val="C0C0C0"/>
                  </a:outerShdw>
                </a:effectLst>
                <a:latin typeface="Calibri" pitchFamily="34" charset="0"/>
                <a:cs typeface="Calibri" pitchFamily="34" charset="0"/>
              </a:rPr>
              <a:t>ЗДО – </a:t>
            </a:r>
            <a:r>
              <a:rPr lang="uk-UA" altLang="ru-RU" sz="3600" b="1" smtClean="0">
                <a:effectLst>
                  <a:outerShdw blurRad="38100" dist="38100" dir="2700000" algn="tl">
                    <a:srgbClr val="C0C0C0"/>
                  </a:outerShdw>
                </a:effectLst>
                <a:latin typeface="Calibri" pitchFamily="34" charset="0"/>
                <a:cs typeface="Calibri" pitchFamily="34" charset="0"/>
              </a:rPr>
              <a:t>5</a:t>
            </a:r>
            <a:r>
              <a:rPr lang="ru-RU" altLang="ru-RU" sz="3600" b="1" smtClean="0">
                <a:effectLst>
                  <a:outerShdw blurRad="38100" dist="38100" dir="2700000" algn="tl">
                    <a:srgbClr val="C0C0C0"/>
                  </a:outerShdw>
                </a:effectLst>
                <a:latin typeface="Calibri" pitchFamily="34" charset="0"/>
                <a:cs typeface="Calibri" pitchFamily="34" charset="0"/>
              </a:rPr>
              <a:t>39</a:t>
            </a:r>
            <a:r>
              <a:rPr lang="uk-UA" altLang="ru-RU" sz="3600" smtClean="0">
                <a:effectLst>
                  <a:outerShdw blurRad="38100" dist="38100" dir="2700000" algn="tl">
                    <a:srgbClr val="C0C0C0"/>
                  </a:outerShdw>
                </a:effectLst>
                <a:latin typeface="Calibri" pitchFamily="34" charset="0"/>
                <a:cs typeface="Calibri" pitchFamily="34" charset="0"/>
              </a:rPr>
              <a:t>, НВК – </a:t>
            </a:r>
            <a:r>
              <a:rPr lang="uk-UA" altLang="ru-RU" sz="3600" b="1" smtClean="0">
                <a:effectLst>
                  <a:outerShdw blurRad="38100" dist="38100" dir="2700000" algn="tl">
                    <a:srgbClr val="C0C0C0"/>
                  </a:outerShdw>
                </a:effectLst>
                <a:latin typeface="Calibri" pitchFamily="34" charset="0"/>
                <a:cs typeface="Calibri" pitchFamily="34" charset="0"/>
              </a:rPr>
              <a:t>1</a:t>
            </a:r>
            <a:r>
              <a:rPr lang="ru-RU" altLang="ru-RU" sz="3600" b="1" smtClean="0">
                <a:effectLst>
                  <a:outerShdw blurRad="38100" dist="38100" dir="2700000" algn="tl">
                    <a:srgbClr val="C0C0C0"/>
                  </a:outerShdw>
                </a:effectLst>
                <a:latin typeface="Calibri" pitchFamily="34" charset="0"/>
                <a:cs typeface="Calibri" pitchFamily="34" charset="0"/>
              </a:rPr>
              <a:t>32</a:t>
            </a:r>
            <a:r>
              <a:rPr lang="uk-UA" altLang="ru-RU" sz="3600" smtClean="0">
                <a:effectLst>
                  <a:outerShdw blurRad="38100" dist="38100" dir="2700000" algn="tl">
                    <a:srgbClr val="C0C0C0"/>
                  </a:outerShdw>
                </a:effectLst>
                <a:latin typeface="Calibri" pitchFamily="34" charset="0"/>
                <a:cs typeface="Calibri" pitchFamily="34" charset="0"/>
              </a:rPr>
              <a:t>,</a:t>
            </a:r>
          </a:p>
          <a:p>
            <a:pPr algn="ctr">
              <a:buFontTx/>
              <a:buNone/>
              <a:defRPr/>
            </a:pPr>
            <a:r>
              <a:rPr lang="uk-UA" altLang="ru-RU" sz="3600" smtClean="0">
                <a:effectLst>
                  <a:outerShdw blurRad="38100" dist="38100" dir="2700000" algn="tl">
                    <a:srgbClr val="C0C0C0"/>
                  </a:outerShdw>
                </a:effectLst>
                <a:latin typeface="Calibri" pitchFamily="34" charset="0"/>
                <a:cs typeface="Calibri" pitchFamily="34" charset="0"/>
              </a:rPr>
              <a:t>заклади освіти – </a:t>
            </a:r>
            <a:r>
              <a:rPr lang="uk-UA" altLang="ru-RU" sz="3600" b="1" smtClean="0">
                <a:effectLst>
                  <a:outerShdw blurRad="38100" dist="38100" dir="2700000" algn="tl">
                    <a:srgbClr val="C0C0C0"/>
                  </a:outerShdw>
                </a:effectLst>
                <a:latin typeface="Calibri" pitchFamily="34" charset="0"/>
                <a:cs typeface="Calibri" pitchFamily="34" charset="0"/>
              </a:rPr>
              <a:t>5</a:t>
            </a:r>
            <a:r>
              <a:rPr lang="ru-RU" altLang="ru-RU" sz="3600" b="1" smtClean="0">
                <a:effectLst>
                  <a:outerShdw blurRad="38100" dist="38100" dir="2700000" algn="tl">
                    <a:srgbClr val="C0C0C0"/>
                  </a:outerShdw>
                </a:effectLst>
                <a:latin typeface="Calibri" pitchFamily="34" charset="0"/>
                <a:cs typeface="Calibri" pitchFamily="34" charset="0"/>
              </a:rPr>
              <a:t>8</a:t>
            </a:r>
            <a:r>
              <a:rPr lang="uk-UA" altLang="ru-RU" sz="3600" smtClean="0">
                <a:effectLst>
                  <a:outerShdw blurRad="38100" dist="38100" dir="2700000" algn="tl">
                    <a:srgbClr val="C0C0C0"/>
                  </a:outerShdw>
                </a:effectLst>
                <a:latin typeface="Calibri" pitchFamily="34" charset="0"/>
                <a:cs typeface="Calibri" pitchFamily="34" charset="0"/>
              </a:rPr>
              <a:t>, філії – </a:t>
            </a:r>
            <a:r>
              <a:rPr lang="uk-UA" altLang="ru-RU" sz="3600" b="1" smtClean="0">
                <a:effectLst>
                  <a:outerShdw blurRad="38100" dist="38100" dir="2700000" algn="tl">
                    <a:srgbClr val="C0C0C0"/>
                  </a:outerShdw>
                </a:effectLst>
                <a:latin typeface="Calibri" pitchFamily="34" charset="0"/>
                <a:cs typeface="Calibri" pitchFamily="34" charset="0"/>
              </a:rPr>
              <a:t>1</a:t>
            </a:r>
            <a:r>
              <a:rPr lang="ru-RU" altLang="ru-RU" sz="3600" b="1" smtClean="0">
                <a:effectLst>
                  <a:outerShdw blurRad="38100" dist="38100" dir="2700000" algn="tl">
                    <a:srgbClr val="C0C0C0"/>
                  </a:outerShdw>
                </a:effectLst>
                <a:latin typeface="Calibri" pitchFamily="34" charset="0"/>
                <a:cs typeface="Calibri" pitchFamily="34" charset="0"/>
              </a:rPr>
              <a:t>7</a:t>
            </a:r>
            <a:endParaRPr lang="uk-UA" altLang="ru-RU" sz="3600" b="1" smtClean="0">
              <a:effectLst>
                <a:outerShdw blurRad="38100" dist="38100" dir="2700000" algn="tl">
                  <a:srgbClr val="C0C0C0"/>
                </a:outerShdw>
              </a:effectLst>
              <a:latin typeface="Calibri" pitchFamily="34" charset="0"/>
              <a:cs typeface="Calibri" pitchFamily="34" charset="0"/>
            </a:endParaRPr>
          </a:p>
          <a:p>
            <a:pPr>
              <a:buFontTx/>
              <a:buChar char="-"/>
              <a:defRPr/>
            </a:pPr>
            <a:r>
              <a:rPr lang="uk-UA" altLang="ru-RU" sz="3600" b="1" smtClean="0">
                <a:effectLst>
                  <a:outerShdw blurRad="38100" dist="38100" dir="2700000" algn="tl">
                    <a:srgbClr val="C0C0C0"/>
                  </a:outerShdw>
                </a:effectLst>
                <a:latin typeface="Calibri" pitchFamily="34" charset="0"/>
                <a:cs typeface="Calibri" pitchFamily="34" charset="0"/>
              </a:rPr>
              <a:t>кількість дітей</a:t>
            </a:r>
            <a:r>
              <a:rPr lang="uk-UA" altLang="ru-RU" sz="3600" smtClean="0">
                <a:effectLst>
                  <a:outerShdw blurRad="38100" dist="38100" dir="2700000" algn="tl">
                    <a:srgbClr val="C0C0C0"/>
                  </a:outerShdw>
                </a:effectLst>
                <a:latin typeface="Calibri" pitchFamily="34" charset="0"/>
                <a:cs typeface="Calibri" pitchFamily="34" charset="0"/>
              </a:rPr>
              <a:t> – </a:t>
            </a:r>
            <a:r>
              <a:rPr lang="uk-UA" altLang="ru-RU" sz="3600" b="1" smtClean="0">
                <a:effectLst>
                  <a:outerShdw blurRad="38100" dist="38100" dir="2700000" algn="tl">
                    <a:srgbClr val="C0C0C0"/>
                  </a:outerShdw>
                </a:effectLst>
                <a:latin typeface="Calibri" pitchFamily="34" charset="0"/>
                <a:cs typeface="Calibri" pitchFamily="34" charset="0"/>
              </a:rPr>
              <a:t>79</a:t>
            </a:r>
            <a:r>
              <a:rPr lang="ru-RU" altLang="ru-RU" sz="3600" b="1" smtClean="0">
                <a:effectLst>
                  <a:outerShdw blurRad="38100" dist="38100" dir="2700000" algn="tl">
                    <a:srgbClr val="C0C0C0"/>
                  </a:outerShdw>
                </a:effectLst>
                <a:latin typeface="Calibri" pitchFamily="34" charset="0"/>
                <a:cs typeface="Calibri" pitchFamily="34" charset="0"/>
              </a:rPr>
              <a:t>893</a:t>
            </a:r>
            <a:endParaRPr lang="uk-UA" altLang="ru-RU" sz="3600" b="1" smtClean="0">
              <a:effectLst>
                <a:outerShdw blurRad="38100" dist="38100" dir="2700000" algn="tl">
                  <a:srgbClr val="C0C0C0"/>
                </a:outerShdw>
              </a:effectLst>
              <a:latin typeface="Calibri" pitchFamily="34" charset="0"/>
              <a:cs typeface="Calibri" pitchFamily="34" charset="0"/>
            </a:endParaRPr>
          </a:p>
          <a:p>
            <a:pPr>
              <a:buFontTx/>
              <a:buChar char="-"/>
              <a:defRPr/>
            </a:pPr>
            <a:r>
              <a:rPr lang="uk-UA" altLang="ru-RU" sz="3600" b="1" smtClean="0">
                <a:effectLst>
                  <a:outerShdw blurRad="38100" dist="38100" dir="2700000" algn="tl">
                    <a:srgbClr val="C0C0C0"/>
                  </a:outerShdw>
                </a:effectLst>
                <a:latin typeface="Calibri" pitchFamily="34" charset="0"/>
                <a:cs typeface="Calibri" pitchFamily="34" charset="0"/>
              </a:rPr>
              <a:t>кількість місць</a:t>
            </a:r>
            <a:r>
              <a:rPr lang="uk-UA" altLang="ru-RU" sz="3600" smtClean="0">
                <a:effectLst>
                  <a:outerShdw blurRad="38100" dist="38100" dir="2700000" algn="tl">
                    <a:srgbClr val="C0C0C0"/>
                  </a:outerShdw>
                </a:effectLst>
                <a:latin typeface="Calibri" pitchFamily="34" charset="0"/>
                <a:cs typeface="Calibri" pitchFamily="34" charset="0"/>
              </a:rPr>
              <a:t> – </a:t>
            </a:r>
            <a:r>
              <a:rPr lang="uk-UA" altLang="ru-RU" sz="3600" b="1" smtClean="0">
                <a:effectLst>
                  <a:outerShdw blurRad="38100" dist="38100" dir="2700000" algn="tl">
                    <a:srgbClr val="C0C0C0"/>
                  </a:outerShdw>
                </a:effectLst>
                <a:latin typeface="Calibri" pitchFamily="34" charset="0"/>
                <a:cs typeface="Calibri" pitchFamily="34" charset="0"/>
              </a:rPr>
              <a:t>7</a:t>
            </a:r>
            <a:r>
              <a:rPr lang="ru-RU" altLang="ru-RU" sz="3600" b="1" smtClean="0">
                <a:effectLst>
                  <a:outerShdw blurRad="38100" dist="38100" dir="2700000" algn="tl">
                    <a:srgbClr val="C0C0C0"/>
                  </a:outerShdw>
                </a:effectLst>
                <a:latin typeface="Calibri" pitchFamily="34" charset="0"/>
                <a:cs typeface="Calibri" pitchFamily="34" charset="0"/>
              </a:rPr>
              <a:t>8705</a:t>
            </a:r>
            <a:endParaRPr lang="uk-UA" altLang="ru-RU" sz="3600" b="1" smtClean="0">
              <a:effectLst>
                <a:outerShdw blurRad="38100" dist="38100" dir="2700000" algn="tl">
                  <a:srgbClr val="C0C0C0"/>
                </a:outerShdw>
              </a:effectLst>
              <a:latin typeface="Calibri" pitchFamily="34" charset="0"/>
              <a:cs typeface="Calibri" pitchFamily="34" charset="0"/>
            </a:endParaRPr>
          </a:p>
          <a:p>
            <a:pPr>
              <a:defRPr/>
            </a:pPr>
            <a:endParaRPr lang="ru-RU" altLang="ru-RU" smtClean="0"/>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a:xfrm>
            <a:off x="457200" y="76200"/>
            <a:ext cx="8229600" cy="1143000"/>
          </a:xfrm>
        </p:spPr>
        <p:txBody>
          <a:bodyPr/>
          <a:lstStyle/>
          <a:p>
            <a:r>
              <a:rPr lang="uk-UA" altLang="ru-RU" sz="4000" b="1" smtClean="0">
                <a:solidFill>
                  <a:srgbClr val="7030A0"/>
                </a:solidFill>
                <a:effectLst>
                  <a:outerShdw blurRad="38100" dist="38100" dir="2700000" algn="tl">
                    <a:srgbClr val="C0C0C0"/>
                  </a:outerShdw>
                </a:effectLst>
                <a:latin typeface="Calibri" pitchFamily="34" charset="0"/>
                <a:cs typeface="Calibri" pitchFamily="34" charset="0"/>
              </a:rPr>
              <a:t> </a:t>
            </a:r>
            <a:r>
              <a:rPr lang="ru-RU" altLang="ru-RU" sz="3200" b="1" smtClean="0">
                <a:solidFill>
                  <a:srgbClr val="0000FF"/>
                </a:solidFill>
                <a:effectLst>
                  <a:outerShdw blurRad="38100" dist="38100" dir="2700000" algn="tl">
                    <a:srgbClr val="C0C0C0"/>
                  </a:outerShdw>
                </a:effectLst>
                <a:latin typeface="Calibri" pitchFamily="34" charset="0"/>
                <a:cs typeface="Calibri" pitchFamily="34" charset="0"/>
              </a:rPr>
              <a:t>П</a:t>
            </a:r>
            <a:r>
              <a:rPr lang="uk-UA" altLang="ru-RU" sz="3200" b="1" smtClean="0">
                <a:solidFill>
                  <a:srgbClr val="0000FF"/>
                </a:solidFill>
                <a:effectLst>
                  <a:outerShdw blurRad="38100" dist="38100" dir="2700000" algn="tl">
                    <a:srgbClr val="C0C0C0"/>
                  </a:outerShdw>
                </a:effectLst>
                <a:latin typeface="Calibri" pitchFamily="34" charset="0"/>
                <a:cs typeface="Calibri" pitchFamily="34" charset="0"/>
              </a:rPr>
              <a:t>оказники за 2018 рік у Харківській області </a:t>
            </a:r>
            <a:r>
              <a:rPr lang="uk-UA" altLang="ru-RU" sz="3200" b="1" i="1" smtClean="0">
                <a:solidFill>
                  <a:srgbClr val="0000FF"/>
                </a:solidFill>
                <a:effectLst>
                  <a:outerShdw blurRad="38100" dist="38100" dir="2700000" algn="tl">
                    <a:srgbClr val="C0C0C0"/>
                  </a:outerShdw>
                </a:effectLst>
                <a:latin typeface="Calibri" pitchFamily="34" charset="0"/>
                <a:cs typeface="Calibri" pitchFamily="34" charset="0"/>
              </a:rPr>
              <a:t>станом на 01.01.201</a:t>
            </a:r>
            <a:r>
              <a:rPr lang="ru-RU" altLang="ru-RU" sz="3200" b="1" i="1" smtClean="0">
                <a:solidFill>
                  <a:srgbClr val="0000FF"/>
                </a:solidFill>
                <a:effectLst>
                  <a:outerShdw blurRad="38100" dist="38100" dir="2700000" algn="tl">
                    <a:srgbClr val="C0C0C0"/>
                  </a:outerShdw>
                </a:effectLst>
                <a:latin typeface="Calibri" pitchFamily="34" charset="0"/>
                <a:cs typeface="Calibri" pitchFamily="34" charset="0"/>
              </a:rPr>
              <a:t>9</a:t>
            </a:r>
            <a:endParaRPr lang="uk-UA" altLang="ru-RU" sz="3600" i="1" smtClean="0">
              <a:effectLst>
                <a:outerShdw blurRad="38100" dist="38100" dir="2700000" algn="tl">
                  <a:srgbClr val="C0C0C0"/>
                </a:outerShdw>
              </a:effectLst>
              <a:latin typeface="Calibri" pitchFamily="34" charset="0"/>
              <a:cs typeface="Calibri" pitchFamily="34" charset="0"/>
            </a:endParaRPr>
          </a:p>
        </p:txBody>
      </p:sp>
      <p:sp>
        <p:nvSpPr>
          <p:cNvPr id="39939" name="Rectangle 3"/>
          <p:cNvSpPr>
            <a:spLocks noGrp="1"/>
          </p:cNvSpPr>
          <p:nvPr>
            <p:ph type="body" idx="4294967295"/>
          </p:nvPr>
        </p:nvSpPr>
        <p:spPr>
          <a:xfrm>
            <a:off x="457200" y="1219200"/>
            <a:ext cx="8229600" cy="5514975"/>
          </a:xfrm>
        </p:spPr>
        <p:txBody>
          <a:bodyPr/>
          <a:lstStyle/>
          <a:p>
            <a:pPr eaLnBrk="1" hangingPunct="1">
              <a:lnSpc>
                <a:spcPct val="90000"/>
              </a:lnSpc>
              <a:buFontTx/>
              <a:buNone/>
            </a:pPr>
            <a:r>
              <a:rPr lang="uk-UA" altLang="ru-RU" b="1" u="sng" smtClean="0">
                <a:effectLst>
                  <a:outerShdw blurRad="38100" dist="38100" dir="2700000" algn="tl">
                    <a:srgbClr val="C0C0C0"/>
                  </a:outerShdw>
                </a:effectLst>
                <a:latin typeface="Calibri" pitchFamily="34" charset="0"/>
                <a:cs typeface="Calibri" pitchFamily="34" charset="0"/>
              </a:rPr>
              <a:t>Охоплення дітей віком від 3-6(7) років </a:t>
            </a:r>
            <a:r>
              <a:rPr lang="ru-RU" altLang="ru-RU" b="1" u="sng" smtClean="0">
                <a:effectLst>
                  <a:outerShdw blurRad="38100" dist="38100" dir="2700000" algn="tl">
                    <a:srgbClr val="C0C0C0"/>
                  </a:outerShdw>
                </a:effectLst>
                <a:latin typeface="Calibri" pitchFamily="34" charset="0"/>
                <a:cs typeface="Calibri" pitchFamily="34" charset="0"/>
              </a:rPr>
              <a:t>ЗДО</a:t>
            </a:r>
            <a:r>
              <a:rPr lang="uk-UA" altLang="ru-RU" b="1" u="sng" smtClean="0">
                <a:effectLst>
                  <a:outerShdw blurRad="38100" dist="38100" dir="2700000" algn="tl">
                    <a:srgbClr val="C0C0C0"/>
                  </a:outerShdw>
                </a:effectLst>
                <a:latin typeface="Calibri" pitchFamily="34" charset="0"/>
                <a:cs typeface="Calibri" pitchFamily="34" charset="0"/>
              </a:rPr>
              <a:t>  разом із соціально-педагогічним</a:t>
            </a:r>
            <a:r>
              <a:rPr lang="ru-RU" altLang="ru-RU" b="1" u="sng" smtClean="0">
                <a:effectLst>
                  <a:outerShdw blurRad="38100" dist="38100" dir="2700000" algn="tl">
                    <a:srgbClr val="C0C0C0"/>
                  </a:outerShdw>
                </a:effectLst>
                <a:latin typeface="Calibri" pitchFamily="34" charset="0"/>
                <a:cs typeface="Calibri" pitchFamily="34" charset="0"/>
              </a:rPr>
              <a:t> </a:t>
            </a:r>
            <a:r>
              <a:rPr lang="uk-UA" altLang="ru-RU" b="1" u="sng" smtClean="0">
                <a:effectLst>
                  <a:outerShdw blurRad="38100" dist="38100" dir="2700000" algn="tl">
                    <a:srgbClr val="C0C0C0"/>
                  </a:outerShdw>
                </a:effectLst>
                <a:latin typeface="Calibri" pitchFamily="34" charset="0"/>
                <a:cs typeface="Calibri" pitchFamily="34" charset="0"/>
              </a:rPr>
              <a:t>патронатом</a:t>
            </a:r>
            <a:r>
              <a:rPr lang="ru-RU" altLang="ru-RU" i="1" smtClean="0">
                <a:effectLst>
                  <a:outerShdw blurRad="38100" dist="38100" dir="2700000" algn="tl">
                    <a:srgbClr val="C0C0C0"/>
                  </a:outerShdw>
                </a:effectLst>
                <a:cs typeface="Calibri" pitchFamily="34" charset="0"/>
              </a:rPr>
              <a:t>: </a:t>
            </a:r>
            <a:r>
              <a:rPr lang="ru-RU" altLang="ru-RU" sz="3600" b="1" smtClean="0">
                <a:solidFill>
                  <a:srgbClr val="FF0000"/>
                </a:solidFill>
                <a:effectLst>
                  <a:outerShdw blurRad="38100" dist="38100" dir="2700000" algn="tl">
                    <a:srgbClr val="C0C0C0"/>
                  </a:outerShdw>
                </a:effectLst>
                <a:cs typeface="Calibri" pitchFamily="34" charset="0"/>
              </a:rPr>
              <a:t>п</a:t>
            </a:r>
            <a:r>
              <a:rPr lang="uk-UA" altLang="ru-RU" sz="3600" b="1" smtClean="0">
                <a:solidFill>
                  <a:srgbClr val="FF0000"/>
                </a:solidFill>
                <a:effectLst>
                  <a:outerShdw blurRad="38100" dist="38100" dir="2700000" algn="tl">
                    <a:srgbClr val="C0C0C0"/>
                  </a:outerShdw>
                </a:effectLst>
                <a:latin typeface="Calibri" pitchFamily="34" charset="0"/>
                <a:cs typeface="Calibri" pitchFamily="34" charset="0"/>
              </a:rPr>
              <a:t>о області – 94,</a:t>
            </a:r>
            <a:r>
              <a:rPr lang="ru-RU" altLang="ru-RU" sz="3600" b="1" smtClean="0">
                <a:solidFill>
                  <a:srgbClr val="FF0000"/>
                </a:solidFill>
                <a:effectLst>
                  <a:outerShdw blurRad="38100" dist="38100" dir="2700000" algn="tl">
                    <a:srgbClr val="C0C0C0"/>
                  </a:outerShdw>
                </a:effectLst>
                <a:latin typeface="Calibri" pitchFamily="34" charset="0"/>
                <a:cs typeface="Calibri" pitchFamily="34" charset="0"/>
              </a:rPr>
              <a:t>7</a:t>
            </a:r>
            <a:r>
              <a:rPr lang="uk-UA" altLang="ru-RU" sz="3600" b="1" smtClean="0">
                <a:solidFill>
                  <a:srgbClr val="FF0000"/>
                </a:solidFill>
                <a:effectLst>
                  <a:outerShdw blurRad="38100" dist="38100" dir="2700000" algn="tl">
                    <a:srgbClr val="C0C0C0"/>
                  </a:outerShdw>
                </a:effectLst>
                <a:latin typeface="Calibri" pitchFamily="34" charset="0"/>
                <a:cs typeface="Calibri" pitchFamily="34" charset="0"/>
              </a:rPr>
              <a:t> % </a:t>
            </a:r>
          </a:p>
          <a:p>
            <a:pPr algn="ctr" eaLnBrk="1" hangingPunct="1">
              <a:lnSpc>
                <a:spcPct val="85000"/>
              </a:lnSpc>
              <a:spcBef>
                <a:spcPct val="0"/>
              </a:spcBef>
              <a:buFontTx/>
              <a:buNone/>
            </a:pPr>
            <a:r>
              <a:rPr lang="uk-UA" altLang="ru-RU" sz="2800" b="1" smtClean="0">
                <a:effectLst>
                  <a:outerShdw blurRad="38100" dist="38100" dir="2700000" algn="tl">
                    <a:srgbClr val="C0C0C0"/>
                  </a:outerShdw>
                </a:effectLst>
                <a:cs typeface="Calibri" pitchFamily="34" charset="0"/>
              </a:rPr>
              <a:t> </a:t>
            </a:r>
            <a:r>
              <a:rPr lang="uk-UA" altLang="ru-RU" sz="2800" b="1" smtClean="0">
                <a:effectLst>
                  <a:outerShdw blurRad="38100" dist="38100" dir="2700000" algn="tl">
                    <a:srgbClr val="C0C0C0"/>
                  </a:outerShdw>
                </a:effectLst>
                <a:latin typeface="Calibri" pitchFamily="34" charset="0"/>
                <a:cs typeface="Calibri" pitchFamily="34" charset="0"/>
              </a:rPr>
              <a:t>(01.01.201</a:t>
            </a:r>
            <a:r>
              <a:rPr lang="ru-RU" altLang="ru-RU" sz="2800" b="1" smtClean="0">
                <a:effectLst>
                  <a:outerShdw blurRad="38100" dist="38100" dir="2700000" algn="tl">
                    <a:srgbClr val="C0C0C0"/>
                  </a:outerShdw>
                </a:effectLst>
                <a:latin typeface="Calibri" pitchFamily="34" charset="0"/>
                <a:cs typeface="Calibri" pitchFamily="34" charset="0"/>
              </a:rPr>
              <a:t>8</a:t>
            </a:r>
            <a:r>
              <a:rPr lang="uk-UA" altLang="ru-RU" sz="2800" b="1" smtClean="0">
                <a:effectLst>
                  <a:outerShdw blurRad="38100" dist="38100" dir="2700000" algn="tl">
                    <a:srgbClr val="C0C0C0"/>
                  </a:outerShdw>
                </a:effectLst>
                <a:latin typeface="Calibri" pitchFamily="34" charset="0"/>
                <a:cs typeface="Calibri" pitchFamily="34" charset="0"/>
              </a:rPr>
              <a:t> – 94</a:t>
            </a:r>
            <a:r>
              <a:rPr lang="ru-RU" altLang="ru-RU" sz="2800" b="1" smtClean="0">
                <a:effectLst>
                  <a:outerShdw blurRad="38100" dist="38100" dir="2700000" algn="tl">
                    <a:srgbClr val="C0C0C0"/>
                  </a:outerShdw>
                </a:effectLst>
                <a:latin typeface="Calibri" pitchFamily="34" charset="0"/>
                <a:cs typeface="Calibri" pitchFamily="34" charset="0"/>
              </a:rPr>
              <a:t>,0%</a:t>
            </a:r>
            <a:r>
              <a:rPr lang="uk-UA" altLang="ru-RU" sz="2800" b="1" smtClean="0">
                <a:effectLst>
                  <a:outerShdw blurRad="38100" dist="38100" dir="2700000" algn="tl">
                    <a:srgbClr val="C0C0C0"/>
                  </a:outerShdw>
                </a:effectLst>
                <a:latin typeface="Calibri" pitchFamily="34" charset="0"/>
                <a:cs typeface="Calibri" pitchFamily="34" charset="0"/>
              </a:rPr>
              <a:t>) </a:t>
            </a:r>
            <a:endParaRPr lang="ru-RU" altLang="ru-RU" sz="2800" b="1" smtClean="0">
              <a:effectLst>
                <a:outerShdw blurRad="38100" dist="38100" dir="2700000" algn="tl">
                  <a:srgbClr val="C0C0C0"/>
                </a:outerShdw>
              </a:effectLst>
              <a:latin typeface="Calibri" pitchFamily="34" charset="0"/>
              <a:cs typeface="Calibri" pitchFamily="34" charset="0"/>
            </a:endParaRPr>
          </a:p>
          <a:p>
            <a:pPr algn="ctr" eaLnBrk="1" hangingPunct="1">
              <a:lnSpc>
                <a:spcPct val="85000"/>
              </a:lnSpc>
              <a:buFontTx/>
              <a:buNone/>
            </a:pPr>
            <a:r>
              <a:rPr lang="uk-UA" altLang="ru-RU" sz="3600" b="1" i="1" smtClean="0">
                <a:solidFill>
                  <a:srgbClr val="FF0000"/>
                </a:solidFill>
                <a:effectLst>
                  <a:outerShdw blurRad="38100" dist="38100" dir="2700000" algn="tl">
                    <a:srgbClr val="C0C0C0"/>
                  </a:outerShdw>
                </a:effectLst>
                <a:latin typeface="Calibri" pitchFamily="34" charset="0"/>
                <a:cs typeface="Calibri" pitchFamily="34" charset="0"/>
              </a:rPr>
              <a:t>у сільських районах, ОТГ – 8</a:t>
            </a:r>
            <a:r>
              <a:rPr lang="ru-RU" altLang="ru-RU" sz="3600" b="1" i="1" smtClean="0">
                <a:solidFill>
                  <a:srgbClr val="FF0000"/>
                </a:solidFill>
                <a:effectLst>
                  <a:outerShdw blurRad="38100" dist="38100" dir="2700000" algn="tl">
                    <a:srgbClr val="C0C0C0"/>
                  </a:outerShdw>
                </a:effectLst>
                <a:latin typeface="Calibri" pitchFamily="34" charset="0"/>
                <a:cs typeface="Calibri" pitchFamily="34" charset="0"/>
              </a:rPr>
              <a:t>7</a:t>
            </a:r>
            <a:r>
              <a:rPr lang="uk-UA" altLang="ru-RU" sz="3600" b="1" i="1" smtClean="0">
                <a:solidFill>
                  <a:srgbClr val="FF0000"/>
                </a:solidFill>
                <a:effectLst>
                  <a:outerShdw blurRad="38100" dist="38100" dir="2700000" algn="tl">
                    <a:srgbClr val="C0C0C0"/>
                  </a:outerShdw>
                </a:effectLst>
                <a:latin typeface="Calibri" pitchFamily="34" charset="0"/>
                <a:cs typeface="Calibri" pitchFamily="34" charset="0"/>
              </a:rPr>
              <a:t>,</a:t>
            </a:r>
            <a:r>
              <a:rPr lang="ru-RU" altLang="ru-RU" sz="3600" b="1" i="1" smtClean="0">
                <a:solidFill>
                  <a:srgbClr val="FF0000"/>
                </a:solidFill>
                <a:effectLst>
                  <a:outerShdw blurRad="38100" dist="38100" dir="2700000" algn="tl">
                    <a:srgbClr val="C0C0C0"/>
                  </a:outerShdw>
                </a:effectLst>
                <a:latin typeface="Calibri" pitchFamily="34" charset="0"/>
                <a:cs typeface="Calibri" pitchFamily="34" charset="0"/>
              </a:rPr>
              <a:t>2 </a:t>
            </a:r>
            <a:r>
              <a:rPr lang="uk-UA" altLang="ru-RU" sz="3600" b="1" i="1" smtClean="0">
                <a:solidFill>
                  <a:srgbClr val="FF0000"/>
                </a:solidFill>
                <a:effectLst>
                  <a:outerShdw blurRad="38100" dist="38100" dir="2700000" algn="tl">
                    <a:srgbClr val="C0C0C0"/>
                  </a:outerShdw>
                </a:effectLst>
                <a:latin typeface="Calibri" pitchFamily="34" charset="0"/>
                <a:cs typeface="Calibri" pitchFamily="34" charset="0"/>
              </a:rPr>
              <a:t>%</a:t>
            </a:r>
            <a:r>
              <a:rPr lang="uk-UA" altLang="ru-RU" sz="3600" b="1" i="1" smtClean="0">
                <a:effectLst>
                  <a:outerShdw blurRad="38100" dist="38100" dir="2700000" algn="tl">
                    <a:srgbClr val="C0C0C0"/>
                  </a:outerShdw>
                </a:effectLst>
                <a:latin typeface="Calibri" pitchFamily="34" charset="0"/>
                <a:cs typeface="Calibri" pitchFamily="34" charset="0"/>
              </a:rPr>
              <a:t> </a:t>
            </a:r>
            <a:r>
              <a:rPr lang="uk-UA" altLang="ru-RU" sz="2800" b="1" smtClean="0">
                <a:effectLst>
                  <a:outerShdw blurRad="38100" dist="38100" dir="2700000" algn="tl">
                    <a:srgbClr val="C0C0C0"/>
                  </a:outerShdw>
                </a:effectLst>
                <a:latin typeface="Calibri" pitchFamily="34" charset="0"/>
                <a:cs typeface="Calibri" pitchFamily="34" charset="0"/>
              </a:rPr>
              <a:t>(01.01.201</a:t>
            </a:r>
            <a:r>
              <a:rPr lang="ru-RU" altLang="ru-RU" sz="2800" b="1" smtClean="0">
                <a:effectLst>
                  <a:outerShdw blurRad="38100" dist="38100" dir="2700000" algn="tl">
                    <a:srgbClr val="C0C0C0"/>
                  </a:outerShdw>
                </a:effectLst>
                <a:latin typeface="Calibri" pitchFamily="34" charset="0"/>
                <a:cs typeface="Calibri" pitchFamily="34" charset="0"/>
              </a:rPr>
              <a:t>8</a:t>
            </a:r>
            <a:r>
              <a:rPr lang="uk-UA" altLang="ru-RU" sz="2800" b="1" smtClean="0">
                <a:effectLst>
                  <a:outerShdw blurRad="38100" dist="38100" dir="2700000" algn="tl">
                    <a:srgbClr val="C0C0C0"/>
                  </a:outerShdw>
                </a:effectLst>
                <a:latin typeface="Calibri" pitchFamily="34" charset="0"/>
                <a:cs typeface="Calibri" pitchFamily="34" charset="0"/>
              </a:rPr>
              <a:t> – </a:t>
            </a:r>
            <a:r>
              <a:rPr lang="uk-UA" altLang="ru-RU" sz="2800" b="1" i="1" smtClean="0">
                <a:effectLst>
                  <a:outerShdw blurRad="38100" dist="38100" dir="2700000" algn="tl">
                    <a:srgbClr val="C0C0C0"/>
                  </a:outerShdw>
                </a:effectLst>
                <a:latin typeface="Calibri" pitchFamily="34" charset="0"/>
                <a:cs typeface="Calibri" pitchFamily="34" charset="0"/>
              </a:rPr>
              <a:t>8</a:t>
            </a:r>
            <a:r>
              <a:rPr lang="ru-RU" altLang="ru-RU" sz="2800" b="1" i="1" smtClean="0">
                <a:effectLst>
                  <a:outerShdw blurRad="38100" dist="38100" dir="2700000" algn="tl">
                    <a:srgbClr val="C0C0C0"/>
                  </a:outerShdw>
                </a:effectLst>
                <a:latin typeface="Calibri" pitchFamily="34" charset="0"/>
                <a:cs typeface="Calibri" pitchFamily="34" charset="0"/>
              </a:rPr>
              <a:t>5</a:t>
            </a:r>
            <a:r>
              <a:rPr lang="uk-UA" altLang="ru-RU" sz="2800" b="1" i="1" smtClean="0">
                <a:effectLst>
                  <a:outerShdw blurRad="38100" dist="38100" dir="2700000" algn="tl">
                    <a:srgbClr val="C0C0C0"/>
                  </a:outerShdw>
                </a:effectLst>
                <a:latin typeface="Calibri" pitchFamily="34" charset="0"/>
                <a:cs typeface="Calibri" pitchFamily="34" charset="0"/>
              </a:rPr>
              <a:t>,</a:t>
            </a:r>
            <a:r>
              <a:rPr lang="ru-RU" altLang="ru-RU" sz="2800" b="1" i="1" smtClean="0">
                <a:effectLst>
                  <a:outerShdw blurRad="38100" dist="38100" dir="2700000" algn="tl">
                    <a:srgbClr val="C0C0C0"/>
                  </a:outerShdw>
                </a:effectLst>
                <a:latin typeface="Calibri" pitchFamily="34" charset="0"/>
                <a:cs typeface="Calibri" pitchFamily="34" charset="0"/>
              </a:rPr>
              <a:t>5 </a:t>
            </a:r>
            <a:r>
              <a:rPr lang="uk-UA" altLang="ru-RU" sz="2800" b="1" i="1" smtClean="0">
                <a:effectLst>
                  <a:outerShdw blurRad="38100" dist="38100" dir="2700000" algn="tl">
                    <a:srgbClr val="C0C0C0"/>
                  </a:outerShdw>
                </a:effectLst>
                <a:latin typeface="Calibri" pitchFamily="34" charset="0"/>
                <a:cs typeface="Calibri" pitchFamily="34" charset="0"/>
              </a:rPr>
              <a:t>%</a:t>
            </a:r>
            <a:r>
              <a:rPr lang="uk-UA" altLang="ru-RU" sz="2800" b="1" smtClean="0">
                <a:effectLst>
                  <a:outerShdw blurRad="38100" dist="38100" dir="2700000" algn="tl">
                    <a:srgbClr val="C0C0C0"/>
                  </a:outerShdw>
                </a:effectLst>
                <a:latin typeface="Calibri" pitchFamily="34" charset="0"/>
                <a:cs typeface="Calibri" pitchFamily="34" charset="0"/>
              </a:rPr>
              <a:t>) </a:t>
            </a:r>
            <a:endParaRPr lang="uk-UA" altLang="ru-RU" sz="2800" b="1" i="1" smtClean="0">
              <a:effectLst>
                <a:outerShdw blurRad="38100" dist="38100" dir="2700000" algn="tl">
                  <a:srgbClr val="C0C0C0"/>
                </a:outerShdw>
              </a:effectLst>
              <a:latin typeface="Calibri" pitchFamily="34" charset="0"/>
              <a:cs typeface="Calibri" pitchFamily="34" charset="0"/>
            </a:endParaRPr>
          </a:p>
          <a:p>
            <a:pPr algn="ctr" eaLnBrk="1" hangingPunct="1">
              <a:lnSpc>
                <a:spcPct val="85000"/>
              </a:lnSpc>
              <a:spcBef>
                <a:spcPts val="600"/>
              </a:spcBef>
              <a:buFontTx/>
              <a:buNone/>
            </a:pPr>
            <a:r>
              <a:rPr lang="uk-UA" altLang="ru-RU" sz="3600" b="1" i="1" smtClean="0">
                <a:solidFill>
                  <a:srgbClr val="FF0000"/>
                </a:solidFill>
                <a:effectLst>
                  <a:outerShdw blurRad="38100" dist="38100" dir="2700000" algn="tl">
                    <a:srgbClr val="C0C0C0"/>
                  </a:outerShdw>
                </a:effectLst>
                <a:latin typeface="Calibri" pitchFamily="34" charset="0"/>
                <a:cs typeface="Calibri" pitchFamily="34" charset="0"/>
              </a:rPr>
              <a:t>у містах обласного значення –95,</a:t>
            </a:r>
            <a:r>
              <a:rPr lang="ru-RU" altLang="ru-RU" sz="3600" b="1" i="1" smtClean="0">
                <a:solidFill>
                  <a:srgbClr val="FF0000"/>
                </a:solidFill>
                <a:effectLst>
                  <a:outerShdw blurRad="38100" dist="38100" dir="2700000" algn="tl">
                    <a:srgbClr val="C0C0C0"/>
                  </a:outerShdw>
                </a:effectLst>
                <a:latin typeface="Calibri" pitchFamily="34" charset="0"/>
                <a:cs typeface="Calibri" pitchFamily="34" charset="0"/>
              </a:rPr>
              <a:t>1</a:t>
            </a:r>
            <a:r>
              <a:rPr lang="uk-UA" altLang="ru-RU" sz="3600" b="1" i="1" smtClean="0">
                <a:solidFill>
                  <a:srgbClr val="FF0000"/>
                </a:solidFill>
                <a:effectLst>
                  <a:outerShdw blurRad="38100" dist="38100" dir="2700000" algn="tl">
                    <a:srgbClr val="C0C0C0"/>
                  </a:outerShdw>
                </a:effectLst>
                <a:latin typeface="Calibri" pitchFamily="34" charset="0"/>
                <a:cs typeface="Calibri" pitchFamily="34" charset="0"/>
              </a:rPr>
              <a:t>%</a:t>
            </a:r>
            <a:r>
              <a:rPr lang="uk-UA" altLang="ru-RU" sz="3600" b="1" i="1" smtClean="0">
                <a:effectLst>
                  <a:outerShdw blurRad="38100" dist="38100" dir="2700000" algn="tl">
                    <a:srgbClr val="C0C0C0"/>
                  </a:outerShdw>
                </a:effectLst>
                <a:latin typeface="Calibri" pitchFamily="34" charset="0"/>
                <a:cs typeface="Calibri" pitchFamily="34" charset="0"/>
              </a:rPr>
              <a:t> </a:t>
            </a:r>
            <a:r>
              <a:rPr lang="uk-UA" altLang="ru-RU" sz="2800" b="1" smtClean="0">
                <a:effectLst>
                  <a:outerShdw blurRad="38100" dist="38100" dir="2700000" algn="tl">
                    <a:srgbClr val="C0C0C0"/>
                  </a:outerShdw>
                </a:effectLst>
                <a:latin typeface="Calibri" pitchFamily="34" charset="0"/>
                <a:cs typeface="Calibri" pitchFamily="34" charset="0"/>
              </a:rPr>
              <a:t>(01.01.201</a:t>
            </a:r>
            <a:r>
              <a:rPr lang="ru-RU" altLang="ru-RU" sz="2800" b="1" smtClean="0">
                <a:effectLst>
                  <a:outerShdw blurRad="38100" dist="38100" dir="2700000" algn="tl">
                    <a:srgbClr val="C0C0C0"/>
                  </a:outerShdw>
                </a:effectLst>
                <a:latin typeface="Calibri" pitchFamily="34" charset="0"/>
                <a:cs typeface="Calibri" pitchFamily="34" charset="0"/>
              </a:rPr>
              <a:t>8</a:t>
            </a:r>
            <a:r>
              <a:rPr lang="uk-UA" altLang="ru-RU" sz="2800" b="1" smtClean="0">
                <a:effectLst>
                  <a:outerShdw blurRad="38100" dist="38100" dir="2700000" algn="tl">
                    <a:srgbClr val="C0C0C0"/>
                  </a:outerShdw>
                </a:effectLst>
                <a:latin typeface="Calibri" pitchFamily="34" charset="0"/>
                <a:cs typeface="Calibri" pitchFamily="34" charset="0"/>
              </a:rPr>
              <a:t> – </a:t>
            </a:r>
            <a:r>
              <a:rPr lang="uk-UA" altLang="ru-RU" sz="2800" b="1" i="1" smtClean="0">
                <a:effectLst>
                  <a:outerShdw blurRad="38100" dist="38100" dir="2700000" algn="tl">
                    <a:srgbClr val="C0C0C0"/>
                  </a:outerShdw>
                </a:effectLst>
                <a:latin typeface="Calibri" pitchFamily="34" charset="0"/>
                <a:cs typeface="Calibri" pitchFamily="34" charset="0"/>
              </a:rPr>
              <a:t> 9</a:t>
            </a:r>
            <a:r>
              <a:rPr lang="ru-RU" altLang="ru-RU" sz="2800" b="1" i="1" smtClean="0">
                <a:effectLst>
                  <a:outerShdw blurRad="38100" dist="38100" dir="2700000" algn="tl">
                    <a:srgbClr val="C0C0C0"/>
                  </a:outerShdw>
                </a:effectLst>
                <a:latin typeface="Calibri" pitchFamily="34" charset="0"/>
                <a:cs typeface="Calibri" pitchFamily="34" charset="0"/>
              </a:rPr>
              <a:t>5</a:t>
            </a:r>
            <a:r>
              <a:rPr lang="uk-UA" altLang="ru-RU" sz="2800" b="1" i="1" smtClean="0">
                <a:effectLst>
                  <a:outerShdw blurRad="38100" dist="38100" dir="2700000" algn="tl">
                    <a:srgbClr val="C0C0C0"/>
                  </a:outerShdw>
                </a:effectLst>
                <a:latin typeface="Calibri" pitchFamily="34" charset="0"/>
                <a:cs typeface="Calibri" pitchFamily="34" charset="0"/>
              </a:rPr>
              <a:t>,</a:t>
            </a:r>
            <a:r>
              <a:rPr lang="ru-RU" altLang="ru-RU" sz="2800" b="1" i="1" smtClean="0">
                <a:effectLst>
                  <a:outerShdw blurRad="38100" dist="38100" dir="2700000" algn="tl">
                    <a:srgbClr val="C0C0C0"/>
                  </a:outerShdw>
                </a:effectLst>
                <a:latin typeface="Calibri" pitchFamily="34" charset="0"/>
                <a:cs typeface="Calibri" pitchFamily="34" charset="0"/>
              </a:rPr>
              <a:t>3</a:t>
            </a:r>
            <a:r>
              <a:rPr lang="uk-UA" altLang="ru-RU" sz="2800" b="1" i="1" smtClean="0">
                <a:effectLst>
                  <a:outerShdw blurRad="38100" dist="38100" dir="2700000" algn="tl">
                    <a:srgbClr val="C0C0C0"/>
                  </a:outerShdw>
                </a:effectLst>
                <a:latin typeface="Calibri" pitchFamily="34" charset="0"/>
                <a:cs typeface="Calibri" pitchFamily="34" charset="0"/>
              </a:rPr>
              <a:t> %</a:t>
            </a:r>
            <a:r>
              <a:rPr lang="uk-UA" altLang="ru-RU" sz="2800" b="1" smtClean="0">
                <a:effectLst>
                  <a:outerShdw blurRad="38100" dist="38100" dir="2700000" algn="tl">
                    <a:srgbClr val="C0C0C0"/>
                  </a:outerShdw>
                </a:effectLst>
                <a:latin typeface="Calibri" pitchFamily="34" charset="0"/>
                <a:cs typeface="Calibri" pitchFamily="34" charset="0"/>
              </a:rPr>
              <a:t>)</a:t>
            </a:r>
            <a:r>
              <a:rPr lang="uk-UA" altLang="ru-RU" b="1" i="1" smtClean="0">
                <a:effectLst>
                  <a:outerShdw blurRad="38100" dist="38100" dir="2700000" algn="tl">
                    <a:srgbClr val="C0C0C0"/>
                  </a:outerShdw>
                </a:effectLst>
                <a:latin typeface="Calibri" pitchFamily="34" charset="0"/>
                <a:cs typeface="Calibri" pitchFamily="34" charset="0"/>
              </a:rPr>
              <a:t> </a:t>
            </a:r>
            <a:endParaRPr lang="uk-UA" altLang="ru-RU" sz="3600" b="1" i="1" smtClean="0">
              <a:effectLst>
                <a:outerShdw blurRad="38100" dist="38100" dir="2700000" algn="tl">
                  <a:srgbClr val="C0C0C0"/>
                </a:outerShdw>
              </a:effectLst>
              <a:latin typeface="Calibri" pitchFamily="34" charset="0"/>
              <a:cs typeface="Calibri" pitchFamily="34" charset="0"/>
            </a:endParaRPr>
          </a:p>
          <a:p>
            <a:pPr algn="ctr" eaLnBrk="1" hangingPunct="1">
              <a:lnSpc>
                <a:spcPct val="85000"/>
              </a:lnSpc>
              <a:spcBef>
                <a:spcPts val="600"/>
              </a:spcBef>
              <a:buFontTx/>
              <a:buNone/>
            </a:pPr>
            <a:r>
              <a:rPr lang="uk-UA" altLang="ru-RU" sz="3600" b="1" i="1" smtClean="0">
                <a:solidFill>
                  <a:srgbClr val="FF0000"/>
                </a:solidFill>
                <a:effectLst>
                  <a:outerShdw blurRad="38100" dist="38100" dir="2700000" algn="tl">
                    <a:srgbClr val="C0C0C0"/>
                  </a:outerShdw>
                </a:effectLst>
                <a:latin typeface="Calibri" pitchFamily="34" charset="0"/>
                <a:cs typeface="Calibri" pitchFamily="34" charset="0"/>
              </a:rPr>
              <a:t>у  м. Харкові – 9</a:t>
            </a:r>
            <a:r>
              <a:rPr lang="ru-RU" altLang="ru-RU" sz="3600" b="1" i="1" smtClean="0">
                <a:solidFill>
                  <a:srgbClr val="FF0000"/>
                </a:solidFill>
                <a:effectLst>
                  <a:outerShdw blurRad="38100" dist="38100" dir="2700000" algn="tl">
                    <a:srgbClr val="C0C0C0"/>
                  </a:outerShdw>
                </a:effectLst>
                <a:latin typeface="Calibri" pitchFamily="34" charset="0"/>
                <a:cs typeface="Calibri" pitchFamily="34" charset="0"/>
              </a:rPr>
              <a:t>9,8</a:t>
            </a:r>
            <a:r>
              <a:rPr lang="uk-UA" altLang="ru-RU" sz="3600" b="1" i="1" smtClean="0">
                <a:solidFill>
                  <a:srgbClr val="FF0000"/>
                </a:solidFill>
                <a:effectLst>
                  <a:outerShdw blurRad="38100" dist="38100" dir="2700000" algn="tl">
                    <a:srgbClr val="C0C0C0"/>
                  </a:outerShdw>
                </a:effectLst>
                <a:latin typeface="Calibri" pitchFamily="34" charset="0"/>
                <a:cs typeface="Calibri" pitchFamily="34" charset="0"/>
              </a:rPr>
              <a:t> %                   </a:t>
            </a:r>
            <a:endParaRPr lang="uk-UA" altLang="ru-RU" sz="3600" b="1" i="1" smtClean="0">
              <a:solidFill>
                <a:srgbClr val="FF0000"/>
              </a:solidFill>
              <a:effectLst>
                <a:outerShdw blurRad="38100" dist="38100" dir="2700000" algn="tl">
                  <a:srgbClr val="C0C0C0"/>
                </a:outerShdw>
              </a:effectLst>
              <a:cs typeface="Calibri" pitchFamily="34" charset="0"/>
            </a:endParaRPr>
          </a:p>
          <a:p>
            <a:pPr algn="ctr" eaLnBrk="1" hangingPunct="1">
              <a:lnSpc>
                <a:spcPct val="85000"/>
              </a:lnSpc>
              <a:spcBef>
                <a:spcPts val="600"/>
              </a:spcBef>
              <a:buFontTx/>
              <a:buNone/>
            </a:pPr>
            <a:r>
              <a:rPr lang="uk-UA" altLang="ru-RU" sz="2800" b="1" smtClean="0">
                <a:effectLst>
                  <a:outerShdw blurRad="38100" dist="38100" dir="2700000" algn="tl">
                    <a:srgbClr val="C0C0C0"/>
                  </a:outerShdw>
                </a:effectLst>
                <a:latin typeface="Calibri" pitchFamily="34" charset="0"/>
                <a:cs typeface="Calibri" pitchFamily="34" charset="0"/>
              </a:rPr>
              <a:t>(01.01.201</a:t>
            </a:r>
            <a:r>
              <a:rPr lang="ru-RU" altLang="ru-RU" sz="2800" b="1" smtClean="0">
                <a:effectLst>
                  <a:outerShdw blurRad="38100" dist="38100" dir="2700000" algn="tl">
                    <a:srgbClr val="C0C0C0"/>
                  </a:outerShdw>
                </a:effectLst>
                <a:latin typeface="Calibri" pitchFamily="34" charset="0"/>
                <a:cs typeface="Calibri" pitchFamily="34" charset="0"/>
              </a:rPr>
              <a:t>8</a:t>
            </a:r>
            <a:r>
              <a:rPr lang="uk-UA" altLang="ru-RU" sz="2800" b="1" smtClean="0">
                <a:effectLst>
                  <a:outerShdw blurRad="38100" dist="38100" dir="2700000" algn="tl">
                    <a:srgbClr val="C0C0C0"/>
                  </a:outerShdw>
                </a:effectLst>
                <a:latin typeface="Calibri" pitchFamily="34" charset="0"/>
                <a:cs typeface="Calibri" pitchFamily="34" charset="0"/>
              </a:rPr>
              <a:t> – </a:t>
            </a:r>
            <a:r>
              <a:rPr lang="uk-UA" altLang="ru-RU" sz="2800" b="1" i="1" smtClean="0">
                <a:effectLst>
                  <a:outerShdw blurRad="38100" dist="38100" dir="2700000" algn="tl">
                    <a:srgbClr val="C0C0C0"/>
                  </a:outerShdw>
                </a:effectLst>
                <a:latin typeface="Calibri" pitchFamily="34" charset="0"/>
                <a:cs typeface="Calibri" pitchFamily="34" charset="0"/>
              </a:rPr>
              <a:t> 99,6 %</a:t>
            </a:r>
            <a:r>
              <a:rPr lang="uk-UA" altLang="ru-RU" sz="2800" b="1" smtClean="0">
                <a:effectLst>
                  <a:outerShdw blurRad="38100" dist="38100" dir="2700000" algn="tl">
                    <a:srgbClr val="C0C0C0"/>
                  </a:outerShdw>
                </a:effectLst>
                <a:latin typeface="Calibri" pitchFamily="34" charset="0"/>
                <a:cs typeface="Calibri" pitchFamily="34" charset="0"/>
              </a:rPr>
              <a:t>)</a:t>
            </a:r>
            <a:r>
              <a:rPr lang="uk-UA" altLang="ru-RU" b="1" i="1" smtClean="0">
                <a:effectLst>
                  <a:outerShdw blurRad="38100" dist="38100" dir="2700000" algn="tl">
                    <a:srgbClr val="C0C0C0"/>
                  </a:outerShdw>
                </a:effectLst>
                <a:latin typeface="Calibri" pitchFamily="34" charset="0"/>
                <a:cs typeface="Calibri" pitchFamily="34" charset="0"/>
              </a:rPr>
              <a:t> </a:t>
            </a:r>
            <a:endParaRPr lang="uk-UA" altLang="ru-RU" sz="3600" b="1" i="1" smtClean="0">
              <a:effectLst>
                <a:outerShdw blurRad="38100" dist="38100" dir="2700000" algn="tl">
                  <a:srgbClr val="C0C0C0"/>
                </a:outerShdw>
              </a:effectLst>
              <a:latin typeface="Calibri" pitchFamily="34" charset="0"/>
              <a:cs typeface="Calibri" pitchFamily="34" charset="0"/>
            </a:endParaRPr>
          </a:p>
          <a:p>
            <a:pPr>
              <a:lnSpc>
                <a:spcPct val="90000"/>
              </a:lnSpc>
            </a:pPr>
            <a:endParaRPr lang="ru-RU" altLang="ru-RU" sz="2800" smtClean="0">
              <a:solidFill>
                <a:srgbClr val="FF0000"/>
              </a:solidFill>
            </a:endParaRP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04800" y="457200"/>
            <a:ext cx="8686800" cy="5715000"/>
          </a:xfrm>
        </p:spPr>
        <p:txBody>
          <a:bodyPr/>
          <a:lstStyle/>
          <a:p>
            <a:r>
              <a:rPr lang="uk-UA" sz="4000" b="1" smtClean="0">
                <a:effectLst>
                  <a:outerShdw blurRad="38100" dist="38100" dir="2700000" algn="tl">
                    <a:srgbClr val="C0C0C0"/>
                  </a:outerShdw>
                </a:effectLst>
              </a:rPr>
              <a:t> </a:t>
            </a:r>
            <a:r>
              <a:rPr lang="uk-UA" sz="2800" b="1" smtClean="0">
                <a:effectLst>
                  <a:outerShdw blurRad="38100" dist="38100" dir="2700000" algn="tl">
                    <a:srgbClr val="C0C0C0"/>
                  </a:outerShdw>
                </a:effectLst>
              </a:rPr>
              <a:t>Розпорядження Кабінету Міністрів України від 6 грудня 2017 № 871-р "Про затвердження плану дій на 2017 – 2019 роки поетапного створення додаткових місць у закладах освіти для дітей дошкільного віку"</a:t>
            </a:r>
            <a:br>
              <a:rPr lang="uk-UA" sz="2800" b="1" smtClean="0">
                <a:effectLst>
                  <a:outerShdw blurRad="38100" dist="38100" dir="2700000" algn="tl">
                    <a:srgbClr val="C0C0C0"/>
                  </a:outerShdw>
                </a:effectLst>
              </a:rPr>
            </a:br>
            <a:r>
              <a:rPr lang="uk-UA" sz="4000" b="1" smtClean="0">
                <a:effectLst>
                  <a:outerShdw blurRad="38100" dist="38100" dir="2700000" algn="tl">
                    <a:srgbClr val="C0C0C0"/>
                  </a:outerShdw>
                </a:effectLst>
              </a:rPr>
              <a:t/>
            </a:r>
            <a:br>
              <a:rPr lang="uk-UA" sz="4000" b="1" smtClean="0">
                <a:effectLst>
                  <a:outerShdw blurRad="38100" dist="38100" dir="2700000" algn="tl">
                    <a:srgbClr val="C0C0C0"/>
                  </a:outerShdw>
                </a:effectLst>
              </a:rPr>
            </a:br>
            <a:r>
              <a:rPr lang="uk-UA" sz="4000" b="1" smtClean="0">
                <a:solidFill>
                  <a:srgbClr val="0000FF"/>
                </a:solidFill>
                <a:effectLst>
                  <a:outerShdw blurRad="38100" dist="38100" dir="2700000" algn="tl">
                    <a:srgbClr val="C0C0C0"/>
                  </a:outerShdw>
                </a:effectLst>
              </a:rPr>
              <a:t>із змінами:</a:t>
            </a:r>
            <a:br>
              <a:rPr lang="uk-UA" sz="4000" b="1" smtClean="0">
                <a:solidFill>
                  <a:srgbClr val="0000FF"/>
                </a:solidFill>
                <a:effectLst>
                  <a:outerShdw blurRad="38100" dist="38100" dir="2700000" algn="tl">
                    <a:srgbClr val="C0C0C0"/>
                  </a:outerShdw>
                </a:effectLst>
              </a:rPr>
            </a:br>
            <a:r>
              <a:rPr lang="uk-UA" sz="4000" b="1" smtClean="0">
                <a:solidFill>
                  <a:srgbClr val="0000FF"/>
                </a:solidFill>
                <a:effectLst>
                  <a:outerShdw blurRad="38100" dist="38100" dir="2700000" algn="tl">
                    <a:srgbClr val="C0C0C0"/>
                  </a:outerShdw>
                </a:effectLst>
              </a:rPr>
              <a:t> </a:t>
            </a:r>
            <a:r>
              <a:rPr lang="uk-UA" sz="3200" b="1" smtClean="0">
                <a:effectLst>
                  <a:outerShdw blurRad="38100" dist="38100" dir="2700000" algn="tl">
                    <a:srgbClr val="C0C0C0"/>
                  </a:outerShdw>
                </a:effectLst>
                <a:latin typeface="Calibri" pitchFamily="34" charset="0"/>
              </a:rPr>
              <a:t>Розпорядження Кабінету Міністрів України від 23 січня 2019 № 26-р</a:t>
            </a:r>
            <a:r>
              <a:rPr lang="uk-UA" sz="4000" b="1" smtClean="0">
                <a:solidFill>
                  <a:srgbClr val="0000FF"/>
                </a:solidFill>
                <a:effectLst>
                  <a:outerShdw blurRad="38100" dist="38100" dir="2700000" algn="tl">
                    <a:srgbClr val="C0C0C0"/>
                  </a:outerShdw>
                </a:effectLst>
                <a:latin typeface="Calibri" pitchFamily="34" charset="0"/>
              </a:rPr>
              <a:t> </a:t>
            </a:r>
            <a:r>
              <a:rPr lang="uk-UA" sz="3200" b="1" smtClean="0">
                <a:solidFill>
                  <a:schemeClr val="tx1"/>
                </a:solidFill>
                <a:effectLst>
                  <a:outerShdw blurRad="38100" dist="38100" dir="2700000" algn="tl">
                    <a:srgbClr val="C0C0C0"/>
                  </a:outerShdw>
                </a:effectLst>
                <a:latin typeface="Calibri" pitchFamily="34" charset="0"/>
              </a:rPr>
              <a:t>"Про внесення змін до розпорядження Кабінету Міністрів України від  </a:t>
            </a:r>
            <a:r>
              <a:rPr lang="uk-UA" sz="3200" b="1" smtClean="0">
                <a:solidFill>
                  <a:schemeClr val="tx1"/>
                </a:solidFill>
                <a:effectLst>
                  <a:outerShdw blurRad="38100" dist="38100" dir="2700000" algn="tl">
                    <a:srgbClr val="C0C0C0"/>
                  </a:outerShdw>
                </a:effectLst>
              </a:rPr>
              <a:t>                            </a:t>
            </a:r>
            <a:r>
              <a:rPr lang="uk-UA" sz="3200" b="1" smtClean="0">
                <a:solidFill>
                  <a:schemeClr val="tx1"/>
                </a:solidFill>
                <a:effectLst>
                  <a:outerShdw blurRad="38100" dist="38100" dir="2700000" algn="tl">
                    <a:srgbClr val="C0C0C0"/>
                  </a:outerShdw>
                </a:effectLst>
                <a:latin typeface="Calibri" pitchFamily="34" charset="0"/>
              </a:rPr>
              <a:t>6 грудня 2017 р. № 871"</a:t>
            </a:r>
            <a:endParaRPr lang="ru-RU" sz="3200" b="1" smtClean="0">
              <a:solidFill>
                <a:schemeClr val="tx1"/>
              </a:solidFill>
              <a:effectLst>
                <a:outerShdw blurRad="38100" dist="38100" dir="2700000" algn="tl">
                  <a:srgbClr val="C0C0C0"/>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19100" y="152400"/>
            <a:ext cx="8305800" cy="1858963"/>
          </a:xfrm>
        </p:spPr>
        <p:txBody>
          <a:bodyPr/>
          <a:lstStyle/>
          <a:p>
            <a:pPr>
              <a:defRPr/>
            </a:pPr>
            <a:r>
              <a:rPr lang="ru-RU" altLang="ru-RU" sz="4000" b="1" smtClean="0">
                <a:solidFill>
                  <a:srgbClr val="0000FF"/>
                </a:solidFill>
                <a:effectLst>
                  <a:outerShdw blurRad="38100" dist="38100" dir="2700000" algn="tl">
                    <a:srgbClr val="C0C0C0"/>
                  </a:outerShdw>
                </a:effectLst>
                <a:latin typeface="Calibri" pitchFamily="34" charset="0"/>
                <a:cs typeface="Calibri" pitchFamily="34" charset="0"/>
              </a:rPr>
              <a:t>В</a:t>
            </a:r>
            <a:r>
              <a:rPr lang="uk-UA" altLang="ru-RU" sz="4000" b="1" smtClean="0">
                <a:solidFill>
                  <a:srgbClr val="0000FF"/>
                </a:solidFill>
                <a:effectLst>
                  <a:outerShdw blurRad="38100" dist="38100" dir="2700000" algn="tl">
                    <a:srgbClr val="C0C0C0"/>
                  </a:outerShdw>
                </a:effectLst>
                <a:latin typeface="Calibri" pitchFamily="34" charset="0"/>
                <a:cs typeface="Calibri" pitchFamily="34" charset="0"/>
              </a:rPr>
              <a:t>иконання  </a:t>
            </a:r>
            <a:r>
              <a:rPr lang="ru-RU" altLang="ru-RU" sz="4000" b="1" smtClean="0">
                <a:solidFill>
                  <a:srgbClr val="0000FF"/>
                </a:solidFill>
                <a:effectLst>
                  <a:outerShdw blurRad="38100" dist="38100" dir="2700000" algn="tl">
                    <a:srgbClr val="C0C0C0"/>
                  </a:outerShdw>
                </a:effectLst>
                <a:latin typeface="Calibri" pitchFamily="34" charset="0"/>
                <a:cs typeface="Calibri" pitchFamily="34" charset="0"/>
              </a:rPr>
              <a:t>П</a:t>
            </a:r>
            <a:r>
              <a:rPr lang="uk-UA" altLang="ru-RU" sz="4000" b="1" smtClean="0">
                <a:solidFill>
                  <a:srgbClr val="0000FF"/>
                </a:solidFill>
                <a:effectLst>
                  <a:outerShdw blurRad="38100" dist="38100" dir="2700000" algn="tl">
                    <a:srgbClr val="C0C0C0"/>
                  </a:outerShdw>
                </a:effectLst>
                <a:latin typeface="Calibri" pitchFamily="34" charset="0"/>
                <a:cs typeface="Calibri" pitchFamily="34" charset="0"/>
              </a:rPr>
              <a:t>лану </a:t>
            </a:r>
            <a:r>
              <a:rPr lang="ru-RU" altLang="ru-RU" sz="4000" b="1" smtClean="0">
                <a:solidFill>
                  <a:srgbClr val="0000FF"/>
                </a:solidFill>
                <a:effectLst>
                  <a:outerShdw blurRad="38100" dist="38100" dir="2700000" algn="tl">
                    <a:srgbClr val="C0C0C0"/>
                  </a:outerShdw>
                </a:effectLst>
                <a:latin typeface="Calibri" pitchFamily="34" charset="0"/>
                <a:cs typeface="Calibri" pitchFamily="34" charset="0"/>
              </a:rPr>
              <a:t>д</a:t>
            </a:r>
            <a:r>
              <a:rPr lang="uk-UA" altLang="ru-RU" sz="4000" b="1" smtClean="0">
                <a:solidFill>
                  <a:srgbClr val="0000FF"/>
                </a:solidFill>
                <a:effectLst>
                  <a:outerShdw blurRad="38100" dist="38100" dir="2700000" algn="tl">
                    <a:srgbClr val="C0C0C0"/>
                  </a:outerShdw>
                </a:effectLst>
                <a:latin typeface="Calibri" pitchFamily="34" charset="0"/>
                <a:cs typeface="Calibri" pitchFamily="34" charset="0"/>
              </a:rPr>
              <a:t>ій створення додаткових місць для дітей дошкільного віку у 2018 році</a:t>
            </a:r>
            <a:endParaRPr lang="ru-RU" sz="4000" b="1" smtClean="0">
              <a:solidFill>
                <a:srgbClr val="0000FF"/>
              </a:solidFill>
              <a:effectLst>
                <a:outerShdw blurRad="38100" dist="38100" dir="2700000" algn="tl">
                  <a:srgbClr val="C0C0C0"/>
                </a:outerShdw>
              </a:effectLst>
              <a:latin typeface="Calibri" pitchFamily="34" charset="0"/>
              <a:cs typeface="Calibri" pitchFamily="34" charset="0"/>
            </a:endParaRPr>
          </a:p>
        </p:txBody>
      </p:sp>
      <p:sp>
        <p:nvSpPr>
          <p:cNvPr id="55299" name="Rectangle 3"/>
          <p:cNvSpPr>
            <a:spLocks noGrp="1" noChangeArrowheads="1"/>
          </p:cNvSpPr>
          <p:nvPr>
            <p:ph type="body" idx="4294967295"/>
          </p:nvPr>
        </p:nvSpPr>
        <p:spPr>
          <a:xfrm>
            <a:off x="1295400" y="2362200"/>
            <a:ext cx="7010400" cy="4191000"/>
          </a:xfrm>
        </p:spPr>
        <p:txBody>
          <a:bodyPr/>
          <a:lstStyle/>
          <a:p>
            <a:pPr marL="0" indent="0">
              <a:buFontTx/>
              <a:buNone/>
              <a:defRPr/>
            </a:pPr>
            <a:r>
              <a:rPr lang="uk-UA" sz="4000" b="1" u="sng" smtClean="0">
                <a:latin typeface="Calibri" pitchFamily="34" charset="0"/>
                <a:cs typeface="Calibri" pitchFamily="34" charset="0"/>
              </a:rPr>
              <a:t>ПЛАН 2018</a:t>
            </a:r>
            <a:r>
              <a:rPr lang="uk-UA" sz="4000" b="1" smtClean="0">
                <a:latin typeface="Calibri" pitchFamily="34" charset="0"/>
                <a:cs typeface="Calibri" pitchFamily="34" charset="0"/>
              </a:rPr>
              <a:t> </a:t>
            </a:r>
            <a:r>
              <a:rPr lang="uk-UA" sz="4000" smtClean="0">
                <a:latin typeface="Calibri" pitchFamily="34" charset="0"/>
                <a:cs typeface="Calibri" pitchFamily="34" charset="0"/>
              </a:rPr>
              <a:t>– </a:t>
            </a:r>
            <a:r>
              <a:rPr lang="uk-UA" sz="4000" b="1" smtClean="0">
                <a:latin typeface="Calibri" pitchFamily="34" charset="0"/>
                <a:cs typeface="Calibri" pitchFamily="34" charset="0"/>
              </a:rPr>
              <a:t> </a:t>
            </a:r>
            <a:r>
              <a:rPr lang="ru-RU" sz="4000" b="1" smtClean="0">
                <a:effectLst>
                  <a:outerShdw blurRad="38100" dist="38100" dir="2700000" algn="tl">
                    <a:srgbClr val="C0C0C0"/>
                  </a:outerShdw>
                </a:effectLst>
                <a:latin typeface="Calibri" pitchFamily="34" charset="0"/>
                <a:cs typeface="Calibri" pitchFamily="34" charset="0"/>
              </a:rPr>
              <a:t>21</a:t>
            </a:r>
            <a:r>
              <a:rPr lang="uk-UA" altLang="ru-RU" sz="4000" b="1" smtClean="0">
                <a:effectLst>
                  <a:outerShdw blurRad="38100" dist="38100" dir="2700000" algn="tl">
                    <a:srgbClr val="C0C0C0"/>
                  </a:outerShdw>
                </a:effectLst>
                <a:latin typeface="Calibri" pitchFamily="34" charset="0"/>
                <a:cs typeface="Calibri" pitchFamily="34" charset="0"/>
              </a:rPr>
              <a:t> </a:t>
            </a:r>
            <a:r>
              <a:rPr lang="ru-RU" altLang="ru-RU" sz="4000" b="1" smtClean="0">
                <a:effectLst>
                  <a:outerShdw blurRad="38100" dist="38100" dir="2700000" algn="tl">
                    <a:srgbClr val="C0C0C0"/>
                  </a:outerShdw>
                </a:effectLst>
                <a:latin typeface="Calibri" pitchFamily="34" charset="0"/>
                <a:cs typeface="Calibri" pitchFamily="34" charset="0"/>
              </a:rPr>
              <a:t>ЗДО,                               33 </a:t>
            </a:r>
            <a:r>
              <a:rPr lang="uk-UA" altLang="ru-RU" sz="4000" b="1" smtClean="0">
                <a:effectLst>
                  <a:outerShdw blurRad="38100" dist="38100" dir="2700000" algn="tl">
                    <a:srgbClr val="C0C0C0"/>
                  </a:outerShdw>
                </a:effectLst>
                <a:latin typeface="Calibri" pitchFamily="34" charset="0"/>
                <a:cs typeface="Calibri" pitchFamily="34" charset="0"/>
              </a:rPr>
              <a:t>додаткові групи,                </a:t>
            </a:r>
            <a:r>
              <a:rPr lang="ru-RU" altLang="ru-RU" sz="4000" b="1" smtClean="0">
                <a:effectLst>
                  <a:outerShdw blurRad="38100" dist="38100" dir="2700000" algn="tl">
                    <a:srgbClr val="C0C0C0"/>
                  </a:outerShdw>
                </a:effectLst>
                <a:latin typeface="Calibri" pitchFamily="34" charset="0"/>
                <a:cs typeface="Calibri" pitchFamily="34" charset="0"/>
              </a:rPr>
              <a:t>1659 </a:t>
            </a:r>
            <a:r>
              <a:rPr lang="uk-UA" altLang="ru-RU" sz="4000" b="1" smtClean="0">
                <a:effectLst>
                  <a:outerShdw blurRad="38100" dist="38100" dir="2700000" algn="tl">
                    <a:srgbClr val="C0C0C0"/>
                  </a:outerShdw>
                </a:effectLst>
                <a:latin typeface="Calibri" pitchFamily="34" charset="0"/>
                <a:cs typeface="Calibri" pitchFamily="34" charset="0"/>
              </a:rPr>
              <a:t>місць </a:t>
            </a:r>
          </a:p>
          <a:p>
            <a:pPr marL="0" indent="0">
              <a:buFontTx/>
              <a:buNone/>
              <a:defRPr/>
            </a:pPr>
            <a:r>
              <a:rPr lang="ru-RU" altLang="ru-RU" sz="4000" b="1" u="sng" smtClean="0">
                <a:effectLst>
                  <a:outerShdw blurRad="38100" dist="38100" dir="2700000" algn="tl">
                    <a:srgbClr val="C0C0C0"/>
                  </a:outerShdw>
                </a:effectLst>
                <a:latin typeface="Calibri" pitchFamily="34" charset="0"/>
                <a:cs typeface="Calibri" pitchFamily="34" charset="0"/>
              </a:rPr>
              <a:t>ФАКТ 2018</a:t>
            </a:r>
            <a:r>
              <a:rPr lang="ru-RU" altLang="ru-RU" sz="4000" b="1" smtClean="0">
                <a:effectLst>
                  <a:outerShdw blurRad="38100" dist="38100" dir="2700000" algn="tl">
                    <a:srgbClr val="C0C0C0"/>
                  </a:outerShdw>
                </a:effectLst>
                <a:latin typeface="Calibri" pitchFamily="34" charset="0"/>
                <a:cs typeface="Calibri" pitchFamily="34" charset="0"/>
              </a:rPr>
              <a:t> </a:t>
            </a:r>
            <a:r>
              <a:rPr lang="uk-UA" sz="4000" smtClean="0">
                <a:latin typeface="Calibri" pitchFamily="34" charset="0"/>
                <a:cs typeface="Calibri" pitchFamily="34" charset="0"/>
              </a:rPr>
              <a:t>– </a:t>
            </a:r>
            <a:r>
              <a:rPr lang="uk-UA" altLang="ru-RU" sz="4000" b="1" smtClean="0">
                <a:effectLst>
                  <a:outerShdw blurRad="38100" dist="38100" dir="2700000" algn="tl">
                    <a:srgbClr val="C0C0C0"/>
                  </a:outerShdw>
                </a:effectLst>
                <a:latin typeface="Calibri" pitchFamily="34" charset="0"/>
                <a:cs typeface="Calibri" pitchFamily="34" charset="0"/>
              </a:rPr>
              <a:t>відкрито </a:t>
            </a:r>
            <a:r>
              <a:rPr lang="ru-RU" altLang="ru-RU" sz="4000" b="1" smtClean="0">
                <a:effectLst>
                  <a:outerShdw blurRad="38100" dist="38100" dir="2700000" algn="tl">
                    <a:srgbClr val="C0C0C0"/>
                  </a:outerShdw>
                </a:effectLst>
                <a:latin typeface="Calibri" pitchFamily="34" charset="0"/>
                <a:cs typeface="Calibri" pitchFamily="34" charset="0"/>
              </a:rPr>
              <a:t>21</a:t>
            </a:r>
            <a:r>
              <a:rPr lang="uk-UA" altLang="ru-RU" sz="4000" b="1" smtClean="0">
                <a:effectLst>
                  <a:outerShdw blurRad="38100" dist="38100" dir="2700000" algn="tl">
                    <a:srgbClr val="C0C0C0"/>
                  </a:outerShdw>
                </a:effectLst>
                <a:latin typeface="Calibri" pitchFamily="34" charset="0"/>
                <a:cs typeface="Calibri" pitchFamily="34" charset="0"/>
              </a:rPr>
              <a:t> ЗДО,           </a:t>
            </a:r>
            <a:r>
              <a:rPr lang="ru-RU" altLang="ru-RU" sz="4000" b="1" smtClean="0">
                <a:effectLst>
                  <a:outerShdw blurRad="38100" dist="38100" dir="2700000" algn="tl">
                    <a:srgbClr val="C0C0C0"/>
                  </a:outerShdw>
                </a:effectLst>
                <a:latin typeface="Calibri" pitchFamily="34" charset="0"/>
                <a:cs typeface="Calibri" pitchFamily="34" charset="0"/>
              </a:rPr>
              <a:t>35</a:t>
            </a:r>
            <a:r>
              <a:rPr lang="uk-UA" altLang="ru-RU" sz="4000" b="1" smtClean="0">
                <a:effectLst>
                  <a:outerShdw blurRad="38100" dist="38100" dir="2700000" algn="tl">
                    <a:srgbClr val="C0C0C0"/>
                  </a:outerShdw>
                </a:effectLst>
                <a:latin typeface="Calibri" pitchFamily="34" charset="0"/>
                <a:cs typeface="Calibri" pitchFamily="34" charset="0"/>
              </a:rPr>
              <a:t> додаткових груп, створено 1</a:t>
            </a:r>
            <a:r>
              <a:rPr lang="ru-RU" altLang="ru-RU" sz="4000" b="1" smtClean="0">
                <a:effectLst>
                  <a:outerShdw blurRad="38100" dist="38100" dir="2700000" algn="tl">
                    <a:srgbClr val="C0C0C0"/>
                  </a:outerShdw>
                </a:effectLst>
                <a:latin typeface="Calibri" pitchFamily="34" charset="0"/>
                <a:cs typeface="Calibri" pitchFamily="34" charset="0"/>
              </a:rPr>
              <a:t>676</a:t>
            </a:r>
            <a:r>
              <a:rPr lang="uk-UA" altLang="ru-RU" sz="4000" b="1" smtClean="0">
                <a:effectLst>
                  <a:outerShdw blurRad="38100" dist="38100" dir="2700000" algn="tl">
                    <a:srgbClr val="C0C0C0"/>
                  </a:outerShdw>
                </a:effectLst>
                <a:latin typeface="Calibri" pitchFamily="34" charset="0"/>
                <a:cs typeface="Calibri" pitchFamily="34" charset="0"/>
              </a:rPr>
              <a:t> місц</a:t>
            </a:r>
            <a:r>
              <a:rPr lang="ru-RU" altLang="ru-RU" sz="4000" b="1" smtClean="0">
                <a:effectLst>
                  <a:outerShdw blurRad="38100" dist="38100" dir="2700000" algn="tl">
                    <a:srgbClr val="C0C0C0"/>
                  </a:outerShdw>
                </a:effectLst>
                <a:latin typeface="Calibri" pitchFamily="34" charset="0"/>
                <a:cs typeface="Calibri" pitchFamily="34" charset="0"/>
              </a:rPr>
              <a:t>ь</a:t>
            </a:r>
            <a:r>
              <a:rPr lang="uk-UA" altLang="ru-RU" sz="4000" b="1" smtClean="0">
                <a:effectLst>
                  <a:outerShdw blurRad="38100" dist="38100" dir="2700000" algn="tl">
                    <a:srgbClr val="C0C0C0"/>
                  </a:outerShdw>
                </a:effectLst>
                <a:latin typeface="Calibri" pitchFamily="34" charset="0"/>
                <a:cs typeface="Calibri" pitchFamily="34" charset="0"/>
              </a:rPr>
              <a:t>   	</a:t>
            </a:r>
            <a:endParaRPr lang="uk-UA" sz="4000" b="1" smtClean="0">
              <a:effectLst>
                <a:outerShdw blurRad="38100" dist="38100" dir="2700000" algn="tl">
                  <a:srgbClr val="C0C0C0"/>
                </a:outerShdw>
              </a:effectLst>
              <a:latin typeface="Calibri" pitchFamily="34" charset="0"/>
              <a:cs typeface="Calibri" pitchFamily="34" charset="0"/>
            </a:endParaRP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8229600" cy="1782763"/>
          </a:xfrm>
        </p:spPr>
        <p:txBody>
          <a:bodyPr/>
          <a:lstStyle/>
          <a:p>
            <a:pPr>
              <a:defRPr/>
            </a:pPr>
            <a:r>
              <a:rPr lang="uk-UA" altLang="en-US" sz="4000" b="1" smtClean="0">
                <a:solidFill>
                  <a:srgbClr val="0000FF"/>
                </a:solidFill>
                <a:effectLst>
                  <a:outerShdw blurRad="38100" dist="38100" dir="2700000" algn="tl">
                    <a:srgbClr val="C0C0C0"/>
                  </a:outerShdw>
                </a:effectLst>
                <a:latin typeface="Calibri" pitchFamily="34" charset="0"/>
                <a:cs typeface="Calibri" pitchFamily="34" charset="0"/>
              </a:rPr>
              <a:t>Не забезпечено виконання плану створення додаткових місць для дітей дошкільного  віку у 2018 році</a:t>
            </a:r>
            <a:endParaRPr lang="ru-RU" sz="4000" b="1" smtClean="0">
              <a:solidFill>
                <a:srgbClr val="0000FF"/>
              </a:solidFill>
              <a:effectLst>
                <a:outerShdw blurRad="38100" dist="38100" dir="2700000" algn="tl">
                  <a:srgbClr val="C0C0C0"/>
                </a:outerShdw>
              </a:effectLst>
              <a:latin typeface="Calibri" pitchFamily="34" charset="0"/>
              <a:cs typeface="Calibri" pitchFamily="34" charset="0"/>
            </a:endParaRPr>
          </a:p>
        </p:txBody>
      </p:sp>
      <p:sp>
        <p:nvSpPr>
          <p:cNvPr id="21506" name="Rectangle 3"/>
          <p:cNvSpPr>
            <a:spLocks noGrp="1" noChangeArrowheads="1"/>
          </p:cNvSpPr>
          <p:nvPr>
            <p:ph type="body" idx="1"/>
          </p:nvPr>
        </p:nvSpPr>
        <p:spPr>
          <a:xfrm>
            <a:off x="381000" y="2590800"/>
            <a:ext cx="8610600" cy="3276600"/>
          </a:xfrm>
        </p:spPr>
        <p:txBody>
          <a:bodyPr/>
          <a:lstStyle/>
          <a:p>
            <a:pPr eaLnBrk="1" hangingPunct="1"/>
            <a:r>
              <a:rPr lang="uk-UA" altLang="en-US" sz="3600" b="1" smtClean="0">
                <a:latin typeface="Calibri" pitchFamily="34" charset="0"/>
                <a:cs typeface="Calibri" pitchFamily="34" charset="0"/>
              </a:rPr>
              <a:t>Великобурлуцький район (Площанськ</a:t>
            </a:r>
            <a:r>
              <a:rPr lang="en-US" altLang="en-US" sz="3600" b="1" smtClean="0">
                <a:latin typeface="Calibri" pitchFamily="34" charset="0"/>
                <a:cs typeface="Calibri" pitchFamily="34" charset="0"/>
              </a:rPr>
              <a:t>и</a:t>
            </a:r>
            <a:r>
              <a:rPr lang="uk-UA" altLang="en-US" sz="3600" b="1" smtClean="0">
                <a:latin typeface="Calibri" pitchFamily="34" charset="0"/>
                <a:cs typeface="Calibri" pitchFamily="34" charset="0"/>
              </a:rPr>
              <a:t>й </a:t>
            </a:r>
            <a:r>
              <a:rPr lang="en-US" altLang="en-US" sz="3600" b="1" smtClean="0">
                <a:latin typeface="Calibri" pitchFamily="34" charset="0"/>
                <a:cs typeface="Calibri" pitchFamily="34" charset="0"/>
              </a:rPr>
              <a:t>л</a:t>
            </a:r>
            <a:r>
              <a:rPr lang="uk-UA" altLang="en-US" sz="3600" b="1" smtClean="0">
                <a:latin typeface="Calibri" pitchFamily="34" charset="0"/>
                <a:cs typeface="Calibri" pitchFamily="34" charset="0"/>
              </a:rPr>
              <a:t>іцей)</a:t>
            </a:r>
          </a:p>
          <a:p>
            <a:pPr eaLnBrk="1" hangingPunct="1">
              <a:spcBef>
                <a:spcPts val="1200"/>
              </a:spcBef>
            </a:pPr>
            <a:r>
              <a:rPr lang="uk-UA" altLang="en-US" sz="3600" b="1" smtClean="0">
                <a:latin typeface="Calibri" pitchFamily="34" charset="0"/>
                <a:cs typeface="Calibri" pitchFamily="34" charset="0"/>
              </a:rPr>
              <a:t>Золочівська ОТГ (Ряснянський ліцей)</a:t>
            </a:r>
          </a:p>
          <a:p>
            <a:pPr eaLnBrk="1" hangingPunct="1">
              <a:spcBef>
                <a:spcPts val="1200"/>
              </a:spcBef>
            </a:pPr>
            <a:r>
              <a:rPr lang="uk-UA" altLang="en-US" sz="3600" b="1" smtClean="0">
                <a:latin typeface="Calibri" pitchFamily="34" charset="0"/>
                <a:cs typeface="Calibri" pitchFamily="34" charset="0"/>
              </a:rPr>
              <a:t>Дергачівський район (Дергачівський ЗДО № 4)</a:t>
            </a:r>
          </a:p>
          <a:p>
            <a:pPr>
              <a:buFontTx/>
              <a:buNone/>
            </a:pPr>
            <a:endParaRPr lang="ru-RU" smtClean="0"/>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a:xfrm>
            <a:off x="304800" y="228600"/>
            <a:ext cx="8305800" cy="1401763"/>
          </a:xfrm>
        </p:spPr>
        <p:txBody>
          <a:bodyPr/>
          <a:lstStyle/>
          <a:p>
            <a:r>
              <a:rPr lang="uk-UA" sz="3200" b="1" smtClean="0">
                <a:solidFill>
                  <a:srgbClr val="0000FF"/>
                </a:solidFill>
              </a:rPr>
              <a:t>План  дій щодо створення додаткових місць у закладах освіти для дітей дошкільного віку  у 2019 році</a:t>
            </a:r>
            <a:endParaRPr lang="ru-RU" sz="3200" b="1" smtClean="0">
              <a:solidFill>
                <a:srgbClr val="0000FF"/>
              </a:solidFill>
            </a:endParaRPr>
          </a:p>
        </p:txBody>
      </p:sp>
      <p:sp>
        <p:nvSpPr>
          <p:cNvPr id="22530" name="Rectangle 3"/>
          <p:cNvSpPr>
            <a:spLocks noGrp="1"/>
          </p:cNvSpPr>
          <p:nvPr>
            <p:ph type="body" idx="4294967295"/>
          </p:nvPr>
        </p:nvSpPr>
        <p:spPr>
          <a:xfrm>
            <a:off x="381000" y="1933575"/>
            <a:ext cx="8229600" cy="4924425"/>
          </a:xfrm>
        </p:spPr>
        <p:txBody>
          <a:bodyPr/>
          <a:lstStyle/>
          <a:p>
            <a:pPr marL="609600" indent="-609600" algn="ctr">
              <a:lnSpc>
                <a:spcPct val="80000"/>
              </a:lnSpc>
              <a:buFontTx/>
              <a:buNone/>
            </a:pPr>
            <a:endParaRPr lang="uk-UA" sz="3600" b="1" smtClean="0"/>
          </a:p>
          <a:p>
            <a:pPr marL="609600" indent="-609600" algn="ctr">
              <a:lnSpc>
                <a:spcPct val="80000"/>
              </a:lnSpc>
              <a:buFontTx/>
              <a:buNone/>
            </a:pPr>
            <a:r>
              <a:rPr lang="uk-UA" sz="3600" b="1" smtClean="0"/>
              <a:t>17 закладів, </a:t>
            </a:r>
          </a:p>
          <a:p>
            <a:pPr marL="609600" indent="-609600" algn="ctr">
              <a:lnSpc>
                <a:spcPct val="80000"/>
              </a:lnSpc>
              <a:buFontTx/>
              <a:buNone/>
            </a:pPr>
            <a:r>
              <a:rPr lang="uk-UA" sz="3600" b="1" smtClean="0"/>
              <a:t>41 додаткова група у функціонуючих закладах,  </a:t>
            </a:r>
          </a:p>
          <a:p>
            <a:pPr marL="609600" indent="-609600" algn="ctr">
              <a:lnSpc>
                <a:spcPct val="80000"/>
              </a:lnSpc>
              <a:buFontTx/>
              <a:buNone/>
            </a:pPr>
            <a:r>
              <a:rPr lang="uk-UA" sz="3600" b="1" smtClean="0"/>
              <a:t>2053 місця</a:t>
            </a:r>
          </a:p>
          <a:p>
            <a:pPr marL="609600" indent="-609600">
              <a:lnSpc>
                <a:spcPct val="80000"/>
              </a:lnSpc>
              <a:buFontTx/>
              <a:buNone/>
            </a:pPr>
            <a:endParaRPr lang="uk-UA" sz="3600" smtClean="0"/>
          </a:p>
          <a:p>
            <a:pPr marL="609600" indent="-609600">
              <a:lnSpc>
                <a:spcPct val="80000"/>
              </a:lnSpc>
              <a:buFontTx/>
              <a:buNone/>
            </a:pPr>
            <a:endParaRPr lang="uk-UA" sz="3600" smtClean="0"/>
          </a:p>
          <a:p>
            <a:pPr marL="609600" indent="-609600">
              <a:lnSpc>
                <a:spcPct val="80000"/>
              </a:lnSpc>
              <a:buFontTx/>
              <a:buNone/>
            </a:pPr>
            <a:r>
              <a:rPr lang="uk-UA" sz="700" smtClean="0"/>
              <a:t>- </a:t>
            </a:r>
            <a:endParaRPr lang="ru-RU" sz="700"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81000" y="152400"/>
            <a:ext cx="8077200" cy="914400"/>
          </a:xfrm>
        </p:spPr>
        <p:txBody>
          <a:bodyPr/>
          <a:lstStyle/>
          <a:p>
            <a:r>
              <a:rPr lang="uk-UA" sz="3200" b="1" smtClean="0">
                <a:solidFill>
                  <a:srgbClr val="0000FF"/>
                </a:solidFill>
              </a:rPr>
              <a:t>17 закладів</a:t>
            </a:r>
            <a:r>
              <a:rPr lang="ru-RU" sz="3200" smtClean="0">
                <a:solidFill>
                  <a:srgbClr val="0000FF"/>
                </a:solidFill>
              </a:rPr>
              <a:t> </a:t>
            </a:r>
            <a:r>
              <a:rPr lang="uk-UA" sz="3200" b="1" smtClean="0">
                <a:solidFill>
                  <a:srgbClr val="0000FF"/>
                </a:solidFill>
              </a:rPr>
              <a:t>закладів освіти:</a:t>
            </a:r>
            <a:r>
              <a:rPr lang="uk-UA" b="1" smtClean="0"/>
              <a:t> </a:t>
            </a:r>
            <a:endParaRPr lang="ru-RU" b="1" smtClean="0"/>
          </a:p>
        </p:txBody>
      </p:sp>
      <p:sp>
        <p:nvSpPr>
          <p:cNvPr id="23554" name="Rectangle 3"/>
          <p:cNvSpPr>
            <a:spLocks noGrp="1" noChangeArrowheads="1"/>
          </p:cNvSpPr>
          <p:nvPr>
            <p:ph type="body" idx="1"/>
          </p:nvPr>
        </p:nvSpPr>
        <p:spPr>
          <a:xfrm>
            <a:off x="381000" y="990600"/>
            <a:ext cx="8915400" cy="5867400"/>
          </a:xfrm>
        </p:spPr>
        <p:txBody>
          <a:bodyPr/>
          <a:lstStyle/>
          <a:p>
            <a:pPr>
              <a:lnSpc>
                <a:spcPct val="80000"/>
              </a:lnSpc>
              <a:buFontTx/>
              <a:buNone/>
            </a:pPr>
            <a:r>
              <a:rPr lang="uk-UA" sz="2400" smtClean="0">
                <a:latin typeface="Calibri" pitchFamily="34" charset="0"/>
              </a:rPr>
              <a:t>1. Дошкільний підрозділ  Яковенківської ЗОШ Балаклійської районної ради  (1 група, 20 місць)</a:t>
            </a:r>
          </a:p>
          <a:p>
            <a:pPr>
              <a:lnSpc>
                <a:spcPct val="80000"/>
              </a:lnSpc>
              <a:buFontTx/>
              <a:buNone/>
            </a:pPr>
            <a:r>
              <a:rPr lang="uk-UA" sz="2400" smtClean="0">
                <a:latin typeface="Calibri" pitchFamily="34" charset="0"/>
              </a:rPr>
              <a:t>2. Близнюківський ЗДО № 3 Близнюківської районної ради </a:t>
            </a:r>
          </a:p>
          <a:p>
            <a:pPr>
              <a:lnSpc>
                <a:spcPct val="80000"/>
              </a:lnSpc>
              <a:buFontTx/>
              <a:buNone/>
            </a:pPr>
            <a:r>
              <a:rPr lang="uk-UA" sz="2400" smtClean="0">
                <a:latin typeface="Calibri" pitchFamily="34" charset="0"/>
              </a:rPr>
              <a:t>(4 групи, 90 місць)</a:t>
            </a:r>
          </a:p>
          <a:p>
            <a:pPr>
              <a:lnSpc>
                <a:spcPct val="80000"/>
              </a:lnSpc>
              <a:buFontTx/>
              <a:buNone/>
            </a:pPr>
            <a:r>
              <a:rPr lang="uk-UA" sz="2400" smtClean="0">
                <a:latin typeface="Calibri" pitchFamily="34" charset="0"/>
              </a:rPr>
              <a:t>3. Дошкільний підрозділ Площанського ліцею Великобурлуцького району   (1 група, 15 місць) </a:t>
            </a:r>
          </a:p>
          <a:p>
            <a:pPr>
              <a:lnSpc>
                <a:spcPct val="80000"/>
              </a:lnSpc>
              <a:buFontTx/>
              <a:buNone/>
            </a:pPr>
            <a:r>
              <a:rPr lang="uk-UA" sz="2400" smtClean="0">
                <a:latin typeface="Calibri" pitchFamily="34" charset="0"/>
              </a:rPr>
              <a:t>4. Дергачівський ЗДО № 4 Дергачівської міської ради Дергачівського району (7 груп, 150 місць) </a:t>
            </a:r>
            <a:endParaRPr lang="uk-UA" sz="2000" smtClean="0">
              <a:latin typeface="Calibri" pitchFamily="34" charset="0"/>
            </a:endParaRPr>
          </a:p>
          <a:p>
            <a:pPr>
              <a:lnSpc>
                <a:spcPct val="80000"/>
              </a:lnSpc>
              <a:buFontTx/>
              <a:buNone/>
            </a:pPr>
            <a:r>
              <a:rPr lang="uk-UA" sz="2400" smtClean="0">
                <a:latin typeface="Calibri" pitchFamily="34" charset="0"/>
              </a:rPr>
              <a:t>5</a:t>
            </a:r>
            <a:r>
              <a:rPr lang="uk-UA" sz="2400" i="1" smtClean="0">
                <a:latin typeface="Calibri" pitchFamily="34" charset="0"/>
              </a:rPr>
              <a:t>. </a:t>
            </a:r>
            <a:r>
              <a:rPr lang="uk-UA" sz="2400" smtClean="0">
                <a:latin typeface="Calibri" pitchFamily="34" charset="0"/>
              </a:rPr>
              <a:t>Дошкільний підрозділ Ряснянського ліцею Золочівської селищної ради (1 група, 18 місць) </a:t>
            </a:r>
          </a:p>
          <a:p>
            <a:pPr>
              <a:lnSpc>
                <a:spcPct val="80000"/>
              </a:lnSpc>
              <a:buFontTx/>
              <a:buNone/>
            </a:pPr>
            <a:r>
              <a:rPr lang="uk-UA" sz="2400" smtClean="0">
                <a:latin typeface="Calibri" pitchFamily="34" charset="0"/>
              </a:rPr>
              <a:t>6. Дошкільний підрозділ Левківської ЗОШ Ізюмської районної ради (1 група, 20 місць)</a:t>
            </a:r>
          </a:p>
          <a:p>
            <a:pPr>
              <a:lnSpc>
                <a:spcPct val="80000"/>
              </a:lnSpc>
              <a:buFontTx/>
              <a:buNone/>
            </a:pPr>
            <a:r>
              <a:rPr lang="uk-UA" sz="2400" smtClean="0">
                <a:latin typeface="Calibri" pitchFamily="34" charset="0"/>
              </a:rPr>
              <a:t>7. Перемозький ЗДО Лозівської районної ради (1 група, 20 місць)</a:t>
            </a:r>
          </a:p>
          <a:p>
            <a:pPr>
              <a:lnSpc>
                <a:spcPct val="80000"/>
              </a:lnSpc>
              <a:buFontTx/>
              <a:buNone/>
            </a:pPr>
            <a:r>
              <a:rPr lang="uk-UA" sz="2400" smtClean="0">
                <a:latin typeface="Calibri" pitchFamily="34" charset="0"/>
              </a:rPr>
              <a:t>8. Пісочинський ЗДО № 4 Пісочинської селищної ради Харківського району (4 групи, 90 місць)</a:t>
            </a:r>
            <a:endParaRPr lang="ru-RU" sz="2400" smtClean="0">
              <a:latin typeface="Calibri" pitchFamily="34" charset="0"/>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Radial</Template>
  <TotalTime>2611</TotalTime>
  <Words>665</Words>
  <Application>Microsoft Office PowerPoint</Application>
  <PresentationFormat>Экран (4:3)</PresentationFormat>
  <Paragraphs>76</Paragraphs>
  <Slides>13</Slides>
  <Notes>2</Notes>
  <HiddenSlides>0</HiddenSlides>
  <MMClips>0</MMClips>
  <ScaleCrop>false</ScaleCrop>
  <HeadingPairs>
    <vt:vector size="8" baseType="variant">
      <vt:variant>
        <vt:lpstr>Использованные шрифты</vt:lpstr>
      </vt:variant>
      <vt:variant>
        <vt:i4>4</vt:i4>
      </vt:variant>
      <vt:variant>
        <vt:lpstr>Шаблон оформления</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19" baseType="lpstr">
      <vt:lpstr>Arial</vt:lpstr>
      <vt:lpstr>Calibri</vt:lpstr>
      <vt:lpstr>Corbel</vt:lpstr>
      <vt:lpstr>Arial Narrow</vt:lpstr>
      <vt:lpstr>Оформление по умолчанию</vt:lpstr>
      <vt:lpstr>Диаграмма</vt:lpstr>
      <vt:lpstr>Про пріоритетні напрямки діяльності в галузі дошкільної освіти у 2019 році в Харківській області</vt:lpstr>
      <vt:lpstr>Всеукраїнська нарада з питань розвитку дошкільної освіти  - 6 грудня 2018 р.   Міністерство освіти і науки України </vt:lpstr>
      <vt:lpstr>Показники за 2018 рік у Харківській області</vt:lpstr>
      <vt:lpstr> Показники за 2018 рік у Харківській області станом на 01.01.2019</vt:lpstr>
      <vt:lpstr> Розпорядження Кабінету Міністрів України від 6 грудня 2017 № 871-р "Про затвердження плану дій на 2017 – 2019 роки поетапного створення додаткових місць у закладах освіти для дітей дошкільного віку"  із змінами:  Розпорядження Кабінету Міністрів України від 23 січня 2019 № 26-р "Про внесення змін до розпорядження Кабінету Міністрів України від                              6 грудня 2017 р. № 871"</vt:lpstr>
      <vt:lpstr>Виконання  Плану дій створення додаткових місць для дітей дошкільного віку у 2018 році</vt:lpstr>
      <vt:lpstr>Не забезпечено виконання плану створення додаткових місць для дітей дошкільного  віку у 2018 році</vt:lpstr>
      <vt:lpstr>План  дій щодо створення додаткових місць у закладах освіти для дітей дошкільного віку  у 2019 році</vt:lpstr>
      <vt:lpstr>17 закладів закладів освіти: </vt:lpstr>
      <vt:lpstr>9. Березівський ЗДО Березівської селищної ради Харківського району (3 групи, 60 місць) 10. Русько-Тишківський ЗДО Русько-Тишківської сільської ради Харківського району  (4 групи, 100 місць) 11. Люботинський ЗДО № 5 Люботинської міської ради (110 місць) 12. Дошкільний підрозділ Утківської  ЗОШ Мереф’янської міської ради  (1 група, 25 місць) 13. Мереф’янський ЗДО  Мереф’янської міської ради  (6 груп, 140 місць) 14. Дошкільний підрозділ Базаліївської ЗОШ  Чкаловської селищної ради  (1 група, 20 місць) 15. Дошкільний підрозділ Харківського приватного НВК «Авторська школа Бойко» м. Харків (5 груп, 95 місць) 16. ЗДО  № 42 Харківської міської ради (4 групи, 95 місць) 17.ЗДО № 352 Харківської міської ради (2 групи, 50 місць)</vt:lpstr>
      <vt:lpstr>Додаткові групи </vt:lpstr>
      <vt:lpstr>Додаткові групи </vt:lpstr>
      <vt:lpstr>Слайд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руднева</dc:creator>
  <cp:lastModifiedBy>руднева</cp:lastModifiedBy>
  <cp:revision>132</cp:revision>
  <cp:lastPrinted>1601-01-01T00:00:00Z</cp:lastPrinted>
  <dcterms:created xsi:type="dcterms:W3CDTF">2017-06-02T14:50:46Z</dcterms:created>
  <dcterms:modified xsi:type="dcterms:W3CDTF">2019-02-25T18:07:46Z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