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95" r:id="rId4"/>
    <p:sldId id="298" r:id="rId5"/>
    <p:sldId id="299" r:id="rId6"/>
    <p:sldId id="296" r:id="rId7"/>
    <p:sldId id="297" r:id="rId8"/>
    <p:sldId id="287" r:id="rId9"/>
    <p:sldId id="288" r:id="rId10"/>
    <p:sldId id="289" r:id="rId11"/>
    <p:sldId id="290" r:id="rId12"/>
    <p:sldId id="294" r:id="rId13"/>
    <p:sldId id="268" r:id="rId14"/>
    <p:sldId id="273" r:id="rId1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27337827-3401-4035-A4C0-FE7712D866C4}" type="datetimeFigureOut">
              <a:rPr lang="uk-UA" smtClean="0"/>
              <a:t>06.06.2019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69B7D67B-210B-4E9D-84BC-5EFC58356D1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354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3672407"/>
          </a:xfrm>
        </p:spPr>
        <p:txBody>
          <a:bodyPr>
            <a:normAutofit/>
          </a:bodyPr>
          <a:lstStyle/>
          <a:p>
            <a:r>
              <a:rPr lang="uk-UA" b="1" dirty="0" smtClean="0"/>
              <a:t>Про результати впровадження освітньої програми «</a:t>
            </a:r>
            <a:r>
              <a:rPr lang="uk-UA" b="1" dirty="0"/>
              <a:t>В</a:t>
            </a:r>
            <a:r>
              <a:rPr lang="uk-UA" b="1" dirty="0" smtClean="0"/>
              <a:t>певнений старт»</a:t>
            </a:r>
            <a:endParaRPr lang="uk-UA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Остапенко А.С., завідувач Центру громадянського виховання КВНЗ «Харківська академія неперервної освіти»</a:t>
            </a: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6896" y="-2738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cap="all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НАВЧАЛЬНО-МЕТОДИЧНИЙ КОМПЛЕКТ</a:t>
            </a:r>
            <a:endParaRPr lang="ru-RU" sz="3600" b="1" cap="all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99592" y="980728"/>
            <a:ext cx="3596208" cy="475252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500" dirty="0" smtClean="0">
                <a:solidFill>
                  <a:schemeClr val="tx2">
                    <a:lumMod val="50000"/>
                  </a:schemeClr>
                </a:solidFill>
              </a:rPr>
              <a:t>Книга вихователя</a:t>
            </a: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500" dirty="0" smtClean="0">
                <a:solidFill>
                  <a:schemeClr val="tx2">
                    <a:lumMod val="50000"/>
                  </a:schemeClr>
                </a:solidFill>
              </a:rPr>
              <a:t>Книга дошкільника </a:t>
            </a: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4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500" dirty="0" smtClean="0">
                <a:solidFill>
                  <a:schemeClr val="tx2">
                    <a:lumMod val="50000"/>
                  </a:schemeClr>
                </a:solidFill>
              </a:rPr>
              <a:t>Альбом з художньо-творчої діяльності</a:t>
            </a: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500" dirty="0" smtClean="0">
                <a:solidFill>
                  <a:schemeClr val="tx2">
                    <a:lumMod val="50000"/>
                  </a:schemeClr>
                </a:solidFill>
              </a:rPr>
              <a:t>Книга для батьків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3596208" cy="5141168"/>
          </a:xfrm>
        </p:spPr>
        <p:txBody>
          <a:bodyPr/>
          <a:lstStyle/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uk-UA" sz="3500" dirty="0" smtClean="0">
                <a:solidFill>
                  <a:schemeClr val="tx2">
                    <a:lumMod val="50000"/>
                  </a:schemeClr>
                </a:solidFill>
              </a:rPr>
              <a:t>Книга вихователя</a:t>
            </a: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uk-UA" sz="3500" dirty="0" smtClean="0">
                <a:solidFill>
                  <a:schemeClr val="tx2">
                    <a:lumMod val="50000"/>
                  </a:schemeClr>
                </a:solidFill>
              </a:rPr>
              <a:t>Індивідуальний ігровий набір дитини</a:t>
            </a: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uk-UA" sz="3500" dirty="0" smtClean="0">
                <a:solidFill>
                  <a:schemeClr val="tx2">
                    <a:lumMod val="50000"/>
                  </a:schemeClr>
                </a:solidFill>
              </a:rPr>
              <a:t>Альбом з художньо-творчої діяльності</a:t>
            </a: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None/>
              <a:defRPr/>
            </a:pPr>
            <a:r>
              <a:rPr lang="uk-UA" sz="3500" dirty="0" smtClean="0">
                <a:solidFill>
                  <a:schemeClr val="tx2">
                    <a:lumMod val="50000"/>
                  </a:schemeClr>
                </a:solidFill>
              </a:rPr>
              <a:t>Книга для батьків</a:t>
            </a:r>
            <a:endParaRPr lang="ru-RU" sz="35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1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2880" y="-1714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cap="all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Організаційно-методичні основи</a:t>
            </a:r>
            <a:endParaRPr lang="ru-RU" sz="3600" b="1" cap="all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99592" y="980728"/>
            <a:ext cx="4104456" cy="4824536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Тривалість навчального року -40 тижнів</a:t>
            </a: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Кількість тем на рік - 18</a:t>
            </a: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Тривалість теми – 2 тижні</a:t>
            </a: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Особливі теми – </a:t>
            </a:r>
            <a:r>
              <a:rPr lang="uk-UA" sz="3200" dirty="0" err="1" smtClean="0">
                <a:solidFill>
                  <a:schemeClr val="tx2">
                    <a:lumMod val="50000"/>
                  </a:schemeClr>
                </a:solidFill>
              </a:rPr>
              <a:t>“Знайомство”</a:t>
            </a:r>
            <a:endParaRPr lang="uk-UA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Розподіл освітнього навантаження – відповідає віковим особливостям дітей старшого дошкільного віку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35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4224" y="908720"/>
            <a:ext cx="3956248" cy="4896544"/>
          </a:xfrm>
        </p:spPr>
        <p:txBody>
          <a:bodyPr/>
          <a:lstStyle/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dirty="0" smtClean="0">
                <a:solidFill>
                  <a:schemeClr val="tx2">
                    <a:lumMod val="50000"/>
                  </a:schemeClr>
                </a:solidFill>
              </a:rPr>
              <a:t>Тривалість навчального року – 40 тижнів</a:t>
            </a: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dirty="0" smtClean="0">
                <a:solidFill>
                  <a:schemeClr val="tx2">
                    <a:lumMod val="50000"/>
                  </a:schemeClr>
                </a:solidFill>
              </a:rPr>
              <a:t>Кількість тем на рік - 13</a:t>
            </a: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dirty="0" smtClean="0">
                <a:solidFill>
                  <a:schemeClr val="tx2">
                    <a:lumMod val="50000"/>
                  </a:schemeClr>
                </a:solidFill>
              </a:rPr>
              <a:t>Тривалість  теми – 3 тижні</a:t>
            </a: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dirty="0" smtClean="0">
                <a:solidFill>
                  <a:schemeClr val="tx2">
                    <a:lumMod val="50000"/>
                  </a:schemeClr>
                </a:solidFill>
              </a:rPr>
              <a:t>Особливі теми – </a:t>
            </a:r>
            <a:r>
              <a:rPr lang="uk-UA" sz="2500" dirty="0" err="1" smtClean="0">
                <a:solidFill>
                  <a:schemeClr val="tx2">
                    <a:lumMod val="50000"/>
                  </a:schemeClr>
                </a:solidFill>
              </a:rPr>
              <a:t>“Знайомство”</a:t>
            </a:r>
            <a:r>
              <a:rPr lang="uk-UA" sz="25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uk-UA" sz="2500" dirty="0" err="1" smtClean="0">
                <a:solidFill>
                  <a:schemeClr val="tx2">
                    <a:lumMod val="50000"/>
                  </a:schemeClr>
                </a:solidFill>
              </a:rPr>
              <a:t>“Чомучки”</a:t>
            </a:r>
            <a:endParaRPr lang="uk-UA" sz="25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2500" dirty="0" smtClean="0">
                <a:solidFill>
                  <a:schemeClr val="tx2">
                    <a:lumMod val="50000"/>
                  </a:schemeClr>
                </a:solidFill>
              </a:rPr>
              <a:t>Розподіл освітнього навантаження – відповідає віковим особливостям дітей середнього дошкільного віку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504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/>
              <a:t>Розподіл освітнього навантаження </a:t>
            </a:r>
            <a:br>
              <a:rPr lang="uk-UA" sz="3600" b="1" dirty="0" smtClean="0"/>
            </a:br>
            <a:r>
              <a:rPr lang="uk-UA" sz="3600" b="1" dirty="0" smtClean="0"/>
              <a:t>в середній групі (проект)</a:t>
            </a: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err="1" smtClean="0"/>
              <a:t>Пізнавально</a:t>
            </a:r>
            <a:r>
              <a:rPr lang="uk-UA" dirty="0" smtClean="0"/>
              <a:t>-дослідницька діяльність: у світі людей - 2</a:t>
            </a:r>
          </a:p>
          <a:p>
            <a:r>
              <a:rPr lang="uk-UA" dirty="0" err="1"/>
              <a:t>Пізнавально</a:t>
            </a:r>
            <a:r>
              <a:rPr lang="uk-UA" dirty="0"/>
              <a:t>-дослідницька </a:t>
            </a:r>
            <a:r>
              <a:rPr lang="uk-UA" dirty="0" smtClean="0"/>
              <a:t>діяльність: у світі природи - 1</a:t>
            </a:r>
          </a:p>
          <a:p>
            <a:r>
              <a:rPr lang="uk-UA" dirty="0" smtClean="0"/>
              <a:t>Художньо-естетична діяльність - 5</a:t>
            </a:r>
          </a:p>
          <a:p>
            <a:r>
              <a:rPr lang="uk-UA" dirty="0" smtClean="0"/>
              <a:t>Мовленнєва діяльність - 3</a:t>
            </a:r>
          </a:p>
          <a:p>
            <a:r>
              <a:rPr lang="uk-UA" dirty="0" err="1" smtClean="0"/>
              <a:t>Здоровʼязберігальна</a:t>
            </a:r>
            <a:r>
              <a:rPr lang="uk-UA" dirty="0" smtClean="0"/>
              <a:t>, рухова діяльність -3 </a:t>
            </a:r>
          </a:p>
          <a:p>
            <a:r>
              <a:rPr lang="uk-UA" dirty="0" smtClean="0"/>
              <a:t>Загальна кількість занять на тиждень – 12*</a:t>
            </a:r>
          </a:p>
          <a:p>
            <a:r>
              <a:rPr lang="uk-UA" sz="2400" dirty="0" smtClean="0"/>
              <a:t>* - </a:t>
            </a:r>
            <a:r>
              <a:rPr lang="uk-UA" sz="2400" i="1" dirty="0" smtClean="0"/>
              <a:t>години, передбачені для фізкультурних занять, не враховуються під час визначення гранично допустимого навчального навантаження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7401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Autofit/>
          </a:bodyPr>
          <a:lstStyle/>
          <a:p>
            <a:r>
              <a:rPr lang="uk-UA" sz="3200" b="1" dirty="0"/>
              <a:t>Методичні рекомендації </a:t>
            </a:r>
            <a:br>
              <a:rPr lang="uk-UA" sz="3200" b="1" dirty="0"/>
            </a:br>
            <a:r>
              <a:rPr lang="uk-UA" sz="3200" b="1" dirty="0"/>
              <a:t>щодо організації освітнього процесу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uk-UA" sz="3200" b="1" dirty="0"/>
              <a:t>в закладах дошкільної освіти Харківської області за освітньою програмою для дітей старшого дошкільного віку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uk-UA" sz="3200" b="1" dirty="0"/>
              <a:t>«Впевнений старт»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r>
              <a:rPr lang="uk-UA" dirty="0" smtClean="0"/>
              <a:t>Лист КВНЗ «Харківська академія неперервної освіти» від 05.06.2018 № 747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55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2714625"/>
            <a:ext cx="8229600" cy="34115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b="1" smtClean="0">
                <a:latin typeface="Times New Roman" pitchFamily="18" charset="0"/>
                <a:cs typeface="Times New Roman" pitchFamily="18" charset="0"/>
              </a:rPr>
              <a:t>КВНЗ «Харківська академія неперервної освіти»</a:t>
            </a:r>
          </a:p>
          <a:p>
            <a:pPr algn="ctr" eaLnBrk="1" hangingPunct="1">
              <a:buFontTx/>
              <a:buNone/>
            </a:pPr>
            <a:r>
              <a:rPr lang="uk-UA" altLang="ru-RU" smtClean="0"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en-US" alt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mtClean="0">
                <a:latin typeface="Times New Roman" pitchFamily="18" charset="0"/>
                <a:cs typeface="Times New Roman" pitchFamily="18" charset="0"/>
              </a:rPr>
              <a:t>громадянського виховання</a:t>
            </a:r>
          </a:p>
          <a:p>
            <a:pPr algn="ctr" eaLnBrk="1" hangingPunct="1">
              <a:buFontTx/>
              <a:buNone/>
            </a:pPr>
            <a:r>
              <a:rPr lang="uk-UA" altLang="ru-RU" smtClean="0">
                <a:latin typeface="Times New Roman" pitchFamily="18" charset="0"/>
                <a:cs typeface="Times New Roman" pitchFamily="18" charset="0"/>
              </a:rPr>
              <a:t> т. 731- 50 - 52</a:t>
            </a:r>
          </a:p>
          <a:p>
            <a:pPr algn="ctr" eaLnBrk="1" hangingPunct="1">
              <a:buFontTx/>
              <a:buNone/>
            </a:pPr>
            <a:r>
              <a:rPr lang="en-US" altLang="ru-RU" b="1" smtClean="0">
                <a:latin typeface="Times New Roman" pitchFamily="18" charset="0"/>
                <a:cs typeface="Times New Roman" pitchFamily="18" charset="0"/>
              </a:rPr>
              <a:t>http://edu-post-diploma.kharkov.ua</a:t>
            </a:r>
            <a:endParaRPr lang="ru-RU" altLang="ru-RU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ru-RU" b="1" smtClean="0">
                <a:latin typeface="Times New Roman" pitchFamily="18" charset="0"/>
                <a:cs typeface="Times New Roman" pitchFamily="18" charset="0"/>
              </a:rPr>
              <a:t>nova_gromada@ukr.net</a:t>
            </a:r>
            <a:endParaRPr lang="ru-RU" alt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57438" y="357166"/>
            <a:ext cx="522912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uk-UA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uk-U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itchFamily="18" charset="0"/>
              </a:rPr>
              <a:t>Дякую за увагу</a:t>
            </a:r>
            <a:r>
              <a:rPr lang="uk-UA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cs typeface="Times New Roman" pitchFamily="18" charset="0"/>
              </a:rPr>
              <a:t>!</a:t>
            </a:r>
            <a:endParaRPr lang="uk-UA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/>
              <a:t>Програма «Впевнений старт»</a:t>
            </a: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uk-UA" dirty="0" smtClean="0"/>
              <a:t>Організовано освітній процес у 175 ЗДО</a:t>
            </a:r>
            <a:endParaRPr lang="uk-UA" dirty="0"/>
          </a:p>
        </p:txBody>
      </p:sp>
      <p:pic>
        <p:nvPicPr>
          <p:cNvPr id="4" name="Содержимое 4" descr="ВС_програма_обкладинка_правильний.jpg"/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504" y="2276872"/>
            <a:ext cx="2282741" cy="3228412"/>
          </a:xfrm>
          <a:prstGeom prst="rect">
            <a:avLst/>
          </a:prstGeom>
        </p:spPr>
      </p:pic>
      <p:pic>
        <p:nvPicPr>
          <p:cNvPr id="5" name="Picture 2" descr="C:\Users\User\Documents\ВС_метод_комлект\Обкладинки\Cover-Книга вихователя-WS-Part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3421155"/>
            <a:ext cx="2326950" cy="3290936"/>
          </a:xfrm>
          <a:prstGeom prst="rect">
            <a:avLst/>
          </a:prstGeom>
        </p:spPr>
      </p:pic>
      <p:pic>
        <p:nvPicPr>
          <p:cNvPr id="6" name="Picture 2" descr="C:\Users\User\Documents\ВС_метод_комлект\Обкладинки\ВС_діти_обкладин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97297"/>
            <a:ext cx="2304058" cy="325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1"/>
          <a:stretch>
            <a:fillRect/>
          </a:stretch>
        </p:blipFill>
        <p:spPr bwMode="auto">
          <a:xfrm>
            <a:off x="6084069" y="4149080"/>
            <a:ext cx="2880544" cy="256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848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uk-UA" sz="4000" b="1" dirty="0"/>
              <a:t>Упровадження навчально-методичного комплекту «Впевнений старт»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uk-UA" dirty="0"/>
              <a:t>Семінар-тренінг для тренерів-експертів з якості освіти (у межах угоди між КВНЗ «Харківська академія неперервної освіти» та Інститутом психології ім. Г.С. Костюка НАП України) </a:t>
            </a:r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84808"/>
            <a:ext cx="6501566" cy="294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62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/>
              <a:t>Вирішувалися завдання</a:t>
            </a: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 smtClean="0"/>
              <a:t>Учасники ознайомлені зі </a:t>
            </a:r>
            <a:r>
              <a:rPr lang="uk-UA" dirty="0"/>
              <a:t>стратегічними напрямками розвитку дошкільної освіти України: зміни в підходах до оцінки якості </a:t>
            </a:r>
            <a:r>
              <a:rPr lang="uk-UA" dirty="0" smtClean="0"/>
              <a:t>освіти</a:t>
            </a:r>
            <a:endParaRPr lang="ru-RU" dirty="0"/>
          </a:p>
          <a:p>
            <a:r>
              <a:rPr lang="uk-UA" dirty="0" smtClean="0"/>
              <a:t>Відпрацьовано </a:t>
            </a:r>
            <a:r>
              <a:rPr lang="uk-UA" dirty="0"/>
              <a:t>алгоритм методичного супроводу закладів дошкільної освіти, які працюють за програмою та програмно-методичним комплексом «Впевнений старт</a:t>
            </a:r>
            <a:r>
              <a:rPr lang="uk-UA" dirty="0" smtClean="0"/>
              <a:t>»</a:t>
            </a:r>
            <a:endParaRPr lang="ru-RU" dirty="0"/>
          </a:p>
          <a:p>
            <a:r>
              <a:rPr lang="uk-UA" dirty="0" smtClean="0"/>
              <a:t>Надано </a:t>
            </a:r>
            <a:r>
              <a:rPr lang="uk-UA" dirty="0"/>
              <a:t>можливість самостійно провести елементи методичного </a:t>
            </a:r>
            <a:r>
              <a:rPr lang="uk-UA" dirty="0" smtClean="0"/>
              <a:t>супроводу</a:t>
            </a:r>
            <a:endParaRPr lang="ru-RU" dirty="0"/>
          </a:p>
          <a:p>
            <a:r>
              <a:rPr lang="uk-UA" dirty="0" smtClean="0"/>
              <a:t>Ознайомлено </a:t>
            </a:r>
            <a:r>
              <a:rPr lang="uk-UA" dirty="0"/>
              <a:t>з концепцією, змістом і методикою роботи за програмно-методичним комплексом «Впевнений старт: середній дошкільний вік</a:t>
            </a:r>
            <a:r>
              <a:rPr lang="uk-UA" dirty="0" smtClean="0"/>
              <a:t>»</a:t>
            </a:r>
            <a:endParaRPr lang="ru-RU" dirty="0"/>
          </a:p>
          <a:p>
            <a:r>
              <a:rPr lang="uk-UA" dirty="0" smtClean="0"/>
              <a:t>Сформовано </a:t>
            </a:r>
            <a:r>
              <a:rPr lang="uk-UA" dirty="0"/>
              <a:t>образ та роль тренера-експерта проекту «Впевнений старт» як носія підвищення якості дошкільної освіти. Закріпити навички алгоритму подальших дій </a:t>
            </a:r>
            <a:r>
              <a:rPr lang="uk-UA" dirty="0" smtClean="0"/>
              <a:t>тренерів-експертів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317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200" b="1" dirty="0" smtClean="0"/>
              <a:t>За результатами упровадження програми «Впевнений старт» </a:t>
            </a:r>
            <a:br>
              <a:rPr lang="uk-UA" sz="3200" b="1" dirty="0" smtClean="0"/>
            </a:br>
            <a:endParaRPr lang="uk-UA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Формування </a:t>
            </a:r>
          </a:p>
          <a:p>
            <a:r>
              <a:rPr lang="uk-UA" dirty="0" smtClean="0"/>
              <a:t>психологічної зрілості дошкільників, </a:t>
            </a:r>
          </a:p>
          <a:p>
            <a:r>
              <a:rPr lang="uk-UA" dirty="0" smtClean="0"/>
              <a:t>готовності до систематичного навчання в школі (життєві компетентності та здатність до навчання: мотивація, саморегуляція, вміння спілкуватися, сформований  інтерес до пізнавальної діяльності)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40179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600" b="1" dirty="0" smtClean="0"/>
              <a:t>Проблемні аспекти упровадження програми «Впевнений старт»</a:t>
            </a:r>
            <a:endParaRPr lang="uk-UA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Недостатній рівень компетентності вихователів з питань реалізації принципу інтеграції в освітньому процесі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Недостатній рівень реалізації діяльнісного та </a:t>
            </a:r>
            <a:r>
              <a:rPr lang="uk-UA" dirty="0" err="1" smtClean="0"/>
              <a:t>компетентнісного</a:t>
            </a:r>
            <a:r>
              <a:rPr lang="uk-UA" dirty="0" smtClean="0"/>
              <a:t>  підходів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dirty="0" smtClean="0"/>
              <a:t>Вимоги адміністрації закладів щодо додаткового планування вихователів, які використовують комплект «Впевнений старт»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8981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>Завдання</a:t>
            </a:r>
            <a:endParaRPr lang="uk-UA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289451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Залучення тренерів-експертів до проведення районних (міських, ОТГ) методичних заходів з метою підготовки до роботи за програмою у 2019/2020 </a:t>
            </a:r>
            <a:r>
              <a:rPr lang="uk-UA" dirty="0" err="1" smtClean="0"/>
              <a:t>н.р</a:t>
            </a:r>
            <a:r>
              <a:rPr lang="uk-UA" dirty="0" smtClean="0"/>
              <a:t>. </a:t>
            </a:r>
          </a:p>
          <a:p>
            <a:r>
              <a:rPr lang="uk-UA" dirty="0" smtClean="0"/>
              <a:t>Удосконалення компетентності педагогів з питань упровадження педагогіки партнерства, </a:t>
            </a:r>
            <a:r>
              <a:rPr lang="uk-UA" dirty="0" err="1" smtClean="0"/>
              <a:t>компетентнісного</a:t>
            </a:r>
            <a:r>
              <a:rPr lang="uk-UA" dirty="0" smtClean="0"/>
              <a:t>, діяльнісного, особистісно орієнтованого </a:t>
            </a:r>
            <a:r>
              <a:rPr lang="uk-UA" dirty="0" smtClean="0"/>
              <a:t>підходів</a:t>
            </a:r>
          </a:p>
          <a:p>
            <a:r>
              <a:rPr lang="uk-UA" dirty="0" smtClean="0"/>
              <a:t>Аналізувати результативність засвоєння дітьми змісту програми «</a:t>
            </a:r>
            <a:r>
              <a:rPr lang="uk-UA" dirty="0"/>
              <a:t>В</a:t>
            </a:r>
            <a:r>
              <a:rPr lang="uk-UA" dirty="0" smtClean="0"/>
              <a:t>певнений старт», рівень сформованості життєвої компетентності старших дошкільників</a:t>
            </a:r>
          </a:p>
          <a:p>
            <a:r>
              <a:rPr lang="uk-UA" dirty="0" smtClean="0"/>
              <a:t>Забезпечити взаємодію із ЗЗСО з питань відстеження процесу адаптації першокласників до </a:t>
            </a:r>
            <a:r>
              <a:rPr lang="uk-UA" smtClean="0"/>
              <a:t>умов школи</a:t>
            </a:r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9592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ВПЕВНЕНИЙ СТАРТ </a:t>
            </a:r>
            <a:b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СЕРЕДНІЙ ДОШКІЛЬНИЙ ВІК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7563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ПРОГРАМА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НАВЧАЛЬНО-МЕТОДИЧНИЙ КОМПЛЕКТ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9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cap="all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ОСВІТНЯ ПРОГРАМА</a:t>
            </a:r>
            <a:endParaRPr lang="ru-RU" sz="3600" b="1" cap="all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99592" y="980728"/>
            <a:ext cx="3596208" cy="4752528"/>
          </a:xfrm>
        </p:spPr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500" dirty="0" smtClean="0">
                <a:solidFill>
                  <a:schemeClr val="tx2">
                    <a:lumMod val="50000"/>
                  </a:schemeClr>
                </a:solidFill>
              </a:rPr>
              <a:t>Вікова група - старший дошкільник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35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35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500" dirty="0" smtClean="0">
                <a:solidFill>
                  <a:schemeClr val="tx2">
                    <a:lumMod val="50000"/>
                  </a:schemeClr>
                </a:solidFill>
              </a:rPr>
              <a:t>Провідний принцип – </a:t>
            </a:r>
            <a:r>
              <a:rPr lang="uk-UA" sz="3500" dirty="0" err="1" smtClean="0">
                <a:solidFill>
                  <a:schemeClr val="tx2">
                    <a:lumMod val="50000"/>
                  </a:schemeClr>
                </a:solidFill>
              </a:rPr>
              <a:t>діяльнісний</a:t>
            </a:r>
            <a:r>
              <a:rPr lang="uk-UA" sz="3500" dirty="0" smtClean="0">
                <a:solidFill>
                  <a:schemeClr val="tx2">
                    <a:lumMod val="50000"/>
                  </a:schemeClr>
                </a:solidFill>
              </a:rPr>
              <a:t> підхід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35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500" dirty="0" smtClean="0">
                <a:solidFill>
                  <a:schemeClr val="tx2">
                    <a:lumMod val="50000"/>
                  </a:schemeClr>
                </a:solidFill>
              </a:rPr>
              <a:t>Результат – психологічна зрілість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3596208" cy="5141168"/>
          </a:xfrm>
        </p:spPr>
        <p:txBody>
          <a:bodyPr/>
          <a:lstStyle/>
          <a:p>
            <a:pPr marL="0" indent="0">
              <a:buNone/>
            </a:pPr>
            <a:r>
              <a:rPr lang="uk-UA" sz="3000" dirty="0" smtClean="0">
                <a:solidFill>
                  <a:schemeClr val="tx2">
                    <a:lumMod val="50000"/>
                  </a:schemeClr>
                </a:solidFill>
              </a:rPr>
              <a:t>Вікова група – чотири роки, п’ятий рік життя</a:t>
            </a:r>
          </a:p>
          <a:p>
            <a:pPr marL="0" indent="0">
              <a:spcBef>
                <a:spcPts val="0"/>
              </a:spcBef>
              <a:buNone/>
            </a:pPr>
            <a:endParaRPr lang="uk-UA" sz="3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sz="3000" dirty="0" smtClean="0">
                <a:solidFill>
                  <a:schemeClr val="tx2">
                    <a:lumMod val="50000"/>
                  </a:schemeClr>
                </a:solidFill>
              </a:rPr>
              <a:t>Провідний принцип – </a:t>
            </a:r>
            <a:r>
              <a:rPr lang="uk-UA" sz="3000" dirty="0" err="1" smtClean="0">
                <a:solidFill>
                  <a:schemeClr val="tx2">
                    <a:lumMod val="50000"/>
                  </a:schemeClr>
                </a:solidFill>
              </a:rPr>
              <a:t>діяльнісний</a:t>
            </a:r>
            <a:r>
              <a:rPr lang="uk-UA" sz="3000" dirty="0" smtClean="0">
                <a:solidFill>
                  <a:schemeClr val="tx2">
                    <a:lumMod val="50000"/>
                  </a:schemeClr>
                </a:solidFill>
              </a:rPr>
              <a:t> підхід</a:t>
            </a:r>
          </a:p>
          <a:p>
            <a:pPr marL="0" indent="0">
              <a:buNone/>
            </a:pPr>
            <a:endParaRPr lang="uk-UA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uk-UA" sz="3000" dirty="0" smtClean="0">
                <a:solidFill>
                  <a:schemeClr val="tx2">
                    <a:lumMod val="50000"/>
                  </a:schemeClr>
                </a:solidFill>
              </a:rPr>
              <a:t>Результат – творчий рівень  сюжетно-рольової гри</a:t>
            </a:r>
          </a:p>
          <a:p>
            <a:pPr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6279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547</Words>
  <Application>Microsoft Office PowerPoint</Application>
  <PresentationFormat>Экран (4:3)</PresentationFormat>
  <Paragraphs>78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 результати впровадження освітньої програми «Впевнений старт»</vt:lpstr>
      <vt:lpstr>Програма «Впевнений старт»</vt:lpstr>
      <vt:lpstr>Упровадження навчально-методичного комплекту «Впевнений старт»</vt:lpstr>
      <vt:lpstr>Вирішувалися завдання</vt:lpstr>
      <vt:lpstr>За результатами упровадження програми «Впевнений старт»  </vt:lpstr>
      <vt:lpstr>Проблемні аспекти упровадження програми «Впевнений старт»</vt:lpstr>
      <vt:lpstr>Завдання</vt:lpstr>
      <vt:lpstr>ВПЕВНЕНИЙ СТАРТ  СЕРЕДНІЙ ДОШКІЛЬНИЙ ВІК</vt:lpstr>
      <vt:lpstr>ОСВІТНЯ ПРОГРАМА</vt:lpstr>
      <vt:lpstr>НАВЧАЛЬНО-МЕТОДИЧНИЙ КОМПЛЕКТ</vt:lpstr>
      <vt:lpstr>Організаційно-методичні основи</vt:lpstr>
      <vt:lpstr>Розподіл освітнього навантаження  в середній групі (проект)</vt:lpstr>
      <vt:lpstr>Методичні рекомендації  щодо організації освітнього процесу в закладах дошкільної освіти Харківської області за освітньою програмою для дітей старшого дошкільного віку  «Впевнений старт»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участь делегації Харківської області у Всеукраїнському науково-практичному семінарі для тренерів  ‒ представників проекту «Впевнений старт»</dc:title>
  <dc:creator>Алла Остапенко</dc:creator>
  <cp:lastModifiedBy>Алла Остапенко</cp:lastModifiedBy>
  <cp:revision>26</cp:revision>
  <cp:lastPrinted>2019-06-05T08:25:26Z</cp:lastPrinted>
  <dcterms:created xsi:type="dcterms:W3CDTF">2018-10-29T09:02:40Z</dcterms:created>
  <dcterms:modified xsi:type="dcterms:W3CDTF">2019-06-06T06:29:03Z</dcterms:modified>
</cp:coreProperties>
</file>