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94" r:id="rId4"/>
    <p:sldId id="273" r:id="rId5"/>
    <p:sldId id="259" r:id="rId6"/>
    <p:sldId id="257" r:id="rId7"/>
    <p:sldId id="277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8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12571810702718E-2"/>
          <c:y val="3.7942352444236695E-2"/>
          <c:w val="0.96577530520156041"/>
          <c:h val="0.69971052581987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45936">
                  <a:srgbClr val="B892A4">
                    <a:lumMod val="67000"/>
                  </a:srgb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rgbClr val="FF0000"/>
              </a:solidFill>
            </a:ln>
            <a:effectLst/>
          </c:spPr>
          <c:invertIfNegative val="0"/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rgbClr val="C00000"/>
                  </a:gs>
                  <a:gs pos="45936">
                    <a:srgbClr val="B892A4">
                      <a:lumMod val="67000"/>
                    </a:srgb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350-4E50-8426-86A7D07A0E22}"/>
              </c:ext>
            </c:extLst>
          </c:dPt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627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EF-42D1-8A95-08D9E630C3E0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50-4E50-8426-86A7D07A0E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 formatCode="m/d/yyyy">
                  <c:v>43654</c:v>
                </c:pt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476</c:v>
                </c:pt>
                <c:pt idx="1">
                  <c:v>72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199</c:v>
                </c:pt>
                <c:pt idx="7">
                  <c:v>17</c:v>
                </c:pt>
                <c:pt idx="8">
                  <c:v>128</c:v>
                </c:pt>
                <c:pt idx="9">
                  <c:v>1</c:v>
                </c:pt>
                <c:pt idx="10">
                  <c:v>0</c:v>
                </c:pt>
                <c:pt idx="11">
                  <c:v>11</c:v>
                </c:pt>
                <c:pt idx="12">
                  <c:v>637</c:v>
                </c:pt>
                <c:pt idx="13">
                  <c:v>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C-4C84-8E65-4CD538844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6262624"/>
        <c:axId val="1246262208"/>
      </c:barChart>
      <c:catAx>
        <c:axId val="12462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6262208"/>
        <c:crosses val="autoZero"/>
        <c:auto val="1"/>
        <c:lblAlgn val="ctr"/>
        <c:lblOffset val="100"/>
        <c:noMultiLvlLbl val="0"/>
      </c:catAx>
      <c:valAx>
        <c:axId val="124626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626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0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1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4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4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5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ED6-CC19-4A42-9C22-C96B784A669A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B777-0E20-4AC7-A4F0-34B11AF3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6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1247" y="3135086"/>
            <a:ext cx="5853382" cy="182009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Ковальова </a:t>
            </a:r>
            <a:br>
              <a:rPr lang="uk-UA" sz="3600" b="1" dirty="0"/>
            </a:br>
            <a:r>
              <a:rPr lang="uk-UA" sz="3600" b="1" dirty="0" smtClean="0"/>
              <a:t>Світлана </a:t>
            </a:r>
            <a:r>
              <a:rPr lang="uk-UA" sz="3600" b="1" dirty="0"/>
              <a:t>Володимирівна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2" y="184720"/>
            <a:ext cx="7989806" cy="1583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C00000"/>
                </a:solidFill>
              </a:rPr>
              <a:t>Спільні заходи закладів охорони здоров'я та закладів освіти по проведенню додаткових заходів імунізації від кору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361246" y="5348349"/>
            <a:ext cx="5853382" cy="831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200" b="1" dirty="0"/>
              <a:t>Головний спеціаліст управління медичної діяльності, реформ та стратегічного розвитку </a:t>
            </a:r>
            <a:br>
              <a:rPr lang="uk-UA" sz="2200" b="1" dirty="0"/>
            </a:br>
            <a:r>
              <a:rPr lang="uk-UA" sz="2200" b="1" dirty="0"/>
              <a:t>Департаменту охорони здоров’я </a:t>
            </a:r>
            <a:br>
              <a:rPr lang="uk-UA" sz="2200" b="1" dirty="0"/>
            </a:br>
            <a:r>
              <a:rPr lang="uk-UA" sz="2200" b="1" dirty="0"/>
              <a:t>Харківської обласної державної адміністрації 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2766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16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Підсумкові дані по закладу освіти щодо профілактичних щеплень дітей проти кору в ____2019 року     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                                                                                         Таблиця 3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84" t="27333" r="55750" b="11334"/>
          <a:stretch/>
        </p:blipFill>
        <p:spPr>
          <a:xfrm>
            <a:off x="99060" y="1248561"/>
            <a:ext cx="9044940" cy="56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514"/>
            <a:ext cx="9144000" cy="1490568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/>
              <a:t>Узагальнені дані щодо щеплень проти кору в розрізі закладів освіти на адміністративній території _________ центру ПМСД                               Таблиця 4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7" t="28092" r="6535" b="27034"/>
          <a:stretch/>
        </p:blipFill>
        <p:spPr>
          <a:xfrm>
            <a:off x="0" y="1919007"/>
            <a:ext cx="9144000" cy="45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90" y="365126"/>
            <a:ext cx="3196044" cy="391949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Підсумкові дані по закладам освіти в розрізі адміністративних територій 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Таблиця 5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67" t="27630" r="74416" b="14537"/>
          <a:stretch/>
        </p:blipFill>
        <p:spPr>
          <a:xfrm>
            <a:off x="3387634" y="0"/>
            <a:ext cx="5420540" cy="66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" y="184151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Узагальнена форма планування щеплень в розрізі центрів ПМСД </a:t>
            </a:r>
            <a:br>
              <a:rPr lang="uk-UA" sz="3200" dirty="0" smtClean="0"/>
            </a:br>
            <a:r>
              <a:rPr lang="uk-UA" sz="3200" dirty="0"/>
              <a:t> </a:t>
            </a:r>
            <a:r>
              <a:rPr lang="uk-UA" sz="3200" dirty="0" smtClean="0"/>
              <a:t>                                                                                     Таблиця 6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9" t="28442" r="8927" b="15870"/>
          <a:stretch/>
        </p:blipFill>
        <p:spPr>
          <a:xfrm>
            <a:off x="0" y="140970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Підсумкові </a:t>
            </a:r>
            <a:r>
              <a:rPr lang="uk-UA" dirty="0" smtClean="0"/>
              <a:t>дані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по області в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розрізі </a:t>
            </a:r>
            <a:r>
              <a:rPr lang="uk-UA" dirty="0"/>
              <a:t>районів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 </a:t>
            </a:r>
            <a:r>
              <a:rPr lang="uk-UA" dirty="0"/>
              <a:t>міст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Таблиця 7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1" t="27778" r="74583" b="13827"/>
          <a:stretch/>
        </p:blipFill>
        <p:spPr>
          <a:xfrm>
            <a:off x="3581400" y="0"/>
            <a:ext cx="5054600" cy="68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5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0685"/>
            <a:ext cx="7886700" cy="51746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ПРОПОЗИЦІЇ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11031"/>
            <a:ext cx="8268610" cy="5796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dirty="0" smtClean="0"/>
              <a:t>Спільно з закладами охорони </a:t>
            </a:r>
            <a:r>
              <a:rPr lang="uk-UA" sz="2300" dirty="0" err="1" smtClean="0"/>
              <a:t>здоровя</a:t>
            </a:r>
            <a:r>
              <a:rPr lang="uk-UA" sz="2300" dirty="0" smtClean="0"/>
              <a:t> забезпечити: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dirty="0" err="1" smtClean="0"/>
              <a:t>Вмконання</a:t>
            </a:r>
            <a:r>
              <a:rPr lang="uk-UA" sz="2300" dirty="0" smtClean="0"/>
              <a:t> ст.15 </a:t>
            </a:r>
            <a:r>
              <a:rPr lang="uk-UA" sz="2300" u="sng" dirty="0" smtClean="0"/>
              <a:t>Закону </a:t>
            </a:r>
            <a:r>
              <a:rPr lang="uk-UA" sz="2300" u="sng" dirty="0"/>
              <a:t>України від 0</a:t>
            </a:r>
            <a:r>
              <a:rPr lang="ru-RU" sz="2300" u="sng" dirty="0"/>
              <a:t>6.04 2000р. № </a:t>
            </a:r>
            <a:r>
              <a:rPr lang="ru-RU" sz="2300" b="1" u="sng" dirty="0"/>
              <a:t>1645-III </a:t>
            </a:r>
            <a:r>
              <a:rPr lang="uk-UA" sz="2300" dirty="0"/>
              <a:t>«Про захист населення від інфекційних </a:t>
            </a:r>
            <a:r>
              <a:rPr lang="uk-UA" sz="2300" dirty="0" err="1"/>
              <a:t>хвороб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dirty="0"/>
              <a:t>Закон України від 24.02.1994 № </a:t>
            </a:r>
            <a:r>
              <a:rPr lang="uk-UA" sz="2300" b="1" dirty="0"/>
              <a:t>4004-ХІ</a:t>
            </a:r>
            <a:r>
              <a:rPr lang="uk-UA" sz="2300" dirty="0"/>
              <a:t>І «Про забезпечення санітарного та епідемічного благополуччя населення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dirty="0" smtClean="0"/>
              <a:t>Посилити санітарно-освітню роботу по організації та проведенню заходів імунізації дитячого населення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dirty="0" smtClean="0"/>
              <a:t>Організувати роботу щодо надання  </a:t>
            </a:r>
            <a:r>
              <a:rPr lang="uk-UA" sz="2300" dirty="0" err="1" smtClean="0"/>
              <a:t>підсумковоїінформації</a:t>
            </a:r>
            <a:r>
              <a:rPr lang="uk-UA" sz="2300" dirty="0" smtClean="0"/>
              <a:t> згідно таблиць, запропонованих МОЗ України (лист МОЗУ від 10.06.2019 № 26/15103 «щодо проведення додаткових заході імунізації від кору»)</a:t>
            </a:r>
            <a:endParaRPr lang="uk-UA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5" y="1340394"/>
            <a:ext cx="409575" cy="40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0" y="2302217"/>
            <a:ext cx="409575" cy="40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1" y="3098482"/>
            <a:ext cx="409575" cy="40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" y="3894747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575"/>
            <a:ext cx="9153671" cy="6107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064" y="2283595"/>
            <a:ext cx="4951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за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увагу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967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0960" y="1"/>
            <a:ext cx="9204960" cy="757646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</a:rPr>
              <a:t>Випадки захворюваності на кір по Харківській області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99064"/>
              </p:ext>
            </p:extLst>
          </p:nvPr>
        </p:nvGraphicFramePr>
        <p:xfrm>
          <a:off x="222637" y="1825625"/>
          <a:ext cx="874643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127906" y="687977"/>
            <a:ext cx="8772253" cy="1137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2018 рік Україна – </a:t>
            </a:r>
            <a:r>
              <a:rPr lang="uk-UA" dirty="0" smtClean="0"/>
              <a:t>54 481</a:t>
            </a:r>
            <a:r>
              <a:rPr lang="uk-UA" dirty="0"/>
              <a:t>, хворих, дорослих </a:t>
            </a:r>
            <a:r>
              <a:rPr lang="uk-UA" dirty="0" smtClean="0"/>
              <a:t>20 204 </a:t>
            </a:r>
            <a:r>
              <a:rPr lang="uk-UA" dirty="0"/>
              <a:t>(37,1%)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 </a:t>
            </a:r>
            <a:r>
              <a:rPr lang="uk-UA" dirty="0"/>
              <a:t>2019 – </a:t>
            </a:r>
            <a:r>
              <a:rPr lang="uk-UA" dirty="0" smtClean="0"/>
              <a:t>57 301 </a:t>
            </a:r>
            <a:r>
              <a:rPr lang="uk-UA" dirty="0"/>
              <a:t>хворих, дорослих </a:t>
            </a:r>
            <a:r>
              <a:rPr lang="uk-UA" dirty="0" smtClean="0"/>
              <a:t>27 039(47,2%), дітей - 30262 (52,8%)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/>
              <a:t>Харківська область  дорослі – 3111(69,0%), діти-1396-(31,0%)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4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563" y="190198"/>
            <a:ext cx="8674873" cy="461810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 smtClean="0">
                <a:solidFill>
                  <a:srgbClr val="FF0000"/>
                </a:solidFill>
              </a:rPr>
              <a:t>Не мають імунного статусу 92,3 % захворілих</a:t>
            </a: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58537" y="736298"/>
          <a:ext cx="6337663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724">
                  <a:extLst>
                    <a:ext uri="{9D8B030D-6E8A-4147-A177-3AD203B41FA5}">
                      <a16:colId xmlns:a16="http://schemas.microsoft.com/office/drawing/2014/main" val="975022008"/>
                    </a:ext>
                  </a:extLst>
                </a:gridCol>
                <a:gridCol w="2319939">
                  <a:extLst>
                    <a:ext uri="{9D8B030D-6E8A-4147-A177-3AD203B41FA5}">
                      <a16:colId xmlns:a16="http://schemas.microsoft.com/office/drawing/2014/main" val="123954913"/>
                    </a:ext>
                  </a:extLst>
                </a:gridCol>
              </a:tblGrid>
              <a:tr h="275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0" dirty="0"/>
                        <a:t>2019</a:t>
                      </a:r>
                      <a:endParaRPr lang="ru-RU" sz="24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52169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Захворіло всього 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4 507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83974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з них  не  мали щеплень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3180-70,6%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82956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в</a:t>
                      </a:r>
                      <a:r>
                        <a:rPr lang="uk-UA" sz="2500" baseline="0" dirty="0" smtClean="0"/>
                        <a:t> </a:t>
                      </a:r>
                      <a:r>
                        <a:rPr lang="uk-UA" sz="2500" dirty="0" err="1" smtClean="0"/>
                        <a:t>т.ч</a:t>
                      </a:r>
                      <a:r>
                        <a:rPr lang="uk-UA" sz="2500" dirty="0" smtClean="0"/>
                        <a:t>. відмови, відсутні</a:t>
                      </a:r>
                      <a:r>
                        <a:rPr lang="uk-UA" sz="2500" baseline="0" dirty="0" smtClean="0"/>
                        <a:t> дані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2535- 92,3%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640298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щеплено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1327- 29,4%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47281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uk-UA" sz="2500" baseline="0" dirty="0" smtClean="0"/>
                        <a:t>з </a:t>
                      </a:r>
                      <a:r>
                        <a:rPr lang="uk-UA" sz="2500" dirty="0" smtClean="0"/>
                        <a:t>них  мають 1 щеплення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uk-UA" sz="2500" dirty="0" smtClean="0"/>
                        <a:t>458- 10,2%</a:t>
                      </a: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864215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948834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4211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618041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87035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10279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52529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298796"/>
                  </a:ext>
                </a:extLst>
              </a:tr>
              <a:tr h="243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2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31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61533"/>
              </p:ext>
            </p:extLst>
          </p:nvPr>
        </p:nvGraphicFramePr>
        <p:xfrm>
          <a:off x="268496" y="860169"/>
          <a:ext cx="8607005" cy="567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0314">
                  <a:extLst>
                    <a:ext uri="{9D8B030D-6E8A-4147-A177-3AD203B41FA5}">
                      <a16:colId xmlns:a16="http://schemas.microsoft.com/office/drawing/2014/main" val="3820571699"/>
                    </a:ext>
                  </a:extLst>
                </a:gridCol>
                <a:gridCol w="2196139">
                  <a:extLst>
                    <a:ext uri="{9D8B030D-6E8A-4147-A177-3AD203B41FA5}">
                      <a16:colId xmlns:a16="http://schemas.microsoft.com/office/drawing/2014/main" val="3264391316"/>
                    </a:ext>
                  </a:extLst>
                </a:gridCol>
                <a:gridCol w="1672281">
                  <a:extLst>
                    <a:ext uri="{9D8B030D-6E8A-4147-A177-3AD203B41FA5}">
                      <a16:colId xmlns:a16="http://schemas.microsoft.com/office/drawing/2014/main" val="4251770975"/>
                    </a:ext>
                  </a:extLst>
                </a:gridCol>
                <a:gridCol w="1062681">
                  <a:extLst>
                    <a:ext uri="{9D8B030D-6E8A-4147-A177-3AD203B41FA5}">
                      <a16:colId xmlns:a16="http://schemas.microsoft.com/office/drawing/2014/main" val="3906250787"/>
                    </a:ext>
                  </a:extLst>
                </a:gridCol>
                <a:gridCol w="955590">
                  <a:extLst>
                    <a:ext uri="{9D8B030D-6E8A-4147-A177-3AD203B41FA5}">
                      <a16:colId xmlns:a16="http://schemas.microsoft.com/office/drawing/2014/main" val="399527447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Ад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</a:rPr>
                        <a:t>міністративна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 територія район/місто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Показник захворюваності на 100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</a:rPr>
                        <a:t>тис.насел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Всього випадків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effectLst/>
                        </a:rPr>
                        <a:t>абс.число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</a:rPr>
                        <a:t>У тому числі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66828"/>
                  </a:ext>
                </a:extLst>
              </a:tr>
              <a:tr h="42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діти до 17 років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</a:rPr>
                        <a:t>дорослі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40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Золочівський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128,1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6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Ізюмський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56,4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29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Шевченківський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182,3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84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Красноградський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38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Куп’янський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48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Люботин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285,3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32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Чугуївський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444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Зміївський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114,8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07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Первомайський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70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Дергачівський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995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Нововодолазький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386,4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949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Валківський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432,0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34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Харківський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251,6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472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 Харків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202,6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2960(65,7%)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88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 по області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165,1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0185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59309" y="143477"/>
            <a:ext cx="7886700" cy="425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000" b="1" dirty="0">
                <a:solidFill>
                  <a:srgbClr val="FF0000"/>
                </a:solidFill>
              </a:rPr>
              <a:t>Захворюваність на кір по Харківській області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60" y="94783"/>
            <a:ext cx="7886700" cy="684446"/>
          </a:xfrm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rgbClr val="FF0000"/>
                </a:solidFill>
              </a:rPr>
              <a:t>Щеплення дитячого населення проти кору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92791"/>
              </p:ext>
            </p:extLst>
          </p:nvPr>
        </p:nvGraphicFramePr>
        <p:xfrm>
          <a:off x="260010" y="925562"/>
          <a:ext cx="8619394" cy="500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853">
                  <a:extLst>
                    <a:ext uri="{9D8B030D-6E8A-4147-A177-3AD203B41FA5}">
                      <a16:colId xmlns:a16="http://schemas.microsoft.com/office/drawing/2014/main" val="2727845638"/>
                    </a:ext>
                  </a:extLst>
                </a:gridCol>
                <a:gridCol w="1396560">
                  <a:extLst>
                    <a:ext uri="{9D8B030D-6E8A-4147-A177-3AD203B41FA5}">
                      <a16:colId xmlns:a16="http://schemas.microsoft.com/office/drawing/2014/main" val="2727626234"/>
                    </a:ext>
                  </a:extLst>
                </a:gridCol>
                <a:gridCol w="1635322">
                  <a:extLst>
                    <a:ext uri="{9D8B030D-6E8A-4147-A177-3AD203B41FA5}">
                      <a16:colId xmlns:a16="http://schemas.microsoft.com/office/drawing/2014/main" val="2091524212"/>
                    </a:ext>
                  </a:extLst>
                </a:gridCol>
                <a:gridCol w="1556952">
                  <a:extLst>
                    <a:ext uri="{9D8B030D-6E8A-4147-A177-3AD203B41FA5}">
                      <a16:colId xmlns:a16="http://schemas.microsoft.com/office/drawing/2014/main" val="301287922"/>
                    </a:ext>
                  </a:extLst>
                </a:gridCol>
                <a:gridCol w="1721707">
                  <a:extLst>
                    <a:ext uri="{9D8B030D-6E8A-4147-A177-3AD203B41FA5}">
                      <a16:colId xmlns:a16="http://schemas.microsoft.com/office/drawing/2014/main" val="237705951"/>
                    </a:ext>
                  </a:extLst>
                </a:gridCol>
              </a:tblGrid>
              <a:tr h="634784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2016р.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2017р.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2018р.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56463"/>
                  </a:ext>
                </a:extLst>
              </a:tr>
              <a:tr h="1408400">
                <a:tc>
                  <a:txBody>
                    <a:bodyPr/>
                    <a:lstStyle/>
                    <a:p>
                      <a:r>
                        <a:rPr lang="uk-UA" sz="2600" dirty="0"/>
                        <a:t>Підлягало щепленням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113204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135995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77230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66845</a:t>
                      </a:r>
                      <a:endParaRPr lang="ru-RU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18350"/>
                  </a:ext>
                </a:extLst>
              </a:tr>
              <a:tr h="777049">
                <a:tc>
                  <a:txBody>
                    <a:bodyPr/>
                    <a:lstStyle/>
                    <a:p>
                      <a:r>
                        <a:rPr lang="uk-UA" sz="2600" dirty="0"/>
                        <a:t>Щеплено дітей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24891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107454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60752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 smtClean="0"/>
                        <a:t>45295</a:t>
                      </a:r>
                      <a:endParaRPr lang="ru-RU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96800"/>
                  </a:ext>
                </a:extLst>
              </a:tr>
              <a:tr h="777049">
                <a:tc>
                  <a:txBody>
                    <a:bodyPr/>
                    <a:lstStyle/>
                    <a:p>
                      <a:r>
                        <a:rPr lang="uk-UA" sz="2600" dirty="0"/>
                        <a:t>Не щеплено 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88313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28541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16478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 smtClean="0"/>
                        <a:t>21550</a:t>
                      </a:r>
                      <a:endParaRPr lang="ru-RU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171022"/>
                  </a:ext>
                </a:extLst>
              </a:tr>
              <a:tr h="1408400">
                <a:tc>
                  <a:txBody>
                    <a:bodyPr/>
                    <a:lstStyle/>
                    <a:p>
                      <a:r>
                        <a:rPr lang="uk-UA" sz="2600" dirty="0"/>
                        <a:t>Показник охоплення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22,0%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79,0%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/>
                        <a:t>78,7%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dirty="0" smtClean="0"/>
                        <a:t>67,8</a:t>
                      </a:r>
                      <a:r>
                        <a:rPr lang="en-US" sz="2600" dirty="0" smtClean="0"/>
                        <a:t>%</a:t>
                      </a:r>
                      <a:endParaRPr lang="uk-UA" sz="2600" dirty="0"/>
                    </a:p>
                    <a:p>
                      <a:pPr algn="ctr"/>
                      <a:endParaRPr lang="ru-RU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5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1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0685"/>
            <a:ext cx="7886700" cy="51746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Діюча нормативна база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11031"/>
            <a:ext cx="8268610" cy="5796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Наказ МОЗ України від 11.08.2014 № </a:t>
            </a:r>
            <a:r>
              <a:rPr lang="uk-UA" sz="2300" b="1" u="sng" dirty="0"/>
              <a:t>551 </a:t>
            </a:r>
            <a:r>
              <a:rPr lang="uk-UA" sz="2300" dirty="0"/>
              <a:t>«Про удосконалення проведення профілактичних щеплень в Україні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Наказ МОЗ України 26.06.2018 № </a:t>
            </a:r>
            <a:r>
              <a:rPr lang="uk-UA" sz="2300" b="1" u="sng" dirty="0"/>
              <a:t>1216</a:t>
            </a:r>
            <a:r>
              <a:rPr lang="uk-UA" sz="2300" u="sng" dirty="0"/>
              <a:t> </a:t>
            </a:r>
            <a:r>
              <a:rPr lang="uk-UA" sz="2300" dirty="0"/>
              <a:t>«Про  проведення обов’язкових профілактичних щеплень проти кору за епідемічними показаннями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Наказ МОЗ України 21.12.2018 № </a:t>
            </a:r>
            <a:r>
              <a:rPr lang="uk-UA" sz="2300" b="1" u="sng" dirty="0"/>
              <a:t>2401</a:t>
            </a:r>
            <a:r>
              <a:rPr lang="uk-UA" sz="2300" dirty="0"/>
              <a:t> «Про введення в дію рішення оперативного штабу МОЗ України з реагування на ситуацію з поширення кору в Україні» </a:t>
            </a:r>
            <a:endParaRPr lang="uk-UA" sz="2300" dirty="0" smtClean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Закон України від 0</a:t>
            </a:r>
            <a:r>
              <a:rPr lang="ru-RU" sz="2300" u="sng" dirty="0"/>
              <a:t>6.04 2000р. № </a:t>
            </a:r>
            <a:r>
              <a:rPr lang="ru-RU" sz="2300" b="1" u="sng" dirty="0"/>
              <a:t>1645-III </a:t>
            </a:r>
            <a:r>
              <a:rPr lang="uk-UA" sz="2300" dirty="0"/>
              <a:t>«Про захист населення від інфекційних </a:t>
            </a:r>
            <a:r>
              <a:rPr lang="uk-UA" sz="2300" dirty="0" err="1"/>
              <a:t>хвороб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Закон України від 24.02.1994 № </a:t>
            </a:r>
            <a:r>
              <a:rPr lang="uk-UA" sz="2300" b="1" u="sng" dirty="0"/>
              <a:t>4004-ХІ</a:t>
            </a:r>
            <a:r>
              <a:rPr lang="uk-UA" sz="2300" u="sng" dirty="0"/>
              <a:t>І </a:t>
            </a:r>
            <a:r>
              <a:rPr lang="uk-UA" sz="2300" dirty="0"/>
              <a:t>«Про забезпечення санітарного та епідемічного благополуччя населення</a:t>
            </a:r>
            <a:r>
              <a:rPr lang="uk-UA" sz="2300" dirty="0" smtClean="0"/>
              <a:t>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/>
              <a:t>Наказ МОЗ України 31.12.2009 №</a:t>
            </a:r>
            <a:r>
              <a:rPr lang="uk-UA" sz="2300" b="1" u="sng" dirty="0"/>
              <a:t> 1095 </a:t>
            </a:r>
            <a:r>
              <a:rPr lang="uk-UA" sz="2300" dirty="0"/>
              <a:t>«Питання організації роботи Кабінетів щеплень</a:t>
            </a:r>
            <a:r>
              <a:rPr lang="uk-UA" sz="2300" dirty="0" smtClean="0"/>
              <a:t>»</a:t>
            </a:r>
            <a:endParaRPr lang="uk-UA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847725"/>
            <a:ext cx="409575" cy="40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" y="1684973"/>
            <a:ext cx="409575" cy="40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4" y="2773508"/>
            <a:ext cx="409575" cy="40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" y="3894747"/>
            <a:ext cx="409575" cy="409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60" y="4741705"/>
            <a:ext cx="409575" cy="409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5" y="5588663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9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0685"/>
            <a:ext cx="7886700" cy="51746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Діюча нормативна база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84" y="811031"/>
            <a:ext cx="8561756" cy="5796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 smtClean="0"/>
              <a:t>Наказ МОЗ України від 31.12.2009 № 1086 </a:t>
            </a:r>
            <a:r>
              <a:rPr lang="uk-UA" sz="2300" dirty="0" smtClean="0"/>
              <a:t>«Про затвердження форми первинної облікової документації № 063-2/о «Інформована згода а оцінка стану здоров'я особи або дитини одним з батьків або іншим законним представником дитини на проведення щеплення або </a:t>
            </a:r>
            <a:r>
              <a:rPr lang="uk-UA" sz="2300" dirty="0" err="1" smtClean="0"/>
              <a:t>туберкулінодіагностики</a:t>
            </a:r>
            <a:r>
              <a:rPr lang="uk-UA" sz="2300" dirty="0" smtClean="0"/>
              <a:t>» та Інструкції щодо її заповнення»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 smtClean="0"/>
              <a:t>Наказ МОЗ </a:t>
            </a:r>
            <a:r>
              <a:rPr lang="uk-UA" sz="2300" u="sng" dirty="0"/>
              <a:t>України від 16.08.2010 </a:t>
            </a:r>
            <a:r>
              <a:rPr lang="uk-UA" sz="2300" u="sng" dirty="0" smtClean="0"/>
              <a:t>№ 682 </a:t>
            </a:r>
            <a:r>
              <a:rPr lang="uk-UA" sz="2300" dirty="0" smtClean="0"/>
              <a:t>«Про удосконалення медичного обслуговування учнів загальноосвітніх навчальних закладів»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u="sng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 smtClean="0"/>
              <a:t>Лист МОЗ України від 24.04.2018 № 111-01/129</a:t>
            </a:r>
            <a:r>
              <a:rPr lang="uk-UA" sz="2300" dirty="0" smtClean="0"/>
              <a:t> «Про відміну статистичної форми – первинної облікової медичної документації № 26/о»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u="sng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 smtClean="0"/>
              <a:t>Лист МОЗ України від 10.06.2019 № 15103 </a:t>
            </a:r>
            <a:r>
              <a:rPr lang="uk-UA" sz="2300" dirty="0" smtClean="0"/>
              <a:t>«Щодо проведення додаткових заходів імунізації від кору»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u="sng" dirty="0" smtClean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r>
              <a:rPr lang="uk-UA" sz="2300" u="sng" dirty="0" smtClean="0"/>
              <a:t>Лист МОН </a:t>
            </a:r>
            <a:r>
              <a:rPr lang="uk-UA" sz="2300" u="sng" dirty="0"/>
              <a:t>України від </a:t>
            </a:r>
            <a:r>
              <a:rPr lang="uk-UA" sz="2300" u="sng" dirty="0" smtClean="0"/>
              <a:t>12.07.2019 </a:t>
            </a:r>
            <a:r>
              <a:rPr lang="uk-UA" sz="2300" u="sng" dirty="0"/>
              <a:t>№ </a:t>
            </a:r>
            <a:r>
              <a:rPr lang="uk-UA" sz="2300" u="sng" dirty="0" smtClean="0"/>
              <a:t>1/9-425 </a:t>
            </a:r>
            <a:r>
              <a:rPr lang="uk-UA" sz="2300" dirty="0" smtClean="0"/>
              <a:t>«Щодо сприяння у проведенні додаткових заходів з імунізації»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uk-UA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" y="825231"/>
            <a:ext cx="409575" cy="40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" y="2771033"/>
            <a:ext cx="409575" cy="40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" y="3901793"/>
            <a:ext cx="409575" cy="409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" y="4972710"/>
            <a:ext cx="409575" cy="409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9" y="5885819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609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Персоніфіковані дані про профілактичні щеплення проти кору станом на _____2019 року, та планування щеплень проти кору                                                                    Таблиця 1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00" t="28074" r="22167" b="9852"/>
          <a:stretch/>
        </p:blipFill>
        <p:spPr>
          <a:xfrm>
            <a:off x="0" y="146304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16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Підсумкові дані по класу/групі щодо профілактичних щеплень дітей проти кору в ____2019 року     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                                                                                         Таблиця 2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6" t="27391" r="58273" b="25852"/>
          <a:stretch/>
        </p:blipFill>
        <p:spPr>
          <a:xfrm>
            <a:off x="0" y="1228164"/>
            <a:ext cx="9144000" cy="56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674</Words>
  <Application>Microsoft Office PowerPoint</Application>
  <PresentationFormat>Экран (4:3)</PresentationFormat>
  <Paragraphs>171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Ковальова  Світлана Володимирівна</vt:lpstr>
      <vt:lpstr>Випадки захворюваності на кір по Харківській області </vt:lpstr>
      <vt:lpstr>Не мають імунного статусу 92,3 % захворілих</vt:lpstr>
      <vt:lpstr>Презентация PowerPoint</vt:lpstr>
      <vt:lpstr>Щеплення дитячого населення проти кору </vt:lpstr>
      <vt:lpstr>Діюча нормативна база</vt:lpstr>
      <vt:lpstr>Діюча нормативна база</vt:lpstr>
      <vt:lpstr>Персоніфіковані дані про профілактичні щеплення проти кору станом на _____2019 року, та планування щеплень проти кору                                                                    Таблиця 1</vt:lpstr>
      <vt:lpstr>Підсумкові дані по класу/групі щодо профілактичних щеплень дітей проти кору в ____2019 року                                                                                                Таблиця 2</vt:lpstr>
      <vt:lpstr>Підсумкові дані по закладу освіти щодо профілактичних щеплень дітей проти кору в ____2019 року                                                                                                Таблиця 3</vt:lpstr>
      <vt:lpstr>Узагальнені дані щодо щеплень проти кору в розрізі закладів освіти на адміністративній території _________ центру ПМСД                               Таблиця 4</vt:lpstr>
      <vt:lpstr>Підсумкові дані по закладам освіти в розрізі адміністративних територій   Таблиця 5</vt:lpstr>
      <vt:lpstr>Узагальнена форма планування щеплень в розрізі центрів ПМСД                                                                                        Таблиця 6</vt:lpstr>
      <vt:lpstr>Презентация PowerPoint</vt:lpstr>
      <vt:lpstr>ПРОПОЗИЦІЇ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Стрюк Наталья Николаевна</dc:creator>
  <cp:lastModifiedBy>КОВАЛЕВА Светлана Влодимировна</cp:lastModifiedBy>
  <cp:revision>99</cp:revision>
  <dcterms:created xsi:type="dcterms:W3CDTF">2019-02-05T09:03:12Z</dcterms:created>
  <dcterms:modified xsi:type="dcterms:W3CDTF">2019-08-22T07:36:24Z</dcterms:modified>
</cp:coreProperties>
</file>