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312" r:id="rId3"/>
    <p:sldId id="316" r:id="rId4"/>
    <p:sldId id="324" r:id="rId5"/>
    <p:sldId id="325" r:id="rId6"/>
    <p:sldId id="327" r:id="rId7"/>
    <p:sldId id="326" r:id="rId8"/>
    <p:sldId id="333" r:id="rId9"/>
    <p:sldId id="334" r:id="rId10"/>
    <p:sldId id="335" r:id="rId11"/>
    <p:sldId id="332" r:id="rId12"/>
    <p:sldId id="336" r:id="rId13"/>
    <p:sldId id="317" r:id="rId14"/>
    <p:sldId id="318" r:id="rId15"/>
    <p:sldId id="319" r:id="rId16"/>
    <p:sldId id="323" r:id="rId17"/>
    <p:sldId id="337" r:id="rId18"/>
    <p:sldId id="331" r:id="rId19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361971"/>
    <a:srgbClr val="4A206A"/>
    <a:srgbClr val="ED164E"/>
    <a:srgbClr val="990033"/>
    <a:srgbClr val="FFFFE5"/>
    <a:srgbClr val="FFFFCC"/>
    <a:srgbClr val="C8CACB"/>
    <a:srgbClr val="D6D7D8"/>
    <a:srgbClr val="6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859" autoAdjust="0"/>
  </p:normalViewPr>
  <p:slideViewPr>
    <p:cSldViewPr snapToGrid="0" showGuides="1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47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C303E-8323-40B0-9097-20489AA65DDB}" type="slidenum">
              <a:rPr lang="ru-RU" altLang="uk-UA" smtClean="0"/>
              <a:pPr>
                <a:spcBef>
                  <a:spcPct val="0"/>
                </a:spcBef>
              </a:pPr>
              <a:t>10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146752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A3219-0E44-41F2-94B8-D05671C44CDF}" type="slidenum">
              <a:rPr lang="ru-RU" altLang="uk-UA" smtClean="0"/>
              <a:pPr>
                <a:spcBef>
                  <a:spcPct val="0"/>
                </a:spcBef>
              </a:pPr>
              <a:t>12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410162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основних принципи щодо організації проведення будь-яких зовнішніх освітніх оцінювань: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 БЕЗПЕЧНИХ та РІВНИХ УМОВ  або іншими словами та ДОТРИМАННЯ ПРОЦЕДУРИ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 два принципи чітко унормовані відповідною постановою КМУ, крім того щорічно під головуванням Віце-прем’єр-міністра відбувається відповідна координаційна нарада та видається протокольне доручення в межах компетенції різних інституцій щодо реалізації зазначених принципів.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установа, яка безпосередньо організує проведення зовнішніх освітніх оцінювань у Полтавській області висловлюємо задоволення щодо якісного підходу в організації проведення освітніх оцінювань Полтавської облдержадміністрації, зокрема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підготовки доручення  облдержадміністрації з питань проведення ЗНО-2019 після наради у квітні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 організації сьогоднішньої наради за участі керівництва різних залучених інституцій.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Також, констатуємо повне порозуміння у співпраці із керівниками освітянської галузі в області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обласним Департаментом освіти і науки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управлінням освіти Полтавської міської ради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Полтавським обласним інститутом післядипломної педагогічної освіти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місцевими органами управління освітою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закладами освіти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корпусом вищої освіти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тим, як перейти до інформації щодо організації проведення зовнішніх освітніх оцінювань у Полтавській області та виконання протокольного доручення Віце-прем’єр-міністра, додаткова інформація.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26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48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основних принципи щодо організації проведення будь-яких зовнішніх освітніх оцінювань: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 БЕЗПЕЧНИХ та РІВНИХ УМОВ  або іншими словами та ДОТРИМАННЯ ПРОЦЕДУРИ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 два принципи чітко унормовані відповідною постановою КМУ, крім того щорічно під головуванням Віце-прем’єр-міністра відбувається відповідна координаційна нарада та видається протокольне доручення в межах компетенції різних інституцій щодо реалізації зазначених принципів.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установа, яка безпосередньо організує проведення зовнішніх освітніх оцінювань у Полтавській області висловлюємо задоволення щодо якісного підходу в організації проведення освітніх оцінювань Полтавської облдержадміністрації, зокрема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підготовки доручення  облдержадміністрації з питань проведення ЗНО-2019 після наради у квітні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 організації сьогоднішньої наради за участі керівництва різних залучених інституцій.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Також, констатуємо повне порозуміння у співпраці із керівниками освітянської галузі в області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обласним Департаментом освіти і науки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управлінням освіти Полтавської міської ради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Полтавським обласним інститутом післядипломної педагогічної освіти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місцевими органами управління освітою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закладами освіти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корпусом вищої освіти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тим, як перейти до інформації щодо організації проведення зовнішніх освітніх оцінювань у Полтавській області та виконання протокольного доручення Віце-прем’єр-міністра, додаткова інформація.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9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Непомилково з початку виступу зазначається не зовнішнє незалежне оцінювання, а саме зовнішні освітні оцінювання.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ЗНО поступово стало складовою державних зовнішніх освітніх оцінювань.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цьогоріч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окрім ЗНО, яке доречи стало не тільки вступним випробуванням, а і ДПА для всіх здобувачів повної загальної середньої освіти незалежно від закладу освіти, чи то школа, чи то училище, чи то коледж, технікум – більше 12 тис. учасників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інформуємо, що додаткова сесія буде відбуватися у Харкові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 будуть проведені вступні випробування для вступу на другий (магістерський) рівень вищої освіти з права та іноземної мови – більше 3 тис. учасників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інформуємо, що додаткова сесія буде відбуватися у Києві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додано платну сесію для вступників у магістратуру – але вона для полтавчан буде організована у місці розташування регіонального центру, тобто у Харкові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окремо Урядом прийнято рішення  щодо проведення сертифікації педагогічних працівників – 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цьогоріч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 вчителі початкових класів у кількості 29 осіб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 МОН передбачає так званий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мовний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іспит – оцінювання іноземних студентів з мови навчання -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цьогоріч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 апробація оцінювання з української мови як іноземної (другої) для громадян іноземних держав, які навчаються на підготовчих курсах та які перший рік навчаються за освітнім ступенем бакалавра і мова навчання для яких – українська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Сьогодні, ми не будемо зупинятись на перспективах, але необхідно зазначити, що в наступному нас чекають нові проекти – наприклад,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моніторінгові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дослідження державного та міжнародного рівнів, ДПА у 4-х та 9-х класах.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7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основних принципи щодо організації проведення будь-яких зовнішніх освітніх оцінювань: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 БЕЗПЕЧНИХ та РІВНИХ УМОВ  або іншими словами та ДОТРИМАННЯ ПРОЦЕДУРИ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 два принципи чітко унормовані відповідною постановою КМУ, крім того щорічно під головуванням Віце-прем’єр-міністра відбувається відповідна координаційна нарада та видається протокольне доручення в межах компетенції різних інституцій щодо реалізації зазначених принципів.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установа, яка безпосередньо організує проведення зовнішніх освітніх оцінювань у Полтавській області висловлюємо задоволення щодо якісного підходу в організації проведення освітніх оцінювань Полтавської облдержадміністрації, зокрема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підготовки доручення  облдержадміністрації з питань проведення ЗНО-2019 після наради у квітні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 організації сьогоднішньої наради за участі керівництва різних залучених інституцій.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Також, констатуємо повне порозуміння у співпраці із керівниками освітянської галузі в області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обласним Департаментом освіти і науки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управлінням освіти Полтавської міської ради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Полтавським обласним інститутом післядипломної педагогічної освіти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місцевими органами управління освітою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закладами освіти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корпусом вищої освіти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тим, як перейти до інформації щодо організації проведення зовнішніх освітніх оцінювань у Полтавській області та виконання протокольного доручення Віце-прем’єр-міністра, додаткова інформація.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1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1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9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FD0A92-A7A2-4F59-8D69-3F920695A009}" type="slidenum">
              <a:rPr lang="ru-RU" altLang="uk-UA" smtClean="0"/>
              <a:pPr>
                <a:spcBef>
                  <a:spcPct val="0"/>
                </a:spcBef>
              </a:pPr>
              <a:t>8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177555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4B896-B434-4927-A289-D558DDFAB080}" type="slidenum">
              <a:rPr lang="ru-RU" altLang="uk-UA" smtClean="0"/>
              <a:pPr>
                <a:spcBef>
                  <a:spcPct val="0"/>
                </a:spcBef>
              </a:pPr>
              <a:t>9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7497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24.10.2019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053" y="2526407"/>
            <a:ext cx="1053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Зовнішні </a:t>
            </a:r>
            <a:r>
              <a:rPr lang="uk-UA" sz="5400" b="1" dirty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освітні оцінювання</a:t>
            </a:r>
          </a:p>
          <a:p>
            <a:pPr algn="ctr"/>
            <a:r>
              <a:rPr lang="uk-UA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стратегування</a:t>
            </a:r>
            <a:r>
              <a:rPr lang="uk-UA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та реалізація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7060" y="3479913"/>
            <a:ext cx="9694416" cy="17889"/>
          </a:xfrm>
          <a:prstGeom prst="line">
            <a:avLst/>
          </a:prstGeom>
          <a:ln w="635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"/>
          <a:stretch>
            <a:fillRect/>
          </a:stretch>
        </p:blipFill>
        <p:spPr bwMode="auto">
          <a:xfrm>
            <a:off x="2152650" y="187325"/>
            <a:ext cx="9629775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49" r="-29237" b="-11549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49" r="-29237" b="-11549"/>
          <a:stretch>
            <a:fillRect/>
          </a:stretch>
        </p:blipFill>
        <p:spPr bwMode="auto">
          <a:xfrm>
            <a:off x="0" y="792163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 rot="-5400000">
            <a:off x="-2210593" y="3198018"/>
            <a:ext cx="6858000" cy="461963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400">
                <a:solidFill>
                  <a:schemeClr val="bg1"/>
                </a:solidFill>
                <a:latin typeface="Arial" panose="020B0604020202020204" pitchFamily="34" charset="0"/>
                <a:ea typeface="Open Sans Light"/>
                <a:cs typeface="Open Sans Light"/>
              </a:rPr>
              <a:t>Моніторингові дослідження</a:t>
            </a:r>
          </a:p>
        </p:txBody>
      </p:sp>
      <p:pic>
        <p:nvPicPr>
          <p:cNvPr id="1741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017713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017713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2017713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2017713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792163"/>
            <a:ext cx="666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8" y="792163"/>
            <a:ext cx="666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547813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547813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1546225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88" y="1546225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624138"/>
            <a:ext cx="752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169988"/>
            <a:ext cx="752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609850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2609850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3032125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00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Результати І циклу МДЯПО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9110009" y="2448775"/>
            <a:ext cx="2139016" cy="203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656" y="962102"/>
            <a:ext cx="6307984" cy="49014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0416" y="6099150"/>
            <a:ext cx="10526235" cy="523220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2800"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uk-UA" b="0" i="0" dirty="0">
                <a:latin typeface="Arial" panose="020B0604020202020204" pitchFamily="34" charset="0"/>
                <a:cs typeface="Arial" panose="020B0604020202020204" pitchFamily="34" charset="0"/>
              </a:rPr>
              <a:t>Рішення Колегії </a:t>
            </a:r>
            <a:r>
              <a:rPr lang="uk-UA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МОНУ від 25.06.2019 Протокол </a:t>
            </a:r>
            <a:r>
              <a:rPr lang="uk-UA" b="0" i="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5/2 </a:t>
            </a:r>
            <a:r>
              <a:rPr lang="uk-UA" b="0" i="0" dirty="0">
                <a:latin typeface="Arial" panose="020B0604020202020204" pitchFamily="34" charset="0"/>
                <a:cs typeface="Arial" panose="020B0604020202020204" pitchFamily="34" charset="0"/>
              </a:rPr>
              <a:t>- 20</a:t>
            </a:r>
          </a:p>
        </p:txBody>
      </p:sp>
    </p:spTree>
    <p:extLst>
      <p:ext uri="{BB962C8B-B14F-4D97-AF65-F5344CB8AC3E}">
        <p14:creationId xmlns:p14="http://schemas.microsoft.com/office/powerpoint/2010/main" val="18531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318" b="-13058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318" b="-13058"/>
          <a:stretch>
            <a:fillRect/>
          </a:stretch>
        </p:blipFill>
        <p:spPr bwMode="auto">
          <a:xfrm>
            <a:off x="0" y="792163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414338"/>
            <a:ext cx="11704638" cy="681037"/>
          </a:xfrm>
          <a:prstGeom prst="rect">
            <a:avLst/>
          </a:prstGeom>
          <a:solidFill>
            <a:srgbClr val="FF4747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0422" name="object 49"/>
          <p:cNvSpPr txBox="1">
            <a:spLocks/>
          </p:cNvSpPr>
          <p:nvPr/>
        </p:nvSpPr>
        <p:spPr bwMode="auto">
          <a:xfrm>
            <a:off x="4178300" y="423863"/>
            <a:ext cx="41021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583" rIns="0" bIns="0" anchor="ctr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ru-RU" altLang="uk-UA" sz="4200" b="1">
                <a:solidFill>
                  <a:schemeClr val="bg1"/>
                </a:solidFill>
              </a:rPr>
              <a:t>МДЯПО: факти</a:t>
            </a:r>
          </a:p>
        </p:txBody>
      </p:sp>
      <p:sp>
        <p:nvSpPr>
          <p:cNvPr id="60423" name="object 52"/>
          <p:cNvSpPr txBox="1">
            <a:spLocks noChangeArrowheads="1"/>
          </p:cNvSpPr>
          <p:nvPr/>
        </p:nvSpPr>
        <p:spPr bwMode="auto">
          <a:xfrm>
            <a:off x="4773613" y="3717925"/>
            <a:ext cx="34925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7" rIns="0" bIns="0">
            <a:spAutoFit/>
          </a:bodyPr>
          <a:lstStyle>
            <a:lvl1pPr marL="173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6000"/>
              </a:lnSpc>
              <a:spcBef>
                <a:spcPts val="63"/>
              </a:spcBef>
              <a:buFontTx/>
              <a:buNone/>
            </a:pPr>
            <a:r>
              <a:rPr lang="uk-UA" altLang="uk-UA" sz="2500">
                <a:solidFill>
                  <a:srgbClr val="0A1E3E"/>
                </a:solidFill>
                <a:latin typeface="Trebuchet MS" panose="020B0603020202020204" pitchFamily="34" charset="0"/>
              </a:rPr>
              <a:t>учні з маленьких  шкіл мають нижчі  результати</a:t>
            </a:r>
            <a:endParaRPr lang="uk-UA" altLang="uk-UA" sz="2500">
              <a:latin typeface="Trebuchet MS" panose="020B0603020202020204" pitchFamily="34" charset="0"/>
            </a:endParaRPr>
          </a:p>
          <a:p>
            <a:pPr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r>
              <a:rPr lang="uk-UA" altLang="uk-UA" sz="2500">
                <a:solidFill>
                  <a:srgbClr val="0A1E3E"/>
                </a:solidFill>
                <a:latin typeface="Trebuchet MS" panose="020B0603020202020204" pitchFamily="34" charset="0"/>
              </a:rPr>
              <a:t>навчання, ніж учні  з великих шкіл</a:t>
            </a:r>
            <a:endParaRPr lang="uk-UA" altLang="uk-UA" sz="2500">
              <a:latin typeface="Trebuchet MS" panose="020B0603020202020204" pitchFamily="34" charset="0"/>
            </a:endParaRPr>
          </a:p>
        </p:txBody>
      </p:sp>
      <p:sp>
        <p:nvSpPr>
          <p:cNvPr id="60424" name="object 53"/>
          <p:cNvSpPr txBox="1">
            <a:spLocks noChangeArrowheads="1"/>
          </p:cNvSpPr>
          <p:nvPr/>
        </p:nvSpPr>
        <p:spPr bwMode="auto">
          <a:xfrm>
            <a:off x="8437563" y="3429000"/>
            <a:ext cx="34925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7" rIns="0" bIns="0">
            <a:spAutoFit/>
          </a:bodyPr>
          <a:lstStyle>
            <a:lvl1pPr marL="144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6000"/>
              </a:lnSpc>
              <a:spcBef>
                <a:spcPts val="63"/>
              </a:spcBef>
              <a:buFontTx/>
              <a:buNone/>
            </a:pPr>
            <a:r>
              <a:rPr lang="uk-UA" altLang="uk-UA" sz="2500" dirty="0">
                <a:solidFill>
                  <a:srgbClr val="0A1E3E"/>
                </a:solidFill>
                <a:latin typeface="Trebuchet MS" panose="020B0603020202020204" pitchFamily="34" charset="0"/>
              </a:rPr>
              <a:t>відвідування  </a:t>
            </a:r>
            <a:r>
              <a:rPr lang="uk-UA" altLang="uk-UA" sz="2500" dirty="0" smtClean="0">
                <a:solidFill>
                  <a:srgbClr val="0A1E3E"/>
                </a:solidFill>
                <a:latin typeface="Trebuchet MS" panose="020B0603020202020204" pitchFamily="34" charset="0"/>
              </a:rPr>
              <a:t>дошкільних/  </a:t>
            </a:r>
            <a:r>
              <a:rPr lang="uk-UA" altLang="uk-UA" sz="2500" dirty="0">
                <a:solidFill>
                  <a:srgbClr val="0A1E3E"/>
                </a:solidFill>
                <a:latin typeface="Trebuchet MS" panose="020B0603020202020204" pitchFamily="34" charset="0"/>
              </a:rPr>
              <a:t>позашкільних</a:t>
            </a:r>
            <a:endParaRPr lang="uk-UA" altLang="uk-UA" sz="25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75"/>
              </a:spcBef>
              <a:buFontTx/>
              <a:buNone/>
            </a:pPr>
            <a:r>
              <a:rPr lang="uk-UA" altLang="uk-UA" sz="2500" dirty="0">
                <a:solidFill>
                  <a:srgbClr val="0A1E3E"/>
                </a:solidFill>
                <a:latin typeface="Trebuchet MS" panose="020B0603020202020204" pitchFamily="34" charset="0"/>
              </a:rPr>
              <a:t>закладів освіти</a:t>
            </a:r>
            <a:endParaRPr lang="uk-UA" altLang="uk-UA" sz="25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r>
              <a:rPr lang="uk-UA" altLang="uk-UA" sz="2500" dirty="0">
                <a:solidFill>
                  <a:srgbClr val="0A1E3E"/>
                </a:solidFill>
                <a:latin typeface="Trebuchet MS" panose="020B0603020202020204" pitchFamily="34" charset="0"/>
              </a:rPr>
              <a:t>позитивно впливає  на результати</a:t>
            </a:r>
            <a:endParaRPr lang="uk-UA" altLang="uk-UA" sz="25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75"/>
              </a:spcBef>
              <a:buFontTx/>
              <a:buNone/>
            </a:pPr>
            <a:r>
              <a:rPr lang="uk-UA" altLang="uk-UA" sz="2500" dirty="0">
                <a:solidFill>
                  <a:srgbClr val="0A1E3E"/>
                </a:solidFill>
                <a:latin typeface="Trebuchet MS" panose="020B0603020202020204" pitchFamily="34" charset="0"/>
              </a:rPr>
              <a:t>навчання</a:t>
            </a:r>
            <a:endParaRPr lang="uk-UA" altLang="uk-UA" sz="2500" dirty="0">
              <a:latin typeface="Trebuchet MS" panose="020B0603020202020204" pitchFamily="34" charset="0"/>
            </a:endParaRPr>
          </a:p>
        </p:txBody>
      </p:sp>
      <p:sp>
        <p:nvSpPr>
          <p:cNvPr id="60425" name="object 54"/>
          <p:cNvSpPr>
            <a:spLocks noChangeArrowheads="1"/>
          </p:cNvSpPr>
          <p:nvPr/>
        </p:nvSpPr>
        <p:spPr bwMode="auto">
          <a:xfrm>
            <a:off x="1109663" y="1473200"/>
            <a:ext cx="3492500" cy="194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entury Gothic" panose="020B0502020202020204" pitchFamily="34" charset="0"/>
            </a:endParaRPr>
          </a:p>
        </p:txBody>
      </p:sp>
      <p:sp>
        <p:nvSpPr>
          <p:cNvPr id="60426" name="object 55"/>
          <p:cNvSpPr>
            <a:spLocks noChangeArrowheads="1"/>
          </p:cNvSpPr>
          <p:nvPr/>
        </p:nvSpPr>
        <p:spPr bwMode="auto">
          <a:xfrm>
            <a:off x="4756150" y="1473200"/>
            <a:ext cx="3511550" cy="194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entury Gothic" panose="020B0502020202020204" pitchFamily="34" charset="0"/>
            </a:endParaRPr>
          </a:p>
        </p:txBody>
      </p:sp>
      <p:sp>
        <p:nvSpPr>
          <p:cNvPr id="60427" name="object 56"/>
          <p:cNvSpPr>
            <a:spLocks noChangeArrowheads="1"/>
          </p:cNvSpPr>
          <p:nvPr/>
        </p:nvSpPr>
        <p:spPr bwMode="auto">
          <a:xfrm>
            <a:off x="8437563" y="1473200"/>
            <a:ext cx="3492500" cy="1949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entury Gothic" panose="020B0502020202020204" pitchFamily="34" charset="0"/>
            </a:endParaRPr>
          </a:p>
        </p:txBody>
      </p:sp>
      <p:sp>
        <p:nvSpPr>
          <p:cNvPr id="12" name="object 53"/>
          <p:cNvSpPr txBox="1">
            <a:spLocks noChangeArrowheads="1"/>
          </p:cNvSpPr>
          <p:nvPr/>
        </p:nvSpPr>
        <p:spPr bwMode="auto">
          <a:xfrm>
            <a:off x="1109663" y="3782218"/>
            <a:ext cx="3492500" cy="268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7" rIns="0" bIns="0">
            <a:spAutoFit/>
          </a:bodyPr>
          <a:lstStyle>
            <a:lvl1pPr marL="120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6000"/>
              </a:lnSpc>
              <a:spcBef>
                <a:spcPts val="63"/>
              </a:spcBef>
              <a:buFontTx/>
              <a:buNone/>
            </a:pPr>
            <a:r>
              <a:rPr lang="uk-UA" altLang="uk-UA" sz="2500" dirty="0">
                <a:solidFill>
                  <a:srgbClr val="0A1E3E"/>
                </a:solidFill>
                <a:latin typeface="Trebuchet MS" panose="020B0603020202020204" pitchFamily="34" charset="0"/>
              </a:rPr>
              <a:t>хлопчики мають  значно нижчі</a:t>
            </a:r>
            <a:endParaRPr lang="uk-UA" altLang="uk-UA" sz="25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r>
              <a:rPr lang="uk-UA" altLang="uk-UA" sz="2500" dirty="0">
                <a:solidFill>
                  <a:srgbClr val="0A1E3E"/>
                </a:solidFill>
                <a:latin typeface="Trebuchet MS" panose="020B0603020202020204" pitchFamily="34" charset="0"/>
              </a:rPr>
              <a:t>результати з  читання, ніж  </a:t>
            </a:r>
            <a:r>
              <a:rPr lang="uk-UA" altLang="uk-UA" sz="2500" dirty="0" smtClean="0">
                <a:solidFill>
                  <a:srgbClr val="0A1E3E"/>
                </a:solidFill>
                <a:latin typeface="Trebuchet MS" panose="020B0603020202020204" pitchFamily="34" charset="0"/>
              </a:rPr>
              <a:t>дівчатка, з математики різниця відсутня</a:t>
            </a:r>
            <a:endParaRPr lang="uk-UA" altLang="uk-UA" sz="2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0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053" y="2526407"/>
            <a:ext cx="1053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Зовнішні освітні </a:t>
            </a:r>
            <a:r>
              <a:rPr lang="uk-UA" sz="5400" b="1" dirty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оцінювання</a:t>
            </a:r>
          </a:p>
          <a:p>
            <a:pPr algn="ctr"/>
            <a:r>
              <a:rPr lang="uk-UA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п</a:t>
            </a:r>
            <a:r>
              <a:rPr lang="uk-UA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ідсумкові оцінювання</a:t>
            </a:r>
            <a:endParaRPr lang="uk-UA" sz="5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7060" y="3479913"/>
            <a:ext cx="9694416" cy="17889"/>
          </a:xfrm>
          <a:prstGeom prst="line">
            <a:avLst/>
          </a:prstGeom>
          <a:ln w="635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Підсумкові оцінювання на різних етапах здобуття ЗСО = ДПА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867" y="1888293"/>
            <a:ext cx="7357575" cy="3988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9565" y="1311281"/>
            <a:ext cx="156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>
                    <a:lumMod val="50000"/>
                  </a:schemeClr>
                </a:solidFill>
              </a:rPr>
              <a:t>2022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8585" y="1288215"/>
            <a:ext cx="156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>
                    <a:lumMod val="50000"/>
                  </a:schemeClr>
                </a:solidFill>
              </a:rPr>
              <a:t>2027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7605" y="1311281"/>
            <a:ext cx="156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>
                    <a:lumMod val="50000"/>
                  </a:schemeClr>
                </a:solidFill>
              </a:rPr>
              <a:t>2029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8056" y="5847651"/>
            <a:ext cx="257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ілотний етап </a:t>
            </a:r>
          </a:p>
          <a:p>
            <a:pPr algn="ctr"/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2023-2026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6585" y="5827515"/>
            <a:ext cx="3439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ерехідна модель  </a:t>
            </a:r>
          </a:p>
          <a:p>
            <a:pPr algn="ctr"/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2021-2028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7665" y="5818637"/>
            <a:ext cx="257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ілотний етап </a:t>
            </a:r>
          </a:p>
          <a:p>
            <a:pPr algn="ctr"/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2021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331" y="2822893"/>
            <a:ext cx="409575" cy="20288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518" y="2455047"/>
            <a:ext cx="2628900" cy="3752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71" y="2481199"/>
            <a:ext cx="2905125" cy="3771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66" y="1439223"/>
            <a:ext cx="1810444" cy="68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7472" y="1430737"/>
            <a:ext cx="1835887" cy="68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7363" y="1419658"/>
            <a:ext cx="1803089" cy="649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51" y="2603519"/>
            <a:ext cx="2018404" cy="1591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2172" y="1977682"/>
            <a:ext cx="583592" cy="531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3464" y="1998245"/>
            <a:ext cx="600998" cy="438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4341" y="5453319"/>
            <a:ext cx="1500327" cy="12260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3417" y="2217528"/>
            <a:ext cx="1010980" cy="4750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5185" y="5067489"/>
            <a:ext cx="1078640" cy="452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62730" y="5565914"/>
            <a:ext cx="389949" cy="3977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3294" y="5565914"/>
            <a:ext cx="435137" cy="4438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5766" y="4555153"/>
            <a:ext cx="457476" cy="4666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40000" y="2673218"/>
            <a:ext cx="2074019" cy="196273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4048219"/>
            <a:ext cx="12192000" cy="72994"/>
          </a:xfrm>
          <a:prstGeom prst="line">
            <a:avLst/>
          </a:prstGeom>
          <a:ln w="31750" cap="flat" cmpd="sng" algn="ctr">
            <a:solidFill>
              <a:srgbClr val="36197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Підсумкові оцінювання на різних етапах здобуття ЗСО = ДПА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4" y="168676"/>
            <a:ext cx="11580183" cy="64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053" y="2526407"/>
            <a:ext cx="1053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ДПА/ЗНО</a:t>
            </a:r>
          </a:p>
          <a:p>
            <a:pPr algn="ctr"/>
            <a:r>
              <a:rPr lang="uk-UA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2020, 2021</a:t>
            </a:r>
            <a:endParaRPr lang="uk-UA" sz="5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7060" y="3479913"/>
            <a:ext cx="9694416" cy="17889"/>
          </a:xfrm>
          <a:prstGeom prst="line">
            <a:avLst/>
          </a:prstGeom>
          <a:ln w="635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ДПА у формі ЗНО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296" y="1263395"/>
            <a:ext cx="3858772" cy="523220"/>
          </a:xfrm>
          <a:prstGeom prst="rect">
            <a:avLst/>
          </a:prstGeom>
          <a:solidFill>
            <a:srgbClr val="F24E5E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ДПА-2020 у формі ЗНО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0403" y="1970811"/>
            <a:ext cx="633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24E5E"/>
                </a:solidFill>
              </a:rPr>
              <a:t>для всіх здобувачів повної загальної середньої освіти</a:t>
            </a:r>
            <a:endParaRPr lang="ru-RU" sz="2000" dirty="0">
              <a:solidFill>
                <a:srgbClr val="F24E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2855" y="1263395"/>
            <a:ext cx="3864745" cy="523220"/>
          </a:xfrm>
          <a:prstGeom prst="rect">
            <a:avLst/>
          </a:prstGeom>
          <a:solidFill>
            <a:srgbClr val="F24E5E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ДПА-2021 у формі ЗНО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291" y="2479165"/>
            <a:ext cx="3592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24E5E"/>
                </a:solidFill>
              </a:rPr>
              <a:t>3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предмети ДПА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8836" y="2469413"/>
            <a:ext cx="3592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24E5E"/>
                </a:solidFill>
              </a:rPr>
              <a:t>4</a:t>
            </a:r>
            <a:r>
              <a:rPr lang="uk-UA" dirty="0" smtClean="0"/>
              <a:t> предмети ДПА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2433" y="3151356"/>
            <a:ext cx="437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у</a:t>
            </a:r>
            <a:r>
              <a:rPr lang="uk-UA" sz="1600" dirty="0" smtClean="0"/>
              <a:t>країнська мова і література (українська мова)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1324" y="3209121"/>
            <a:ext cx="432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українська мова і література (українська мова)</a:t>
            </a:r>
          </a:p>
          <a:p>
            <a:r>
              <a:rPr lang="uk-UA" sz="1600" dirty="0"/>
              <a:t> </a:t>
            </a:r>
            <a:r>
              <a:rPr lang="uk-UA" sz="1600" dirty="0" smtClean="0"/>
              <a:t>          або </a:t>
            </a:r>
          </a:p>
          <a:p>
            <a:r>
              <a:rPr lang="uk-UA" sz="1600" dirty="0" smtClean="0"/>
              <a:t>українська мова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0348" y="4202045"/>
            <a:ext cx="4889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за </a:t>
            </a:r>
            <a:r>
              <a:rPr lang="ru-RU" sz="1600" i="1" dirty="0" err="1"/>
              <a:t>вибором</a:t>
            </a:r>
            <a:r>
              <a:rPr lang="ru-RU" sz="1600" i="1" dirty="0"/>
              <a:t> </a:t>
            </a:r>
            <a:r>
              <a:rPr lang="ru-RU" sz="1600" i="1" dirty="0" err="1"/>
              <a:t>здобувача</a:t>
            </a:r>
            <a:r>
              <a:rPr lang="ru-RU" sz="1600" i="1" dirty="0"/>
              <a:t> </a:t>
            </a:r>
            <a:r>
              <a:rPr lang="ru-RU" sz="1600" i="1" dirty="0" err="1"/>
              <a:t>освіти</a:t>
            </a:r>
            <a:endParaRPr lang="uk-UA" sz="1600" i="1" dirty="0"/>
          </a:p>
          <a:p>
            <a:r>
              <a:rPr lang="ru-RU" sz="1600" dirty="0" smtClean="0"/>
              <a:t>математика </a:t>
            </a:r>
          </a:p>
          <a:p>
            <a:r>
              <a:rPr lang="ru-RU" sz="1600" dirty="0" smtClean="0"/>
              <a:t>      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історія</a:t>
            </a:r>
            <a:r>
              <a:rPr lang="ru-RU" sz="1600" dirty="0" smtClean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 err="1"/>
              <a:t>період</a:t>
            </a:r>
            <a:r>
              <a:rPr lang="ru-RU" sz="1600" dirty="0"/>
              <a:t> XX - початок XXI </a:t>
            </a:r>
            <a:r>
              <a:rPr lang="ru-RU" sz="1600" dirty="0" err="1"/>
              <a:t>століття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 </a:t>
            </a:r>
          </a:p>
          <a:p>
            <a:endParaRPr lang="uk-UA" sz="1600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81324" y="4877724"/>
            <a:ext cx="497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за </a:t>
            </a:r>
            <a:r>
              <a:rPr lang="ru-RU" sz="1600" i="1" dirty="0" err="1"/>
              <a:t>вибором</a:t>
            </a:r>
            <a:r>
              <a:rPr lang="ru-RU" sz="1600" i="1" dirty="0"/>
              <a:t> </a:t>
            </a:r>
            <a:r>
              <a:rPr lang="ru-RU" sz="1600" i="1" dirty="0" err="1"/>
              <a:t>здобувача</a:t>
            </a:r>
            <a:r>
              <a:rPr lang="ru-RU" sz="1600" i="1" dirty="0"/>
              <a:t> </a:t>
            </a:r>
            <a:r>
              <a:rPr lang="ru-RU" sz="1600" i="1" dirty="0" err="1"/>
              <a:t>освіти</a:t>
            </a:r>
            <a:endParaRPr lang="ru-RU" sz="1600" dirty="0" smtClean="0"/>
          </a:p>
          <a:p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(</a:t>
            </a:r>
            <a:r>
              <a:rPr lang="ru-RU" sz="1600" dirty="0" err="1"/>
              <a:t>період</a:t>
            </a:r>
            <a:r>
              <a:rPr lang="ru-RU" sz="1600" dirty="0"/>
              <a:t> XX - початок XXI </a:t>
            </a:r>
            <a:r>
              <a:rPr lang="ru-RU" sz="1600" dirty="0" err="1"/>
              <a:t>століття</a:t>
            </a:r>
            <a:r>
              <a:rPr lang="ru-RU" sz="1600" dirty="0"/>
              <a:t>) </a:t>
            </a:r>
          </a:p>
          <a:p>
            <a:r>
              <a:rPr lang="uk-UA" sz="1600" dirty="0" smtClean="0"/>
              <a:t>              </a:t>
            </a:r>
            <a:r>
              <a:rPr lang="ru-RU" sz="1600" dirty="0" err="1" smtClean="0"/>
              <a:t>або</a:t>
            </a:r>
            <a:endParaRPr lang="en-US" sz="1600" dirty="0" smtClean="0"/>
          </a:p>
          <a:p>
            <a:r>
              <a:rPr lang="ru-RU" sz="1600" dirty="0" err="1"/>
              <a:t>іноземна</a:t>
            </a:r>
            <a:r>
              <a:rPr lang="ru-RU" sz="1600" dirty="0"/>
              <a:t> </a:t>
            </a:r>
            <a:r>
              <a:rPr lang="ru-RU" sz="1600" dirty="0" err="1"/>
              <a:t>мова</a:t>
            </a:r>
            <a:r>
              <a:rPr lang="ru-RU" sz="1600" dirty="0"/>
              <a:t> </a:t>
            </a:r>
            <a:r>
              <a:rPr lang="uk-UA" sz="1600" dirty="0"/>
              <a:t>(відповідно до рівня)</a:t>
            </a:r>
            <a:r>
              <a:rPr lang="ru-RU" sz="16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1324" y="4221000"/>
            <a:ext cx="359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математика (відповідно до рівня)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5244" y="3239122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71008" y="4299722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19786" y="5568338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54013" y="5502108"/>
            <a:ext cx="359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за вибором здобувача освіти</a:t>
            </a:r>
          </a:p>
          <a:p>
            <a:r>
              <a:rPr lang="uk-UA" sz="1600" dirty="0" smtClean="0"/>
              <a:t>із загального переліка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3994" y="4284619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533997" y="3269122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33331" y="5025257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33994" y="6203717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81324" y="6089825"/>
            <a:ext cx="359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за </a:t>
            </a:r>
            <a:r>
              <a:rPr lang="ru-RU" sz="1600" i="1" dirty="0" err="1"/>
              <a:t>вибором</a:t>
            </a:r>
            <a:r>
              <a:rPr lang="ru-RU" sz="1600" i="1" dirty="0"/>
              <a:t> </a:t>
            </a:r>
            <a:r>
              <a:rPr lang="ru-RU" sz="1600" i="1" dirty="0" err="1"/>
              <a:t>здобувача</a:t>
            </a:r>
            <a:r>
              <a:rPr lang="ru-RU" sz="1600" i="1" dirty="0"/>
              <a:t> </a:t>
            </a:r>
            <a:r>
              <a:rPr lang="ru-RU" sz="1600" i="1" dirty="0" err="1" smtClean="0"/>
              <a:t>освіти</a:t>
            </a:r>
            <a:endParaRPr lang="ru-RU" sz="1600" i="1" dirty="0" smtClean="0"/>
          </a:p>
          <a:p>
            <a:r>
              <a:rPr lang="uk-UA" sz="1600" dirty="0" smtClean="0"/>
              <a:t>із </a:t>
            </a:r>
            <a:r>
              <a:rPr lang="uk-UA" sz="1600" dirty="0"/>
              <a:t>загального переліка</a:t>
            </a:r>
          </a:p>
          <a:p>
            <a:endParaRPr lang="uk-UA" sz="1600" dirty="0" smtClean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660" y="5694952"/>
            <a:ext cx="1017529" cy="10175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64" y="5692615"/>
            <a:ext cx="986259" cy="9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50510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Зовнішні освітні оцінювання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70" y="1005719"/>
            <a:ext cx="12131084" cy="58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682" y="1119954"/>
            <a:ext cx="4528773" cy="1569660"/>
          </a:xfrm>
          <a:prstGeom prst="rect">
            <a:avLst/>
          </a:prstGeom>
          <a:solidFill>
            <a:srgbClr val="F24E5E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підсумкових оцінювань </a:t>
            </a:r>
            <a:r>
              <a:rPr lang="uk-UA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на різних етапах здобуття повної загальної середньої освіти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6682" y="3220875"/>
            <a:ext cx="4573162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національних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моніторингових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досліджень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якості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освіти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87" y="227200"/>
            <a:ext cx="4825903" cy="3776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50" y="4003454"/>
            <a:ext cx="2009546" cy="200954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20152087">
            <a:off x="5088538" y="1866662"/>
            <a:ext cx="1695542" cy="49714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826638">
            <a:off x="5057331" y="3097497"/>
            <a:ext cx="1748900" cy="497149"/>
          </a:xfrm>
          <a:prstGeom prst="rightArrow">
            <a:avLst>
              <a:gd name="adj1" fmla="val 53572"/>
              <a:gd name="adj2" fmla="val 50000"/>
            </a:avLst>
          </a:prstGeom>
          <a:solidFill>
            <a:srgbClr val="F24E5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82596" y="6234110"/>
            <a:ext cx="10591344" cy="461665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2800"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uk-UA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Рішення Колегії МОНУ </a:t>
            </a:r>
            <a:r>
              <a:rPr lang="uk-UA" sz="2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від 30.05.2019 Протокол </a:t>
            </a:r>
            <a:r>
              <a:rPr lang="uk-UA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sz="2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4/4 </a:t>
            </a:r>
            <a:r>
              <a:rPr lang="uk-UA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- 20</a:t>
            </a:r>
          </a:p>
        </p:txBody>
      </p:sp>
    </p:spTree>
    <p:extLst>
      <p:ext uri="{BB962C8B-B14F-4D97-AF65-F5344CB8AC3E}">
        <p14:creationId xmlns:p14="http://schemas.microsoft.com/office/powerpoint/2010/main" val="30234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053" y="2526407"/>
            <a:ext cx="1053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Зовнішні </a:t>
            </a:r>
            <a:r>
              <a:rPr lang="uk-UA" sz="5400" b="1" dirty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освітні оцінювання</a:t>
            </a:r>
          </a:p>
          <a:p>
            <a:pPr algn="ctr"/>
            <a:r>
              <a:rPr lang="uk-UA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моніторингові дослідження</a:t>
            </a:r>
            <a:endParaRPr lang="uk-UA" sz="5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7060" y="3479913"/>
            <a:ext cx="9694416" cy="17889"/>
          </a:xfrm>
          <a:prstGeom prst="line">
            <a:avLst/>
          </a:prstGeom>
          <a:ln w="635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Моніторингові дослідження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2529" y="2158237"/>
            <a:ext cx="4528773" cy="646331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4-й клас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— етап </a:t>
            </a:r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завершення початкової школи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2529" y="3335008"/>
            <a:ext cx="4528773" cy="646331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6-й клас — етап завершення адаптаційного періоду на рівні базової середньої освіти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2528" y="4489480"/>
            <a:ext cx="4528773" cy="646331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8-й клас — перший рік базового предметного навчання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2528" y="5661077"/>
            <a:ext cx="4528773" cy="923330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9-й – 10-й клас/1-ий – 2-ий курс – завершення здобуття повної загальної середньої освіти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71" y="1745252"/>
            <a:ext cx="1047749" cy="382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080" y="5240192"/>
            <a:ext cx="1044608" cy="367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405" y="1745252"/>
            <a:ext cx="1121523" cy="3765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352" y="1745252"/>
            <a:ext cx="1084140" cy="3663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4850" y="4069534"/>
            <a:ext cx="1084140" cy="366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516" y="2932329"/>
            <a:ext cx="1062172" cy="3758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9174" y="4069534"/>
            <a:ext cx="1062172" cy="375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8586" y="1469209"/>
            <a:ext cx="58483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Моніторингові дослідження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312" y="1226175"/>
            <a:ext cx="7387385" cy="1754326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solidFill>
                  <a:srgbClr val="361971"/>
                </a:solidFill>
              </a:rPr>
              <a:t>Programme</a:t>
            </a:r>
            <a:r>
              <a:rPr lang="en-US" dirty="0" smtClean="0">
                <a:solidFill>
                  <a:srgbClr val="361971"/>
                </a:solidFill>
              </a:rPr>
              <a:t> for International Student Assessment</a:t>
            </a:r>
          </a:p>
          <a:p>
            <a:pPr lvl="0"/>
            <a:r>
              <a:rPr lang="uk-UA" dirty="0" smtClean="0">
                <a:solidFill>
                  <a:srgbClr val="361971"/>
                </a:solidFill>
              </a:rPr>
              <a:t>Міжнародна програма з оцінювання освітніх досягнень учнів</a:t>
            </a:r>
            <a:r>
              <a:rPr lang="en-US" dirty="0" smtClean="0">
                <a:solidFill>
                  <a:srgbClr val="361971"/>
                </a:solidFill>
              </a:rPr>
              <a:t> </a:t>
            </a:r>
            <a:endParaRPr lang="uk-UA" dirty="0">
              <a:solidFill>
                <a:srgbClr val="361971"/>
              </a:solidFill>
            </a:endParaRPr>
          </a:p>
          <a:p>
            <a:pPr lvl="0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Учасники: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15-річні учні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Галузі: читання,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математика, природничо-наукові дисципліни</a:t>
            </a:r>
          </a:p>
          <a:p>
            <a:pPr lvl="0"/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Періодичність: кожні 3 роки</a:t>
            </a:r>
          </a:p>
          <a:p>
            <a:pPr lvl="0"/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Поточний цикл: 2021 рік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690" y="2014898"/>
            <a:ext cx="1330526" cy="467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947" y="5691540"/>
            <a:ext cx="1330526" cy="481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119" y="4027712"/>
            <a:ext cx="1320097" cy="4413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1603" y="5314791"/>
            <a:ext cx="7387385" cy="1477328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361971"/>
                </a:solidFill>
              </a:rPr>
              <a:t>The Progress in International Reading Literacy Study</a:t>
            </a:r>
          </a:p>
          <a:p>
            <a:pPr lvl="0"/>
            <a:r>
              <a:rPr lang="uk-UA" dirty="0" smtClean="0">
                <a:solidFill>
                  <a:srgbClr val="361971"/>
                </a:solidFill>
              </a:rPr>
              <a:t>Міжнародне дослідження прогресу читацької грамотності</a:t>
            </a:r>
            <a:endParaRPr lang="uk-UA" dirty="0">
              <a:solidFill>
                <a:srgbClr val="361971"/>
              </a:solidFill>
            </a:endParaRPr>
          </a:p>
          <a:p>
            <a:pPr lvl="0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Учасники: учні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4-х класів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Періодичність: </a:t>
            </a:r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кожні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5 років</a:t>
            </a:r>
          </a:p>
          <a:p>
            <a:pPr lvl="0"/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Поточний цикл: 2025 рік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1312" y="3131983"/>
            <a:ext cx="7389748" cy="2031325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361971"/>
                </a:solidFill>
              </a:rPr>
              <a:t>Trends in International Mathematics and Science Study</a:t>
            </a:r>
          </a:p>
          <a:p>
            <a:pPr lvl="0"/>
            <a:r>
              <a:rPr lang="uk-UA" dirty="0" smtClean="0">
                <a:solidFill>
                  <a:srgbClr val="361971"/>
                </a:solidFill>
              </a:rPr>
              <a:t>Міжнародне порівняльне оцінювання математично-природничої освіти</a:t>
            </a:r>
            <a:endParaRPr lang="uk-UA" dirty="0">
              <a:solidFill>
                <a:srgbClr val="361971"/>
              </a:solidFill>
            </a:endParaRPr>
          </a:p>
          <a:p>
            <a:pPr lvl="0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Учасники: учні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4-х та 8-х класів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Галузі: математика, природничо-наукові дисципліни</a:t>
            </a:r>
            <a:endParaRPr lang="uk-UA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Періодичність: </a:t>
            </a:r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кожні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4 роки</a:t>
            </a:r>
          </a:p>
          <a:p>
            <a:pPr lvl="0"/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Поточний цикл: 2023 </a:t>
            </a:r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та 2027 роки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Моніторингові дослідження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675" y="1979356"/>
            <a:ext cx="7227587" cy="1631216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uk-UA" sz="2000" dirty="0">
                <a:solidFill>
                  <a:srgbClr val="361971"/>
                </a:solidFill>
              </a:rPr>
              <a:t>Моніторингове дослідження якості початкової освіти</a:t>
            </a:r>
          </a:p>
          <a:p>
            <a:pPr lvl="0"/>
            <a:r>
              <a:rPr lang="uk-UA" sz="2000" dirty="0">
                <a:solidFill>
                  <a:schemeClr val="bg1">
                    <a:lumMod val="85000"/>
                  </a:schemeClr>
                </a:solidFill>
              </a:rPr>
              <a:t>Учасники: учні 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4-х класів</a:t>
            </a:r>
            <a:endParaRPr lang="uk-UA" sz="2000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uk-UA" sz="2000" dirty="0">
                <a:solidFill>
                  <a:schemeClr val="bg1">
                    <a:lumMod val="85000"/>
                  </a:schemeClr>
                </a:solidFill>
              </a:rPr>
              <a:t>Галузі: читання, 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математика</a:t>
            </a:r>
          </a:p>
          <a:p>
            <a:pPr lvl="0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Періодичність: кожні 2 роки</a:t>
            </a:r>
          </a:p>
          <a:p>
            <a:pPr lvl="0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Поточний цикл: 2020 рік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50" y="2538354"/>
            <a:ext cx="1404603" cy="513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50" y="4869033"/>
            <a:ext cx="1403319" cy="496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2553" y="4301713"/>
            <a:ext cx="7218709" cy="2257707"/>
          </a:xfrm>
          <a:prstGeom prst="rect">
            <a:avLst/>
          </a:prstGeom>
          <a:solidFill>
            <a:srgbClr val="F24E5E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>
                <a:solidFill>
                  <a:srgbClr val="361971"/>
                </a:solidFill>
              </a:rPr>
              <a:t>Локальні моніторингові дослідження</a:t>
            </a:r>
            <a:endParaRPr lang="uk-UA" sz="2000" dirty="0">
              <a:solidFill>
                <a:srgbClr val="361971"/>
              </a:solidFill>
            </a:endParaRPr>
          </a:p>
          <a:p>
            <a:pPr lvl="0"/>
            <a:r>
              <a:rPr lang="uk-UA" sz="2000" dirty="0">
                <a:solidFill>
                  <a:schemeClr val="bg1">
                    <a:lumMod val="85000"/>
                  </a:schemeClr>
                </a:solidFill>
              </a:rPr>
              <a:t>Учасники: учні 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6-х та 8-х класів</a:t>
            </a:r>
            <a:endParaRPr lang="uk-UA" sz="2000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uk-UA" sz="2000" dirty="0">
                <a:solidFill>
                  <a:schemeClr val="bg1">
                    <a:lumMod val="85000"/>
                  </a:schemeClr>
                </a:solidFill>
              </a:rPr>
              <a:t>Галузі: 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комплексний </a:t>
            </a:r>
            <a:r>
              <a:rPr lang="uk-UA" sz="2000" dirty="0" err="1" smtClean="0">
                <a:solidFill>
                  <a:schemeClr val="bg1">
                    <a:lumMod val="85000"/>
                  </a:schemeClr>
                </a:solidFill>
              </a:rPr>
              <a:t>компетентнісний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 тест (6клас); українська мова, математика, комп'ютерна грамотність (8 клас)</a:t>
            </a:r>
          </a:p>
          <a:p>
            <a:pPr lvl="0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Періодичність: щорічно</a:t>
            </a:r>
          </a:p>
          <a:p>
            <a:pPr lvl="0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Поточний цикл: 2024 та 2026 роки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49" r="-29237" b="-11549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49" r="-29237" b="-11549"/>
          <a:stretch>
            <a:fillRect/>
          </a:stretch>
        </p:blipFill>
        <p:spPr bwMode="auto">
          <a:xfrm>
            <a:off x="0" y="792163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 rot="-5400000">
            <a:off x="-2210593" y="3198018"/>
            <a:ext cx="6858000" cy="461963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400">
                <a:solidFill>
                  <a:schemeClr val="bg1"/>
                </a:solidFill>
                <a:latin typeface="Arial" panose="020B0604020202020204" pitchFamily="34" charset="0"/>
                <a:ea typeface="Open Sans Light"/>
                <a:cs typeface="Open Sans Light"/>
              </a:rPr>
              <a:t>Моніторингові дослідження</a:t>
            </a:r>
          </a:p>
        </p:txBody>
      </p:sp>
      <p:pic>
        <p:nvPicPr>
          <p:cNvPr id="1331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55600"/>
            <a:ext cx="9694862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109663"/>
            <a:ext cx="666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009900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3009900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009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95263"/>
            <a:ext cx="9348788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49" r="-29237" b="-11549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49" r="-29237" b="-11549"/>
          <a:stretch>
            <a:fillRect/>
          </a:stretch>
        </p:blipFill>
        <p:spPr bwMode="auto">
          <a:xfrm>
            <a:off x="0" y="792163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 rot="-5400000">
            <a:off x="-2210593" y="3198018"/>
            <a:ext cx="6858000" cy="461963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400">
                <a:solidFill>
                  <a:schemeClr val="bg1"/>
                </a:solidFill>
                <a:latin typeface="Arial" panose="020B0604020202020204" pitchFamily="34" charset="0"/>
                <a:ea typeface="Open Sans Light"/>
                <a:cs typeface="Open Sans Light"/>
              </a:rPr>
              <a:t>Моніторингові дослідження</a:t>
            </a:r>
          </a:p>
        </p:txBody>
      </p:sp>
      <p:pic>
        <p:nvPicPr>
          <p:cNvPr id="15366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609850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00325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792163"/>
            <a:ext cx="666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724150"/>
            <a:ext cx="752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933700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009775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019300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2009775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63" y="1438275"/>
            <a:ext cx="70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32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10507</TotalTime>
  <Words>1234</Words>
  <Application>Microsoft Office PowerPoint</Application>
  <PresentationFormat>Широкоэкранный</PresentationFormat>
  <Paragraphs>171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Open Sans Light</vt:lpstr>
      <vt:lpstr>Open Sans Semibold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Danyl Rivess</cp:lastModifiedBy>
  <cp:revision>237</cp:revision>
  <cp:lastPrinted>2019-07-22T12:00:41Z</cp:lastPrinted>
  <dcterms:created xsi:type="dcterms:W3CDTF">2019-04-04T08:53:31Z</dcterms:created>
  <dcterms:modified xsi:type="dcterms:W3CDTF">2019-10-24T17:44:11Z</dcterms:modified>
</cp:coreProperties>
</file>