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6A0CA5-418A-4FFB-93E0-89080A44F0A0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7535679-0001-427F-BDC2-23452BB92F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439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1A38D-DDD2-444C-A264-C9BD274840AF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E797BA-E994-4E22-B426-306CF9C8B4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374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4B3A-3E87-4851-88CA-51DCABC10480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0A2B-E8D1-402C-AA0D-A81014208B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96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3656-5A76-4F3A-97BA-A305A7DD40C8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A043E-F43F-4A67-9779-EFB2C23B6D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65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5AE5-7226-4342-8A2A-720AAB998B10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68DC-5C93-48C5-BCAB-F658091A50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190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589B-0008-4E7F-AB8C-F2D757FA51A5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DE45F-5395-45AB-86CE-356302DA8B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47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66A3-A37C-43DD-BF71-796646AFE81B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F553B-9A4F-49EB-80FA-4B922942E8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622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1BC4B5-EDCF-44FB-BFD8-0D51697D941F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4368A2-09C9-4EC0-B103-72068D5ED55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692F-8AC5-4BD7-8940-A594741EA3FF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FF1DA-B38D-440E-94EC-69C2B29744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51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0D9E-15B9-4253-BDE6-AB652B457A1A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AFBFD-D97B-4260-B077-CA1916EFE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585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2C50-63B4-4F9D-BFE8-3BA96C2810B1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F0B0-CD6E-49F9-A378-3E3805486E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17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F857-5D7F-409A-96B4-19E853DFA4FC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2168-EA3A-498B-8979-238E2832FD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641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BDAAF2B4-4621-411A-BEE7-87CBFD67E7C0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8DB8DE79-C582-48E9-A303-7F2BDD71A51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18" r:id="rId3"/>
    <p:sldLayoutId id="2147483719" r:id="rId4"/>
    <p:sldLayoutId id="2147483726" r:id="rId5"/>
    <p:sldLayoutId id="2147483727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1241425"/>
            <a:ext cx="8458200" cy="1200150"/>
          </a:xfrm>
        </p:spPr>
        <p:txBody>
          <a:bodyPr anchor="ctr">
            <a:spAutoFit/>
          </a:bodyPr>
          <a:lstStyle/>
          <a:p>
            <a:pPr algn="ctr" eaLnBrk="1" hangingPunct="1">
              <a:tabLst>
                <a:tab pos="215900" algn="l"/>
                <a:tab pos="293688" algn="l"/>
              </a:tabLst>
            </a:pPr>
            <a:r>
              <a:rPr lang="uk-UA" altLang="ru-RU" sz="3600" smtClean="0">
                <a:latin typeface="Times New Roman" pitchFamily="18" charset="0"/>
                <a:cs typeface="Times New Roman" pitchFamily="18" charset="0"/>
              </a:rPr>
              <a:t>Про охоплення навчанням дітей і підлітків шкільного віку</a:t>
            </a:r>
            <a:endParaRPr lang="ru-RU" alt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575" y="4437063"/>
            <a:ext cx="5545138" cy="20875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b="1" dirty="0" smtClean="0"/>
              <a:t>Кондратенко Т.В.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Провідний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r>
              <a:rPr lang="ru-RU" dirty="0" smtClean="0"/>
              <a:t> </a:t>
            </a:r>
            <a:r>
              <a:rPr lang="uk-UA" dirty="0" smtClean="0"/>
              <a:t>Харківської ОДА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Розділ ІІ. Кількість дітей, які не навчаються у закладах освіти, за причинами (віком від 6 до 18 років)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800225"/>
          <a:ext cx="8589964" cy="436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91"/>
                <a:gridCol w="2147491"/>
                <a:gridCol w="2147491"/>
                <a:gridCol w="2147491"/>
              </a:tblGrid>
              <a:tr h="51816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2018 рік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різниця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</a:tr>
              <a:tr h="100585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uk-UA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навчаються для здобуття ПЗСО </a:t>
                      </a:r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(всього)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32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1570</a:t>
                      </a:r>
                      <a:endParaRPr lang="ru-RU" sz="32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32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2509</a:t>
                      </a:r>
                      <a:endParaRPr lang="ru-RU" sz="32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3200" b="1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-939</a:t>
                      </a:r>
                      <a:endParaRPr lang="ru-RU" sz="3200" b="1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701050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станом здоров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284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306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-22</a:t>
                      </a:r>
                      <a:endParaRPr lang="ru-RU" sz="2800" b="1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555571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uk-UA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інших причин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608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1613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-1005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579128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Навчаються професії без здобуття ПЗСО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100585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Навчаються у спеціальних ЗЗСО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588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1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90</a:t>
                      </a:r>
                      <a:endParaRPr lang="ru-RU" sz="2800" b="1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uk-UA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alt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2017 р. № 684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Про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Постанови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внесеними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№ 806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19.09.2018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649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algn="just" eaLnBrk="1" hangingPunct="1">
              <a:buFont typeface="Georgia" pitchFamily="18" charset="0"/>
              <a:buNone/>
            </a:pPr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 </a:t>
            </a:r>
          </a:p>
          <a:p>
            <a:pPr algn="just" eaLnBrk="1" hangingPunct="1">
              <a:buFont typeface="Georgia" pitchFamily="18" charset="0"/>
              <a:buNone/>
            </a:pPr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 від 27.08.2018 № 938</a:t>
            </a:r>
          </a:p>
          <a:p>
            <a:pPr algn="just" eaLnBrk="1" hangingPunct="1">
              <a:buFont typeface="Georgia" pitchFamily="18" charset="0"/>
              <a:buNone/>
            </a:pPr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«Про затвердження форм звітності про кількість дітей шкільного віку та інструкції щодо її заповнення», </a:t>
            </a:r>
          </a:p>
          <a:p>
            <a:pPr algn="just" eaLnBrk="1" hangingPunct="1">
              <a:buFont typeface="Georgia" pitchFamily="18" charset="0"/>
              <a:buNone/>
            </a:pP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  зареєстрован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 в Міністерстві юстиції України    03 вересня 2018 року № 998/32450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Georgia" pitchFamily="18" charset="0"/>
              <a:buNone/>
            </a:pPr>
            <a:endParaRPr lang="uk-UA" altLang="ru-RU" b="1" smtClean="0"/>
          </a:p>
          <a:p>
            <a:pPr algn="ctr" eaLnBrk="1" hangingPunct="1">
              <a:buFont typeface="Georgia" pitchFamily="18" charset="0"/>
              <a:buNone/>
            </a:pPr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ІНСТРУКЦІЯ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щодо заповнення форми звітності № 77-РВК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«Звіт про кількість дітей шкільного віку»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92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ведення обліку дітей дошкільного, шкільного віку та учнів 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1.Цей Порядок визначає механізм обліку дітей дошкільного, шкільного віку та учнів, що ведеться з метою забезпечення здобуття ними дошкільної та загальної середньої освіти.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Обробка та захист персональних даних дітей шкільного віку та учнів під час їх обліку здійснюються відповідно до вимог Закону України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захист персональних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даних”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4. Облік дітей дошкільного та шкільного віку ведеться в межах відповідної адміністративно-територіальної одиниці (району, міста, району у місті, селища, села).</a:t>
            </a:r>
            <a:r>
              <a:rPr lang="uk-UA" sz="2000" dirty="0" smtClean="0"/>
              <a:t> Районні, </a:t>
            </a:r>
            <a:r>
              <a:rPr lang="uk-UA" sz="2000" dirty="0" err="1" smtClean="0"/>
              <a:t>районні</a:t>
            </a:r>
            <a:r>
              <a:rPr lang="uk-UA" sz="2000" dirty="0" smtClean="0"/>
              <a:t> у містах держадміністрації та міські, селищні, сільські  ради, у тому числі об’єднаних територіальних громад, їх виконавчі органи (далі - уповноважені органи) </a:t>
            </a:r>
            <a:r>
              <a:rPr lang="uk-UA" sz="2000" u="sng" dirty="0" smtClean="0"/>
              <a:t>із залученням відповідних територіальних органів Національної поліції та служб у справах дітей </a:t>
            </a:r>
            <a:r>
              <a:rPr lang="uk-UA" sz="2000" dirty="0" smtClean="0"/>
              <a:t>організовують ведення обліку дітей шкільного віку.</a:t>
            </a:r>
            <a:endParaRPr lang="ru-RU" sz="2000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79500"/>
          </a:xfrm>
        </p:spPr>
        <p:txBody>
          <a:bodyPr/>
          <a:lstStyle/>
          <a:p>
            <a:pPr algn="just" eaLnBrk="1" hangingPunct="1"/>
            <a: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ведення обліку дітей дошкільного, шкільного віку та учнів  </a:t>
            </a:r>
            <a:endParaRPr lang="ru-RU" altLang="ru-RU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10. Облік вихованців і учнів ведуть заклади освіти. 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Заклад освіти подає щороку не пізніше 15 вересня відповідному структурному підрозділу дані про всіх учнів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які до нього зараховані, та дані про кількість вихованців, які відвідують такий заклад або перебувають під його соціально-педагогічним патронатом.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11. У разі 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переведення учня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до іншого закладу освіти або 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його відрахування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 установленому порядку 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заклад освіти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з якого переводиться або відраховується учень, 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подає не пізніше 15 числа наступного місяця відповідному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структурному підрозділу дані такого учня, у тому числі місце продовження здобуття ним загальної середньої освіти (заклад освіти).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 algn="ctr" eaLnBrk="1" hangingPunct="1"/>
            <a: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ведення обліку дітей дошкільного, шкільного віку та учнів </a:t>
            </a:r>
            <a:endParaRPr lang="ru-RU" altLang="ru-RU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>
            <a:normAutofit fontScale="8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У разі відсутності учнів, які не досягли повноліття, на навчальних заняттях протягом 10 робочих днів підряд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невідомих або без поважних причин заклад освіти невідкладно надає відповідному територіальному органу Національної поліції та службі у справах дітей дані таких учнів для провадження діяльності відповідно до законодавства, пов’язаної із захистом їх прав на здобуття загальної середньої освіти.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Причини відсутності учня на навчальних заняттях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підтверджуються відповідною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медичною довідкою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закладу охорони здоров’я або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письмовим поясненням батьків (одного з батьків) учня чи інших законних представників (для учнів, які не досягли повноліття) або учня (для повнолітніх учнів),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 зберігаються в його особовій справі протягом поточного навчального року.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 algn="just" eaLnBrk="1" hangingPunct="1"/>
            <a:r>
              <a:rPr lang="uk-UA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Розділ І. Відомості про охоплення навчанням дітей шкільного віку      (діти, яким виповнилося 5 років)</a:t>
            </a:r>
            <a:endParaRPr lang="ru-RU" altLang="ru-RU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229600" cy="480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796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2019 рік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2018 рік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647967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дітей, яким виповнилося 5 років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23655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22795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647967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Райони, міста, ОТГ області</a:t>
                      </a:r>
                      <a:r>
                        <a:rPr lang="uk-UA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11422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10499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647967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12233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12296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647967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 них навчаються в ЗЗСО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914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Райони, міста, ОТГ області</a:t>
                      </a:r>
                      <a:r>
                        <a:rPr lang="uk-UA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1089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1274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647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1185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939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 algn="just" eaLnBrk="1" hangingPunct="1"/>
            <a:r>
              <a:rPr lang="uk-UA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Розділ І. Відомості про охоплення навчанням дітей шкільного віку     (віком від 6 до 18 років)</a:t>
            </a:r>
            <a:endParaRPr lang="ru-RU" altLang="ru-RU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800225"/>
          <a:ext cx="8589964" cy="483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91"/>
                <a:gridCol w="2147491"/>
                <a:gridCol w="2147491"/>
                <a:gridCol w="2147491"/>
              </a:tblGrid>
              <a:tr h="51825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2019 рік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2018 рік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різниця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</a:tr>
              <a:tr h="1006023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дітей віком від 6 до 18 років (всього)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266265</a:t>
                      </a:r>
                      <a:endParaRPr lang="ru-RU" sz="32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263333</a:t>
                      </a: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2932</a:t>
                      </a:r>
                      <a:endParaRPr lang="ru-RU" sz="3200" b="1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</a:tr>
              <a:tr h="701167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районах області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79029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84972</a:t>
                      </a: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-5943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</a:tr>
              <a:tr h="701167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Міста  обласного значення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28038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26976</a:t>
                      </a: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1062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</a:tr>
              <a:tr h="45065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21993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16210</a:t>
                      </a: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5783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</a:tr>
              <a:tr h="729129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районах, містах, ОТГ обл.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129059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128158</a:t>
                      </a: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901</a:t>
                      </a:r>
                      <a:endParaRPr lang="ru-RU" sz="2800" b="1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</a:tr>
              <a:tr h="729129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8" marB="4572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137206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135175</a:t>
                      </a:r>
                    </a:p>
                  </a:txBody>
                  <a:tcPr marL="7620" marR="7620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2031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1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728788"/>
          </a:xfrm>
        </p:spPr>
        <p:txBody>
          <a:bodyPr/>
          <a:lstStyle/>
          <a:p>
            <a:pPr algn="ctr" eaLnBrk="1" hangingPunct="1"/>
            <a:r>
              <a:rPr lang="uk-UA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Кількість дітей з особливими освітніми потребами</a:t>
            </a:r>
            <a:endParaRPr lang="ru-RU" alt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887787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Кількість дітей віком від 6 до 18 років – усього –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2374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Навчаються в закладах освіти для здобуття ПЗСО -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1412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Навчаються у закладах ЗСО -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1405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навчаються для здобуття ПЗСО -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962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 навчаються за станом здоров</a:t>
            </a: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 -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2682</TotalTime>
  <Words>679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Times New Roman</vt:lpstr>
      <vt:lpstr>Trebuchet MS</vt:lpstr>
      <vt:lpstr>Wingdings 2</vt:lpstr>
      <vt:lpstr>Городская</vt:lpstr>
      <vt:lpstr>Про охоплення навчанням дітей і підлітків шкільного віку</vt:lpstr>
      <vt:lpstr>Нормативно – правові документи</vt:lpstr>
      <vt:lpstr>Нормативно – правові документи</vt:lpstr>
      <vt:lpstr>ПОРЯДОК   ведення обліку дітей дошкільного, шкільного віку та учнів  </vt:lpstr>
      <vt:lpstr>ПОРЯДОК   ведення обліку дітей дошкільного, шкільного віку та учнів  </vt:lpstr>
      <vt:lpstr>ПОРЯДОК   ведення обліку дітей дошкільного, шкільного віку та учнів </vt:lpstr>
      <vt:lpstr>Розділ І. Відомості про охоплення навчанням дітей шкільного віку      (діти, яким виповнилося 5 років)</vt:lpstr>
      <vt:lpstr>Розділ І. Відомості про охоплення навчанням дітей шкільного віку     (віком від 6 до 18 років)</vt:lpstr>
      <vt:lpstr>Кількість дітей з особливими освітніми потребами</vt:lpstr>
      <vt:lpstr>Розділ ІІ. Кількість дітей, які не навчаються у закладах освіти, за причинами (віком від 6 до 18 років)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123</cp:lastModifiedBy>
  <cp:revision>262</cp:revision>
  <cp:lastPrinted>2019-11-19T13:17:22Z</cp:lastPrinted>
  <dcterms:created xsi:type="dcterms:W3CDTF">2016-11-21T11:49:04Z</dcterms:created>
  <dcterms:modified xsi:type="dcterms:W3CDTF">2019-11-21T07:22:14Z</dcterms:modified>
</cp:coreProperties>
</file>