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0" r:id="rId7"/>
    <p:sldId id="261" r:id="rId8"/>
    <p:sldId id="271" r:id="rId9"/>
    <p:sldId id="263" r:id="rId10"/>
    <p:sldId id="270" r:id="rId11"/>
    <p:sldId id="267" r:id="rId12"/>
    <p:sldId id="27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47" d="100"/>
          <a:sy n="47" d="100"/>
        </p:scale>
        <p:origin x="-1733" y="-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E6DA-5561-45EA-A9BE-0AA442787972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14FA-5E2B-4733-938E-7FF322CB9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714FA-5E2B-4733-938E-7FF322CB94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1510" y="4939459"/>
            <a:ext cx="4572000" cy="1491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uk-UA" altLang="uk-UA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Назарець</a:t>
            </a:r>
            <a:r>
              <a:rPr lang="uk-UA" alt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З.О., </a:t>
            </a:r>
          </a:p>
          <a:p>
            <a:pPr algn="r">
              <a:lnSpc>
                <a:spcPct val="80000"/>
              </a:lnSpc>
            </a:pPr>
            <a:r>
              <a:rPr lang="uk-UA" alt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завідуюча лабораторією  профпідготовки  НМЦ ПТО у Харківській області</a:t>
            </a:r>
            <a:endParaRPr lang="ru-RU" alt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49" y="-150125"/>
            <a:ext cx="910088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Сучасний </a:t>
            </a:r>
            <a:r>
              <a:rPr lang="uk-UA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навчально-практичний</a:t>
            </a:r>
          </a:p>
          <a:p>
            <a:pPr algn="ctr"/>
            <a:r>
              <a:rPr lang="uk-UA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центр </a:t>
            </a:r>
            <a:r>
              <a:rPr lang="uk-UA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uk-UA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якісної </a:t>
            </a:r>
            <a:endParaRPr lang="uk-UA" sz="4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організації  </a:t>
            </a:r>
            <a:r>
              <a:rPr lang="uk-UA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гнучкої системи </a:t>
            </a:r>
            <a:endParaRPr lang="uk-UA" sz="4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професійного </a:t>
            </a:r>
            <a:r>
              <a:rPr lang="uk-UA" sz="4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навчання </a:t>
            </a:r>
            <a:endParaRPr lang="ru-RU" sz="4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4" y="367010"/>
            <a:ext cx="8186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НПЦ  створений на базі ДНЗ «Регіональний центр професійної освіти інноваційних технологій будівництва та промисловості»  за технологіями ТДВ «СІНІАТ» 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:\Семінар 31.10.2019\Центри\Відкриття навчально-практичного центру за професією «Монтажник гіпсокартонних конструкцій» (28.02.2019)\IMG_20190228_110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65210"/>
            <a:ext cx="3109648" cy="41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Семінар 31.10.2019\Центри\Відкриття навчально-практичного центру за професією «Монтажник гіпсокартонних конструкцій» (28.02.2019)\IMG_20190228_110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1" y="1604923"/>
            <a:ext cx="3133175" cy="42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Семінар 31.10.2019\Центри\Відкриття навчально-практичного центру за професією «Монтажник гіпсокартонних конструкцій» (28.02.2019)\IMG_20190228_111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12" y="2430382"/>
            <a:ext cx="3228488" cy="43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" y="136525"/>
            <a:ext cx="8172450" cy="1325563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НПЦ  створений на базі </a:t>
            </a:r>
            <a:r>
              <a:rPr lang="uk-UA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ДНЗ 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«Регіональний центр професійної освіти будівельних технологій Харківської області» фондом ім. Ебергарда </a:t>
            </a:r>
            <a:r>
              <a:rPr lang="uk-UA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Шьока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(Баден-Баден, Німеччина)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:\Семінар 31.10.2019\Відкриття навчально-практичної майстерні на базі ЦПТО №2\72702562_2477521262523890_439371455554964684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0" y="1639887"/>
            <a:ext cx="3989558" cy="26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Семінар 31.10.2019\Відкриття навчально-практичної майстерні на базі ЦПТО №2\73133072_2477521562523860_25159953509850808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55" y="1551771"/>
            <a:ext cx="4483894" cy="29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Семінар 31.10.2019\Відкриття навчально-практичної майстерні на базі ЦПТО №2\73297022_2477521085857241_8839974703071232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8200"/>
            <a:ext cx="4099322" cy="27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Семінар 31.10.2019\Відкриття навчально-практичної майстерні на базі ЦПТО №2\73226878_2477521419190541_887464791821726515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23" y="4286251"/>
            <a:ext cx="385454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0"/>
            <a:ext cx="8654143" cy="186145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6600"/>
                </a:solidFill>
              </a:rPr>
              <a:t>НПЦ, який відкрито на </a:t>
            </a:r>
            <a:r>
              <a:rPr lang="uk-UA" sz="2800" b="1" dirty="0">
                <a:solidFill>
                  <a:srgbClr val="006600"/>
                </a:solidFill>
              </a:rPr>
              <a:t>базі ДНЗ «Регіональний центр професійної освіти інноваційних технологій будівництва та промисловості» відкрито </a:t>
            </a:r>
            <a:r>
              <a:rPr lang="uk-UA" sz="2800" b="1" dirty="0" smtClean="0">
                <a:solidFill>
                  <a:srgbClr val="006600"/>
                </a:solidFill>
              </a:rPr>
              <a:t>за </a:t>
            </a:r>
            <a:r>
              <a:rPr lang="uk-UA" sz="2800" b="1" dirty="0">
                <a:solidFill>
                  <a:srgbClr val="006600"/>
                </a:solidFill>
              </a:rPr>
              <a:t>технологіями   «</a:t>
            </a:r>
            <a:r>
              <a:rPr lang="uk-UA" sz="2800" b="1" dirty="0" err="1">
                <a:solidFill>
                  <a:srgbClr val="006600"/>
                </a:solidFill>
              </a:rPr>
              <a:t>Saniezka</a:t>
            </a:r>
            <a:r>
              <a:rPr lang="uk-UA" sz="2800" b="1" dirty="0" smtClean="0">
                <a:solidFill>
                  <a:srgbClr val="006600"/>
                </a:solidFill>
              </a:rPr>
              <a:t>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07" y="1767568"/>
            <a:ext cx="3460553" cy="4614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7" y="1636939"/>
            <a:ext cx="2657476" cy="2657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4351565"/>
            <a:ext cx="2420711" cy="2420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7" y="4294415"/>
            <a:ext cx="2477861" cy="2477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60" y="1767568"/>
            <a:ext cx="2657476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" y="44916"/>
            <a:ext cx="774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6600"/>
                </a:solidFill>
              </a:rPr>
              <a:t>Критерії   відбору </a:t>
            </a:r>
            <a:r>
              <a:rPr lang="uk-UA" sz="2400" b="1" dirty="0">
                <a:solidFill>
                  <a:srgbClr val="006600"/>
                </a:solidFill>
              </a:rPr>
              <a:t>ЗП(ПТ)О щодо створення НПЦ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3" y="506581"/>
            <a:ext cx="899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Економічна ефективність 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Управлінська спроможність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Результативність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Затребуваність професії на регіональному ринку праці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Готовність навчального закладу до освітніх послуг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Готовність навчально-матеріальної бази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Педагогічний колектив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Рівень  забезпечення соціальної  інфраструктури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Відповідність навчально-методичного забезпечення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Результативність співпраці з органами місцевої влади</a:t>
            </a:r>
            <a:endParaRPr lang="ru-RU" sz="2800" dirty="0"/>
          </a:p>
          <a:p>
            <a:pPr marL="457200" indent="-457200" fontAlgn="base">
              <a:buFont typeface="Wingdings" pitchFamily="2" charset="2"/>
              <a:buChar char="q"/>
            </a:pPr>
            <a:r>
              <a:rPr lang="uk-UA" sz="2800" b="1" dirty="0"/>
              <a:t>Результативність співпраці з соціальними партнерами та роботодавцями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86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3" y="209847"/>
            <a:ext cx="8615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</a:rPr>
              <a:t>Участь у </a:t>
            </a:r>
            <a:r>
              <a:rPr lang="en-US" sz="2400" b="1" dirty="0">
                <a:solidFill>
                  <a:srgbClr val="006600"/>
                </a:solidFill>
              </a:rPr>
              <a:t>I</a:t>
            </a:r>
            <a:r>
              <a:rPr lang="uk-UA" sz="2400" b="1" dirty="0">
                <a:solidFill>
                  <a:srgbClr val="006600"/>
                </a:solidFill>
              </a:rPr>
              <a:t> (відбірковому)   етапі Всеукраїнського конкурсу професійної майстерності «</a:t>
            </a:r>
            <a:r>
              <a:rPr lang="en-US" sz="2400" b="1" dirty="0" err="1">
                <a:solidFill>
                  <a:srgbClr val="006600"/>
                </a:solidFill>
              </a:rPr>
              <a:t>WorldSkills</a:t>
            </a:r>
            <a:r>
              <a:rPr lang="en-US" sz="2400" b="1" dirty="0">
                <a:solidFill>
                  <a:srgbClr val="006600"/>
                </a:solidFill>
              </a:rPr>
              <a:t> Ukraine</a:t>
            </a:r>
            <a:r>
              <a:rPr lang="uk-UA" sz="2400" b="1" dirty="0">
                <a:solidFill>
                  <a:srgbClr val="006600"/>
                </a:solidFill>
              </a:rPr>
              <a:t>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1788" y="1426339"/>
            <a:ext cx="6057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зварювальні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технології</a:t>
            </a:r>
            <a:r>
              <a:rPr lang="ru-RU" sz="2800" b="1" dirty="0"/>
              <a:t> </a:t>
            </a:r>
            <a:r>
              <a:rPr lang="ru-RU" sz="2800" b="1" dirty="0" err="1"/>
              <a:t>моди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кондитерське</a:t>
            </a:r>
            <a:r>
              <a:rPr lang="ru-RU" sz="2800" b="1" dirty="0"/>
              <a:t> </a:t>
            </a:r>
            <a:r>
              <a:rPr lang="ru-RU" sz="2800" b="1" dirty="0" err="1"/>
              <a:t>мистецтво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кулінарне</a:t>
            </a:r>
            <a:r>
              <a:rPr lang="ru-RU" sz="2800" b="1" dirty="0"/>
              <a:t> </a:t>
            </a:r>
            <a:r>
              <a:rPr lang="ru-RU" sz="2800" b="1" dirty="0" err="1"/>
              <a:t>мистецтво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перукарське</a:t>
            </a:r>
            <a:r>
              <a:rPr lang="ru-RU" sz="2800" b="1" dirty="0"/>
              <a:t> </a:t>
            </a:r>
            <a:r>
              <a:rPr lang="ru-RU" sz="2800" b="1" dirty="0" err="1"/>
              <a:t>мистецтво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токарні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електромонтажні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слюсарні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/>
              <a:t>експлуатація</a:t>
            </a:r>
            <a:r>
              <a:rPr lang="ru-RU" sz="2800" b="1" dirty="0"/>
              <a:t> та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</a:t>
            </a:r>
            <a:r>
              <a:rPr lang="ru-RU" sz="2800" b="1" dirty="0" err="1"/>
              <a:t>залізничного</a:t>
            </a:r>
            <a:r>
              <a:rPr lang="ru-RU" sz="2800" b="1" dirty="0"/>
              <a:t> транспорту</a:t>
            </a:r>
          </a:p>
        </p:txBody>
      </p:sp>
    </p:spTree>
    <p:extLst>
      <p:ext uri="{BB962C8B-B14F-4D97-AF65-F5344CB8AC3E}">
        <p14:creationId xmlns:p14="http://schemas.microsoft.com/office/powerpoint/2010/main" val="3812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340" y="548"/>
            <a:ext cx="711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</a:rPr>
              <a:t>Функції                 НПЦ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4" y="488212"/>
            <a:ext cx="88582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1.Сприяння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підвищенню якості професійної підготовки слухачів закладу, перепідготовка незайнятого населення, підвищення кваліфікації, стажування робітників підприємств із використанням технологічних і виробничих інновацій.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400" b="1" dirty="0">
                <a:latin typeface="Arial" pitchFamily="34" charset="0"/>
                <a:cs typeface="Arial" pitchFamily="34" charset="0"/>
              </a:rPr>
              <a:t>2. Організація стажування майстрів виробничого навчання, викладачів професійно-теоретичної підготовки навчальних закладів на базі НПЦ.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400" b="1" dirty="0">
                <a:latin typeface="Arial" pitchFamily="34" charset="0"/>
                <a:cs typeface="Arial" pitchFamily="34" charset="0"/>
              </a:rPr>
              <a:t>3. Формування пропозицій щодо вдосконалення робочих навчальних програм із предметів професійно-теоретичної підготовки і виробничого навчання, спрямованих на вивчення та оволодіння слухачами новітніми матеріалами і технологіями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. Надання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тренінгових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, маркетингових, інформаційних, виробничих послуг з метою вирішення поточних і програмних завдань, що стоять перед навчальним закладом.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73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4297" y="38512"/>
            <a:ext cx="711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</a:rPr>
              <a:t>Функції                 НПЦ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99772"/>
            <a:ext cx="913993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Надання навчальним закладам консультативної, інформаційної та посередницької допомоги з питань використання інноваційних матеріалів і технологій підприємствами.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200" b="1" dirty="0">
                <a:latin typeface="Arial" pitchFamily="34" charset="0"/>
                <a:cs typeface="Arial" pitchFamily="34" charset="0"/>
              </a:rPr>
              <a:t>6. Надання практичної та методичної допомоги професійно-технічним навчальним закладам з питань впровадження у навчально-виробничий процес новітніх технологій і матеріалів.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200" b="1" dirty="0">
                <a:latin typeface="Arial" pitchFamily="34" charset="0"/>
                <a:cs typeface="Arial" pitchFamily="34" charset="0"/>
              </a:rPr>
              <a:t>7. Розроблення інформаційно-методичного супроводу, спрямованого на підвищення якості професійної підготовки, а саме: підручників, навчальних посібників, методичних рекомендацій, педагогічних програмних засобів, дидактичних матеріалів та інше.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200" b="1" dirty="0">
                <a:latin typeface="Arial" pitchFamily="34" charset="0"/>
                <a:cs typeface="Arial" pitchFamily="34" charset="0"/>
              </a:rPr>
              <a:t>8. Організація та проведення семінарів-практикумів, конференцій, засідань методичних секцій та інших заходів з питань впровадження новітніх технологій і матеріалів у процес підготовки робітничих кадрів у професійно-технічних навчальних закладах.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7838" y="243959"/>
            <a:ext cx="539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Напрями діяльності НПЦ 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9" y="751344"/>
            <a:ext cx="85867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1.Співробітництво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з виробничими підприємствами, організаціями, установами (далі - підприємства), навчальними закладами, місцевими органами виконавчої влади та органами місцевого самоврядування, державними і громадськими організаціями, іншими заінтересованими органами щодо впровадження інноваційних підходів до здійснення системного комплексного, орієнтованого на практику освітнього процесу в системі професійно-технічної освіти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7838" y="243959"/>
            <a:ext cx="539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Напрями діяльності НПЦ 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959048"/>
            <a:ext cx="87153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>
                <a:latin typeface="Arial" pitchFamily="34" charset="0"/>
                <a:cs typeface="Arial" pitchFamily="34" charset="0"/>
              </a:rPr>
              <a:t>2. Реалізація завдань щодо впровадження у навчально-виробничий процес сучасних методик професійного навчання із застосуванням новітніх педагогічних та виробничих технологій, техніки, обладнання, інструментів і матеріалів.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3.Створення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цілісної системи новітніх методик професійного навчання на основі вивчення кращого досвіду та його впровадження в інших навчальних закладах і установах.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uk-UA" sz="2800" b="1" dirty="0">
                <a:latin typeface="Arial" pitchFamily="34" charset="0"/>
                <a:cs typeface="Arial" pitchFamily="34" charset="0"/>
              </a:rPr>
              <a:t>4. Інформатизація і комп'ютеризація процесу професійного навчання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5" y="25155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6600"/>
                </a:solidFill>
              </a:rPr>
              <a:t>НПЦ </a:t>
            </a:r>
            <a:r>
              <a:rPr lang="uk-UA" sz="2000" b="1" dirty="0" smtClean="0">
                <a:solidFill>
                  <a:srgbClr val="006600"/>
                </a:solidFill>
              </a:rPr>
              <a:t> створений на базі  ДНЗ «Регіональний </a:t>
            </a:r>
            <a:r>
              <a:rPr lang="uk-UA" sz="2000" b="1" dirty="0">
                <a:solidFill>
                  <a:srgbClr val="006600"/>
                </a:solidFill>
              </a:rPr>
              <a:t>центр професійної освіти швейного виробництва та сфери послуг Харківської області» –  навчально-практичний центр сучасних швейних технологій та дизайну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I:\Семінар 31.10.2019\DSC06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2876" y="1240434"/>
            <a:ext cx="3559330" cy="53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Семінар 31.10.2019\DSC06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7" y="1499597"/>
            <a:ext cx="3635298" cy="27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Семінар 31.10.2019\DSC06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53" y="4635842"/>
            <a:ext cx="2363516" cy="17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3633" r="30984" b="38656"/>
          <a:stretch/>
        </p:blipFill>
        <p:spPr bwMode="auto">
          <a:xfrm>
            <a:off x="3427512" y="3558241"/>
            <a:ext cx="3309821" cy="21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316" y="138410"/>
            <a:ext cx="8913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НПЦ  створений на базі </a:t>
            </a:r>
            <a:r>
              <a:rPr lang="uk-UA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Богодухівського 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професійного аграрного ліцею з професій тракторист-машиніст сільськогосподарського виробництва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Семінар 31.10.2019\Центри\Відвідування головою ХОДА Юлією Світличною Богодухівського професійного аграрного ліцею(19.05.2018)\32854324_402831496848111_10692540899818209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" y="1443038"/>
            <a:ext cx="36004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Семінар 31.10.2019\Центри\Відвідування головою ХОДА Юлією Світличною Богодухівського професійного аграрного ліцею(19.05.2018)\32970634_377039829465679_59845852381503815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381602"/>
            <a:ext cx="3957638" cy="29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Семінар 31.10.2019\Центри\Відвідування головою ХОДА Юлією Світличною Богодухівського професійного аграрного ліцею(19.05.2018)\32955238_402829413514986_169786542611496960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04" y="4143376"/>
            <a:ext cx="3448050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Семінар 31.10.2019\Центри\Відвідування головою ХОДА Юлією Світличною Богодухівського професійного аграрного ліцею(19.05.2018)\32960041_377039116132417_825014126514903449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3658639"/>
            <a:ext cx="2277491" cy="30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8315325" cy="153352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НПЦ  створений на </a:t>
            </a:r>
            <a:r>
              <a:rPr lang="uk-UA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базі </a:t>
            </a:r>
            <a:r>
              <a:rPr lang="uk-UA" sz="2400" b="1" dirty="0" smtClean="0">
                <a:solidFill>
                  <a:srgbClr val="006600"/>
                </a:solidFill>
              </a:rPr>
              <a:t>«Регіональний </a:t>
            </a:r>
            <a:r>
              <a:rPr lang="uk-UA" sz="2400" b="1" dirty="0">
                <a:solidFill>
                  <a:srgbClr val="006600"/>
                </a:solidFill>
              </a:rPr>
              <a:t>центр професійної освіти інноваційних технологій будівництва та промисловості</a:t>
            </a:r>
            <a:r>
              <a:rPr lang="uk-UA" sz="2400" b="1" dirty="0" smtClean="0">
                <a:solidFill>
                  <a:srgbClr val="006600"/>
                </a:solidFill>
              </a:rPr>
              <a:t>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I:\Семінар 31.10.2019\20190328_102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0" y="1497013"/>
            <a:ext cx="3261784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Семінар 31.10.2019\20190328_104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47" y="1314450"/>
            <a:ext cx="2736028" cy="20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Семінар 31.10.2019\20190328_121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599"/>
            <a:ext cx="3345628" cy="25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Семінар 31.10.2019\20190328_1624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54" y="1384499"/>
            <a:ext cx="2951569" cy="22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Семінар 31.10.2019\20190328_162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49" y="3366472"/>
            <a:ext cx="4583205" cy="34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5360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488" y="248335"/>
            <a:ext cx="8272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НПЦ  створений на базі ДНЗ «Ізюмський регіональний центр професійної освіти»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:\Семінар 31.10.2019\Центри\Відкриття НПЦ сучасних технологій верстатних робіт (11.12.2018)\IMG_20181211_081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079332"/>
            <a:ext cx="4184651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Семінар 31.10.2019\Центри\Відкриття НПЦ сучасних технологій верстатних робіт (11.12.2018)\IMG_20181211_08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1072815"/>
            <a:ext cx="4332286" cy="3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Семінар 31.10.2019\Центри\Відкриття НПЦ сучасних технологій верстатних робіт (11.12.2018)\IMG_20181211_082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9" y="3836820"/>
            <a:ext cx="3623469" cy="27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576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НПЦ  створений на базі «Регіональний центр професійної освіти інноваційних технологій будівництва та промисловості»</vt:lpstr>
      <vt:lpstr>Презентация PowerPoint</vt:lpstr>
      <vt:lpstr>Презентация PowerPoint</vt:lpstr>
      <vt:lpstr>НПЦ  створений на базі ДНЗ «Регіональний центр професійної освіти будівельних технологій Харківської області» фондом ім. Ебергарда Шьока (Баден-Баден, Німеччина)</vt:lpstr>
      <vt:lpstr>НПЦ, який відкрито на базі ДНЗ «Регіональний центр професійної освіти інноваційних технологій будівництва та промисловості» відкрито за технологіями   «Saniezka»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</cp:lastModifiedBy>
  <cp:revision>37</cp:revision>
  <dcterms:created xsi:type="dcterms:W3CDTF">2013-11-19T05:52:05Z</dcterms:created>
  <dcterms:modified xsi:type="dcterms:W3CDTF">2019-10-30T17:28:37Z</dcterms:modified>
</cp:coreProperties>
</file>