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8" r:id="rId2"/>
    <p:sldId id="257" r:id="rId3"/>
    <p:sldId id="268" r:id="rId4"/>
    <p:sldId id="269" r:id="rId5"/>
    <p:sldId id="260" r:id="rId6"/>
    <p:sldId id="270" r:id="rId7"/>
    <p:sldId id="261" r:id="rId8"/>
    <p:sldId id="263" r:id="rId9"/>
    <p:sldId id="265" r:id="rId10"/>
    <p:sldId id="264" r:id="rId11"/>
    <p:sldId id="267" r:id="rId12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C31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2" d="100"/>
          <a:sy n="62" d="100"/>
        </p:scale>
        <p:origin x="72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69D81-849C-45B9-A21D-6A0582A55072}" type="datetimeFigureOut">
              <a:rPr lang="ru-RU" smtClean="0"/>
              <a:t>17.12.2019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3DE2D-F1D9-4082-A50B-40E5B71E0E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4107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69D81-849C-45B9-A21D-6A0582A55072}" type="datetimeFigureOut">
              <a:rPr lang="ru-RU" smtClean="0"/>
              <a:t>17.12.2019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3DE2D-F1D9-4082-A50B-40E5B71E0E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1740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69D81-849C-45B9-A21D-6A0582A55072}" type="datetimeFigureOut">
              <a:rPr lang="ru-RU" smtClean="0"/>
              <a:t>17.12.2019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3DE2D-F1D9-4082-A50B-40E5B71E0E9D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514737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69D81-849C-45B9-A21D-6A0582A55072}" type="datetimeFigureOut">
              <a:rPr lang="ru-RU" smtClean="0"/>
              <a:t>17.12.2019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3DE2D-F1D9-4082-A50B-40E5B71E0E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54895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69D81-849C-45B9-A21D-6A0582A55072}" type="datetimeFigureOut">
              <a:rPr lang="ru-RU" smtClean="0"/>
              <a:t>17.12.2019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3DE2D-F1D9-4082-A50B-40E5B71E0E9D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133285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69D81-849C-45B9-A21D-6A0582A55072}" type="datetimeFigureOut">
              <a:rPr lang="ru-RU" smtClean="0"/>
              <a:t>17.12.2019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3DE2D-F1D9-4082-A50B-40E5B71E0E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75855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69D81-849C-45B9-A21D-6A0582A55072}" type="datetimeFigureOut">
              <a:rPr lang="ru-RU" smtClean="0"/>
              <a:t>17.12.2019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3DE2D-F1D9-4082-A50B-40E5B71E0E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76298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69D81-849C-45B9-A21D-6A0582A55072}" type="datetimeFigureOut">
              <a:rPr lang="ru-RU" smtClean="0"/>
              <a:t>17.12.2019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3DE2D-F1D9-4082-A50B-40E5B71E0E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1558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69D81-849C-45B9-A21D-6A0582A55072}" type="datetimeFigureOut">
              <a:rPr lang="ru-RU" smtClean="0"/>
              <a:t>17.12.2019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3DE2D-F1D9-4082-A50B-40E5B71E0E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6565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69D81-849C-45B9-A21D-6A0582A55072}" type="datetimeFigureOut">
              <a:rPr lang="ru-RU" smtClean="0"/>
              <a:t>17.12.2019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3DE2D-F1D9-4082-A50B-40E5B71E0E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1688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69D81-849C-45B9-A21D-6A0582A55072}" type="datetimeFigureOut">
              <a:rPr lang="ru-RU" smtClean="0"/>
              <a:t>17.12.2019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3DE2D-F1D9-4082-A50B-40E5B71E0E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3314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69D81-849C-45B9-A21D-6A0582A55072}" type="datetimeFigureOut">
              <a:rPr lang="ru-RU" smtClean="0"/>
              <a:t>17.12.2019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3DE2D-F1D9-4082-A50B-40E5B71E0E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0277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69D81-849C-45B9-A21D-6A0582A55072}" type="datetimeFigureOut">
              <a:rPr lang="ru-RU" smtClean="0"/>
              <a:t>17.12.2019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3DE2D-F1D9-4082-A50B-40E5B71E0E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9703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69D81-849C-45B9-A21D-6A0582A55072}" type="datetimeFigureOut">
              <a:rPr lang="ru-RU" smtClean="0"/>
              <a:t>17.12.2019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3DE2D-F1D9-4082-A50B-40E5B71E0E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1909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69D81-849C-45B9-A21D-6A0582A55072}" type="datetimeFigureOut">
              <a:rPr lang="ru-RU" smtClean="0"/>
              <a:t>17.12.2019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3DE2D-F1D9-4082-A50B-40E5B71E0E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5678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3DE2D-F1D9-4082-A50B-40E5B71E0E9D}" type="slidenum">
              <a:rPr lang="ru-RU" smtClean="0"/>
              <a:t>‹#›</a:t>
            </a:fld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69D81-849C-45B9-A21D-6A0582A55072}" type="datetimeFigureOut">
              <a:rPr lang="ru-RU" smtClean="0"/>
              <a:t>17.12.2019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5208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969D81-849C-45B9-A21D-6A0582A55072}" type="datetimeFigureOut">
              <a:rPr lang="ru-RU" smtClean="0"/>
              <a:t>17.12.2019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2E3DE2D-F1D9-4082-A50B-40E5B71E0E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2274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9713" y="352424"/>
            <a:ext cx="10273122" cy="6191859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998807" y="1294228"/>
            <a:ext cx="5416061" cy="54864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dirty="0" smtClean="0">
                <a:solidFill>
                  <a:srgbClr val="C00000"/>
                </a:solidFill>
              </a:rPr>
              <a:t>Електронна система реєстрації до закладів дошкільної освіти Харківської області</a:t>
            </a:r>
            <a:endParaRPr lang="uk-UA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307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4776" y="286871"/>
            <a:ext cx="11349318" cy="1320800"/>
          </a:xfrm>
        </p:spPr>
        <p:txBody>
          <a:bodyPr>
            <a:noAutofit/>
          </a:bodyPr>
          <a:lstStyle/>
          <a:p>
            <a:pPr algn="ctr"/>
            <a:r>
              <a:rPr lang="uk-UA" sz="2800" b="1" dirty="0">
                <a:solidFill>
                  <a:srgbClr val="C00000"/>
                </a:solidFill>
              </a:rPr>
              <a:t>ІНФОРМАЦІЯ</a:t>
            </a:r>
            <a:br>
              <a:rPr lang="uk-UA" sz="2800" b="1" dirty="0">
                <a:solidFill>
                  <a:srgbClr val="C00000"/>
                </a:solidFill>
              </a:rPr>
            </a:br>
            <a:r>
              <a:rPr lang="uk-UA" sz="2800" b="1" dirty="0">
                <a:solidFill>
                  <a:srgbClr val="C00000"/>
                </a:solidFill>
              </a:rPr>
              <a:t>про кількість поданих та оброблених заявок</a:t>
            </a:r>
            <a:endParaRPr lang="uk-UA" sz="2800" dirty="0">
              <a:solidFill>
                <a:srgbClr val="C00000"/>
              </a:solidFill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3058152"/>
              </p:ext>
            </p:extLst>
          </p:nvPr>
        </p:nvGraphicFramePr>
        <p:xfrm>
          <a:off x="1015252" y="1975534"/>
          <a:ext cx="10448366" cy="44034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13965"/>
                <a:gridCol w="3579691"/>
                <a:gridCol w="6054710"/>
              </a:tblGrid>
              <a:tr h="69267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effectLst/>
                        </a:rPr>
                        <a:t>№ з/п</a:t>
                      </a:r>
                      <a:endParaRPr lang="ru-RU" sz="18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effectLst/>
                        </a:rPr>
                        <a:t>Назва району</a:t>
                      </a:r>
                      <a:endParaRPr lang="ru-RU" sz="18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Остання дата редагування заявок</a:t>
                      </a:r>
                      <a:endParaRPr lang="uk-UA" sz="1800" b="1" u="none" strike="noStrike" kern="1200" noProof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367583"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uk-UA" sz="18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endParaRPr lang="ru-RU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fontAlgn="b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ru-RU" sz="18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Барвінківський район</a:t>
                      </a:r>
                      <a:endParaRPr lang="ru-RU" sz="18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uk-UA" sz="1800" u="none" strike="noStrike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2019-03-28</a:t>
                      </a:r>
                      <a:endParaRPr lang="uk-UA" sz="1800" u="none" strike="noStrike" kern="12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461781"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uk-UA" sz="18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endParaRPr lang="ru-RU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fontAlgn="b">
                        <a:lnSpc>
                          <a:spcPct val="150000"/>
                        </a:lnSpc>
                        <a:spcBef>
                          <a:spcPts val="0"/>
                        </a:spcBef>
                      </a:pPr>
                      <a:r>
                        <a:rPr lang="ru-RU" sz="18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Близнюківський район</a:t>
                      </a:r>
                      <a:endParaRPr lang="ru-RU" sz="18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fontAlgn="ctr">
                        <a:lnSpc>
                          <a:spcPct val="150000"/>
                        </a:lnSpc>
                        <a:spcBef>
                          <a:spcPts val="0"/>
                        </a:spcBef>
                      </a:pPr>
                      <a:r>
                        <a:rPr lang="uk-UA" sz="1800" u="none" strike="noStrike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2019-05-30</a:t>
                      </a:r>
                      <a:endParaRPr lang="uk-UA" sz="1800" u="none" strike="noStrike" kern="12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350787"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uk-UA" sz="18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3</a:t>
                      </a:r>
                      <a:endParaRPr lang="ru-RU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fontAlgn="b">
                        <a:lnSpc>
                          <a:spcPct val="150000"/>
                        </a:lnSpc>
                        <a:spcBef>
                          <a:spcPts val="0"/>
                        </a:spcBef>
                      </a:pPr>
                      <a:r>
                        <a:rPr lang="ru-RU" sz="18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Куп'янський район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fontAlgn="ctr">
                        <a:lnSpc>
                          <a:spcPct val="150000"/>
                        </a:lnSpc>
                        <a:spcBef>
                          <a:spcPts val="0"/>
                        </a:spcBef>
                      </a:pPr>
                      <a:r>
                        <a:rPr lang="uk-UA" sz="1800" u="none" strike="noStrike" kern="120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2019-06-05</a:t>
                      </a:r>
                      <a:endParaRPr lang="uk-UA" sz="1800" u="none" strike="noStrike" kern="1200" noProof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350787"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uk-UA" sz="18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4</a:t>
                      </a:r>
                      <a:endParaRPr lang="ru-RU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fontAlgn="b">
                        <a:lnSpc>
                          <a:spcPct val="150000"/>
                        </a:lnSpc>
                        <a:spcBef>
                          <a:spcPts val="0"/>
                        </a:spcBef>
                      </a:pPr>
                      <a:r>
                        <a:rPr lang="ru-RU" sz="18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Краснокутський район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fontAlgn="ctr">
                        <a:lnSpc>
                          <a:spcPct val="150000"/>
                        </a:lnSpc>
                        <a:spcBef>
                          <a:spcPts val="0"/>
                        </a:spcBef>
                      </a:pPr>
                      <a:r>
                        <a:rPr lang="ru-RU" sz="1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2019-08-20</a:t>
                      </a:r>
                      <a:endParaRPr lang="uk-UA" sz="1800" u="none" strike="noStrike" kern="1200" noProof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350787"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uk-UA" sz="18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5</a:t>
                      </a:r>
                      <a:endParaRPr lang="ru-RU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fontAlgn="b">
                        <a:lnSpc>
                          <a:spcPct val="150000"/>
                        </a:lnSpc>
                        <a:spcBef>
                          <a:spcPts val="0"/>
                        </a:spcBef>
                      </a:pPr>
                      <a:r>
                        <a:rPr lang="ru-RU" sz="18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Дворічанський район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fontAlgn="ctr">
                        <a:lnSpc>
                          <a:spcPct val="150000"/>
                        </a:lnSpc>
                        <a:spcBef>
                          <a:spcPts val="0"/>
                        </a:spcBef>
                      </a:pPr>
                      <a:r>
                        <a:rPr lang="ru-RU" sz="1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2019-09-25</a:t>
                      </a:r>
                      <a:r>
                        <a:rPr lang="uk-UA" sz="1800" u="none" strike="noStrike" kern="120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uk-UA" sz="1800" u="none" strike="noStrike" kern="1200" noProof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512578"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uk-UA" sz="18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6</a:t>
                      </a:r>
                      <a:endParaRPr lang="ru-RU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50000"/>
                        </a:lnSpc>
                      </a:pPr>
                      <a:r>
                        <a:rPr lang="uk-UA" sz="1800" u="none" strike="noStrike" noProof="0" dirty="0" smtClean="0">
                          <a:solidFill>
                            <a:schemeClr val="tx1"/>
                          </a:solidFill>
                          <a:effectLst/>
                        </a:rPr>
                        <a:t>Печенізький район</a:t>
                      </a:r>
                      <a:endParaRPr lang="uk-UA" sz="18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>
                        <a:lnSpc>
                          <a:spcPct val="150000"/>
                        </a:lnSpc>
                      </a:pPr>
                      <a:r>
                        <a:rPr lang="ru-RU" sz="1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2019-09-25</a:t>
                      </a:r>
                      <a:endParaRPr lang="uk-UA" sz="1800" u="none" strike="noStrike" kern="1200" noProof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350787"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uk-UA" sz="18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7</a:t>
                      </a:r>
                      <a:endParaRPr lang="ru-RU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uk-UA" sz="1800" u="none" strike="noStrike" noProof="0" dirty="0" smtClean="0">
                          <a:solidFill>
                            <a:schemeClr val="tx1"/>
                          </a:solidFill>
                          <a:effectLst/>
                        </a:rPr>
                        <a:t>Сахновщинський район</a:t>
                      </a:r>
                      <a:endParaRPr lang="uk-UA" sz="18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u="none" strike="noStrike" kern="120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2019-09-23</a:t>
                      </a:r>
                      <a:endParaRPr lang="uk-UA" sz="1800" u="none" strike="noStrike" kern="1200" noProof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631417"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uk-UA" sz="18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8</a:t>
                      </a:r>
                      <a:endParaRPr lang="ru-RU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uk-UA" sz="1800" u="none" strike="noStrike" noProof="0" dirty="0" smtClean="0">
                          <a:solidFill>
                            <a:schemeClr val="tx1"/>
                          </a:solidFill>
                          <a:effectLst/>
                        </a:rPr>
                        <a:t>Зачепилівський район</a:t>
                      </a:r>
                      <a:endParaRPr lang="uk-UA" sz="18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>
                        <a:lnSpc>
                          <a:spcPct val="150000"/>
                        </a:lnSpc>
                      </a:pPr>
                      <a:r>
                        <a:rPr lang="uk-UA" sz="1800" u="none" strike="noStrike" kern="120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2019-09-02</a:t>
                      </a:r>
                      <a:endParaRPr lang="uk-UA" sz="1800" u="none" strike="noStrike" kern="1200" noProof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2316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39652" y="515470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uk-UA" sz="2800" b="1" dirty="0">
                <a:solidFill>
                  <a:srgbClr val="C00000"/>
                </a:solidFill>
              </a:rPr>
              <a:t>Активна робота модераторів</a:t>
            </a:r>
            <a:endParaRPr lang="ru-RU" sz="2800" b="1" dirty="0">
              <a:solidFill>
                <a:srgbClr val="C00000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0121296"/>
              </p:ext>
            </p:extLst>
          </p:nvPr>
        </p:nvGraphicFramePr>
        <p:xfrm>
          <a:off x="677863" y="1223963"/>
          <a:ext cx="5077478" cy="36856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77478"/>
              </a:tblGrid>
              <a:tr h="387861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Назва району</a:t>
                      </a:r>
                      <a:endParaRPr lang="ru-RU" sz="18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Богодухівський район</a:t>
                      </a:r>
                      <a:endParaRPr lang="ru-RU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Борівський район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Чугуївський район</a:t>
                      </a:r>
                      <a:endParaRPr lang="ru-RU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Дергачівський район</a:t>
                      </a:r>
                      <a:endParaRPr lang="ru-RU" dirty="0"/>
                    </a:p>
                  </a:txBody>
                  <a:tcPr/>
                </a:tc>
              </a:tr>
              <a:tr h="449682"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Ізюмський район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м. Чугуїв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м. Ізюм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м. Люботин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34000617"/>
              </p:ext>
            </p:extLst>
          </p:nvPr>
        </p:nvGraphicFramePr>
        <p:xfrm>
          <a:off x="6367126" y="3230995"/>
          <a:ext cx="5077478" cy="31008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77478"/>
              </a:tblGrid>
              <a:tr h="575186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Назва району</a:t>
                      </a:r>
                      <a:endParaRPr lang="ru-RU" sz="18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endParaRPr lang="ru-RU" dirty="0"/>
                    </a:p>
                  </a:txBody>
                  <a:tcPr/>
                </a:tc>
              </a:tr>
              <a:tr h="383457">
                <a:tc>
                  <a:txBody>
                    <a:bodyPr/>
                    <a:lstStyle/>
                    <a:p>
                      <a:pPr fontAlgn="t"/>
                      <a:r>
                        <a:rPr lang="ru-RU" dirty="0" smtClean="0">
                          <a:effectLst/>
                          <a:latin typeface="inherit"/>
                        </a:rPr>
                        <a:t>Вовчанський </a:t>
                      </a:r>
                      <a:r>
                        <a:rPr lang="ru-RU" dirty="0">
                          <a:effectLst/>
                          <a:latin typeface="inherit"/>
                        </a:rPr>
                        <a:t>район</a:t>
                      </a:r>
                    </a:p>
                  </a:txBody>
                  <a:tcPr marL="76200" marR="76200" marT="76200" marB="76200"/>
                </a:tc>
              </a:tr>
              <a:tr h="328678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Зачепилівська територіальна громада</a:t>
                      </a:r>
                      <a:endParaRPr lang="ru-RU" dirty="0"/>
                    </a:p>
                  </a:txBody>
                  <a:tcPr/>
                </a:tc>
              </a:tr>
              <a:tr h="328678"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Пісочинська територіальна громада</a:t>
                      </a:r>
                      <a:endParaRPr lang="ru-RU" dirty="0"/>
                    </a:p>
                  </a:txBody>
                  <a:tcPr/>
                </a:tc>
              </a:tr>
              <a:tr h="328678"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Роганська територіальна громада</a:t>
                      </a:r>
                      <a:endParaRPr lang="ru-RU" dirty="0"/>
                    </a:p>
                  </a:txBody>
                  <a:tcPr/>
                </a:tc>
              </a:tr>
              <a:tr h="328678"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Нововодолазька територіальна громада</a:t>
                      </a:r>
                      <a:endParaRPr lang="ru-RU" dirty="0"/>
                    </a:p>
                  </a:txBody>
                  <a:tcPr/>
                </a:tc>
              </a:tr>
              <a:tr h="570988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Харківський район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4191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79388"/>
            <a:ext cx="10515600" cy="750980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 smtClean="0">
                <a:solidFill>
                  <a:srgbClr val="C00000"/>
                </a:solidFill>
              </a:rPr>
              <a:t>Обов'язки Модератора:</a:t>
            </a:r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677334" y="930368"/>
            <a:ext cx="11267016" cy="5741895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uk-UA" b="1" dirty="0">
                <a:solidFill>
                  <a:schemeClr val="tx1"/>
                </a:solidFill>
              </a:rPr>
              <a:t>З 1 по 15 вересня оновлювати інформацію про вікові групи </a:t>
            </a:r>
            <a:r>
              <a:rPr lang="ru-RU" b="1" dirty="0">
                <a:solidFill>
                  <a:schemeClr val="tx1"/>
                </a:solidFill>
              </a:rPr>
              <a:t/>
            </a:r>
            <a:br>
              <a:rPr lang="ru-RU" b="1" dirty="0">
                <a:solidFill>
                  <a:schemeClr val="tx1"/>
                </a:solidFill>
              </a:rPr>
            </a:br>
            <a:r>
              <a:rPr lang="uk-UA" sz="1400" b="1" dirty="0">
                <a:solidFill>
                  <a:schemeClr val="tx1"/>
                </a:solidFill>
              </a:rPr>
              <a:t>(ІНСТРУКЦІЯ МОДЕРАТОРА РЕГІОНАЛЬНОГО УПРАВЛІННЯ ПО НАПОВНЕННЮ / ОНОВЛЕННЮ ІНФОРМАЦІЇ ПРО ВІКОВІ ГРУПИ ТА КІЛЬКІСТЬ У НИХ ВІЛЬНИХ МІСЦЬ). </a:t>
            </a:r>
            <a:endParaRPr lang="ru-RU" sz="14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uk-UA" dirty="0">
                <a:solidFill>
                  <a:schemeClr val="tx1"/>
                </a:solidFill>
              </a:rPr>
              <a:t>Після того, як  відбудеться  формування вікових  груп до нового навчального року, необхідно:</a:t>
            </a:r>
            <a:endParaRPr lang="ru-RU" dirty="0">
              <a:solidFill>
                <a:schemeClr val="tx1"/>
              </a:solidFill>
            </a:endParaRPr>
          </a:p>
          <a:p>
            <a:pPr lvl="0"/>
            <a:r>
              <a:rPr lang="uk-UA" dirty="0">
                <a:solidFill>
                  <a:schemeClr val="tx1"/>
                </a:solidFill>
              </a:rPr>
              <a:t>у разі потреби змінити назву груп відповідно до віку дітей  (наприклад, була група «Сонечко» 3-4 </a:t>
            </a:r>
            <a:r>
              <a:rPr lang="uk-UA" dirty="0" smtClean="0">
                <a:solidFill>
                  <a:schemeClr val="tx1"/>
                </a:solidFill>
              </a:rPr>
              <a:t>роки, </a:t>
            </a:r>
            <a:r>
              <a:rPr lang="uk-UA" dirty="0">
                <a:solidFill>
                  <a:schemeClr val="tx1"/>
                </a:solidFill>
              </a:rPr>
              <a:t>стала - «Сонечко» 4-5 років), </a:t>
            </a:r>
            <a:endParaRPr lang="ru-RU" dirty="0">
              <a:solidFill>
                <a:schemeClr val="tx1"/>
              </a:solidFill>
            </a:endParaRPr>
          </a:p>
          <a:p>
            <a:pPr lvl="0"/>
            <a:r>
              <a:rPr lang="uk-UA" dirty="0">
                <a:solidFill>
                  <a:schemeClr val="tx1"/>
                </a:solidFill>
              </a:rPr>
              <a:t>додати  сформовані групи (наприклад, 1-3 роки), </a:t>
            </a:r>
            <a:endParaRPr lang="ru-RU" dirty="0">
              <a:solidFill>
                <a:schemeClr val="tx1"/>
              </a:solidFill>
            </a:endParaRPr>
          </a:p>
          <a:p>
            <a:pPr lvl="0"/>
            <a:r>
              <a:rPr lang="uk-UA" dirty="0">
                <a:solidFill>
                  <a:schemeClr val="tx1"/>
                </a:solidFill>
              </a:rPr>
              <a:t>змінити рік формування груп (має бути 2019</a:t>
            </a:r>
            <a:r>
              <a:rPr lang="uk-UA" dirty="0" smtClean="0">
                <a:solidFill>
                  <a:schemeClr val="tx1"/>
                </a:solidFill>
              </a:rPr>
              <a:t>).</a:t>
            </a:r>
            <a:endParaRPr lang="en-US" dirty="0" smtClean="0">
              <a:solidFill>
                <a:schemeClr val="tx1"/>
              </a:solidFill>
            </a:endParaRPr>
          </a:p>
          <a:p>
            <a:pPr lvl="0"/>
            <a:endParaRPr lang="ru-RU" dirty="0">
              <a:solidFill>
                <a:schemeClr val="tx1"/>
              </a:solidFill>
            </a:endParaRPr>
          </a:p>
          <a:p>
            <a:pPr marL="0" lvl="0" indent="0">
              <a:buNone/>
            </a:pPr>
            <a:r>
              <a:rPr lang="uk-UA" b="1" dirty="0">
                <a:solidFill>
                  <a:schemeClr val="tx1"/>
                </a:solidFill>
              </a:rPr>
              <a:t>З 1 по 15 вересня поточного року  встановлювати кількість вільних місць в кожній віковій групі</a:t>
            </a:r>
            <a:br>
              <a:rPr lang="uk-UA" b="1" dirty="0">
                <a:solidFill>
                  <a:schemeClr val="tx1"/>
                </a:solidFill>
              </a:rPr>
            </a:br>
            <a:r>
              <a:rPr lang="uk-UA" sz="1400" b="1" dirty="0">
                <a:solidFill>
                  <a:schemeClr val="tx1"/>
                </a:solidFill>
              </a:rPr>
              <a:t>(ІНСТРУКЦІЯ МОДЕРАТОРА РЕГІОНАЛЬНОГО УПРАВЛІННЯ ПО НАПОВНЕННЮ / ОНОВЛЕННЮ ІНФОРМАЦІЇ ПРО ВІКОВІ ГРУПИ ТА КІЛЬКІСТЬ У НИХ ВІЛЬНИХ МІСЦЬ)</a:t>
            </a:r>
            <a:r>
              <a:rPr lang="ru-RU" sz="1400" b="1" dirty="0">
                <a:solidFill>
                  <a:schemeClr val="tx1"/>
                </a:solidFill>
              </a:rPr>
              <a:t>. </a:t>
            </a:r>
          </a:p>
          <a:p>
            <a:pPr lvl="0"/>
            <a:r>
              <a:rPr lang="uk-UA" dirty="0">
                <a:solidFill>
                  <a:schemeClr val="tx1"/>
                </a:solidFill>
              </a:rPr>
              <a:t>для існуючих груп перевірити наявність вільних місць  та проставити їх кількість, </a:t>
            </a:r>
            <a:endParaRPr lang="ru-RU" dirty="0">
              <a:solidFill>
                <a:schemeClr val="tx1"/>
              </a:solidFill>
            </a:endParaRPr>
          </a:p>
          <a:p>
            <a:pPr lvl="0"/>
            <a:r>
              <a:rPr lang="uk-UA" dirty="0">
                <a:solidFill>
                  <a:schemeClr val="tx1"/>
                </a:solidFill>
              </a:rPr>
              <a:t>для  сформованих груп виставити кількість місць  незалежно від того, чи є в ці групи заявки, чи ні. Тобто, якщо сформована група на 20 місць, то необхідно виставити число </a:t>
            </a:r>
            <a:r>
              <a:rPr lang="uk-UA" dirty="0" smtClean="0">
                <a:solidFill>
                  <a:schemeClr val="tx1"/>
                </a:solidFill>
              </a:rPr>
              <a:t>20</a:t>
            </a:r>
            <a:r>
              <a:rPr lang="uk-UA" dirty="0">
                <a:solidFill>
                  <a:schemeClr val="tx1"/>
                </a:solidFill>
              </a:rPr>
              <a:t>.</a:t>
            </a:r>
            <a:endParaRPr lang="ru-RU" dirty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0716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79388"/>
            <a:ext cx="10515600" cy="750980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 smtClean="0">
                <a:solidFill>
                  <a:srgbClr val="C00000"/>
                </a:solidFill>
              </a:rPr>
              <a:t>Обов'язки Модератора:</a:t>
            </a:r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677334" y="930368"/>
            <a:ext cx="11267016" cy="57418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b="1" dirty="0"/>
              <a:t>ЩОКВАРТАЛЬНО</a:t>
            </a:r>
            <a:endParaRPr lang="ru-RU" dirty="0"/>
          </a:p>
          <a:p>
            <a:pPr marL="0" indent="0">
              <a:buNone/>
            </a:pPr>
            <a:r>
              <a:rPr lang="uk-UA" b="1" dirty="0"/>
              <a:t>Оновлювати інформацію на сторінках ЗДО</a:t>
            </a:r>
            <a:br>
              <a:rPr lang="uk-UA" b="1" dirty="0"/>
            </a:br>
            <a:r>
              <a:rPr lang="uk-UA" sz="1400" b="1" dirty="0">
                <a:solidFill>
                  <a:schemeClr val="tx1"/>
                </a:solidFill>
              </a:rPr>
              <a:t>(ІНСТРУКЦІЯ МОДЕРАТОРА РЕГІОНАЛЬНОГО УПРАВЛІННЯ ПО НАПОВНЕННЮ / ОНОВЛЕННЮ СТОРІНОК ЗДО):</a:t>
            </a:r>
            <a:endParaRPr lang="ru-RU" sz="1400" b="1" dirty="0">
              <a:solidFill>
                <a:schemeClr val="tx1"/>
              </a:solidFill>
            </a:endParaRPr>
          </a:p>
          <a:p>
            <a:r>
              <a:rPr lang="uk-UA" b="1" dirty="0"/>
              <a:t>таблицю ЗДО. </a:t>
            </a:r>
            <a:r>
              <a:rPr lang="uk-UA" dirty="0"/>
              <a:t>Таблиця містить </a:t>
            </a:r>
            <a:endParaRPr lang="uk-UA" dirty="0" smtClean="0"/>
          </a:p>
          <a:p>
            <a:pPr marL="0" indent="0">
              <a:buNone/>
            </a:pPr>
            <a:r>
              <a:rPr lang="uk-UA" dirty="0" smtClean="0"/>
              <a:t>основні </a:t>
            </a:r>
            <a:r>
              <a:rPr lang="uk-UA" dirty="0"/>
              <a:t>дані про заклад, </a:t>
            </a:r>
            <a:endParaRPr lang="uk-UA" dirty="0" smtClean="0"/>
          </a:p>
          <a:p>
            <a:pPr marL="0" indent="0">
              <a:buNone/>
            </a:pPr>
            <a:r>
              <a:rPr lang="uk-UA" dirty="0" smtClean="0"/>
              <a:t>у </a:t>
            </a:r>
            <a:r>
              <a:rPr lang="uk-UA" dirty="0"/>
              <a:t>разі зміни інформації, </a:t>
            </a:r>
            <a:endParaRPr lang="uk-UA" dirty="0" smtClean="0"/>
          </a:p>
          <a:p>
            <a:pPr marL="0" indent="0">
              <a:buNone/>
            </a:pPr>
            <a:r>
              <a:rPr lang="uk-UA" dirty="0" smtClean="0"/>
              <a:t>її </a:t>
            </a:r>
            <a:r>
              <a:rPr lang="uk-UA" dirty="0"/>
              <a:t>треба оновити</a:t>
            </a:r>
            <a:r>
              <a:rPr lang="uk-UA" dirty="0" smtClean="0"/>
              <a:t>.</a:t>
            </a:r>
            <a:endParaRPr lang="ru-RU" dirty="0"/>
          </a:p>
          <a:p>
            <a:pPr lvl="0"/>
            <a:r>
              <a:rPr lang="uk-UA" b="1" dirty="0" smtClean="0"/>
              <a:t>фото </a:t>
            </a:r>
            <a:r>
              <a:rPr lang="uk-UA" b="1" dirty="0"/>
              <a:t>ЗДО за графіком. </a:t>
            </a:r>
            <a:endParaRPr lang="ru-RU" dirty="0"/>
          </a:p>
          <a:p>
            <a:pPr marL="0" indent="0">
              <a:buNone/>
            </a:pPr>
            <a:r>
              <a:rPr lang="uk-UA" dirty="0"/>
              <a:t>Обов'язкове оновлення фотографій </a:t>
            </a:r>
            <a:endParaRPr lang="uk-UA" dirty="0" smtClean="0"/>
          </a:p>
          <a:p>
            <a:pPr marL="0" indent="0">
              <a:buNone/>
            </a:pPr>
            <a:r>
              <a:rPr lang="uk-UA" dirty="0" smtClean="0"/>
              <a:t>пов'язане</a:t>
            </a:r>
            <a:r>
              <a:rPr lang="uk-UA" dirty="0"/>
              <a:t> зі змінами </a:t>
            </a:r>
            <a:endParaRPr lang="ru-RU" dirty="0"/>
          </a:p>
          <a:p>
            <a:pPr lvl="0"/>
            <a:r>
              <a:rPr lang="uk-UA" dirty="0"/>
              <a:t>зовнішнього вигляду будівель </a:t>
            </a:r>
            <a:endParaRPr lang="uk-UA" dirty="0" smtClean="0"/>
          </a:p>
          <a:p>
            <a:pPr marL="0" lvl="0" indent="0">
              <a:buNone/>
            </a:pPr>
            <a:r>
              <a:rPr lang="uk-UA" dirty="0" smtClean="0"/>
              <a:t>і </a:t>
            </a:r>
            <a:r>
              <a:rPr lang="uk-UA" dirty="0"/>
              <a:t>територій, </a:t>
            </a:r>
            <a:endParaRPr lang="ru-RU" dirty="0"/>
          </a:p>
          <a:p>
            <a:pPr lvl="0"/>
            <a:r>
              <a:rPr lang="uk-UA" dirty="0"/>
              <a:t>свят та заходів.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7497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79388"/>
            <a:ext cx="10515600" cy="750980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 smtClean="0">
                <a:solidFill>
                  <a:srgbClr val="C00000"/>
                </a:solidFill>
              </a:rPr>
              <a:t>Обов'язки Модератора:</a:t>
            </a:r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569758" y="930368"/>
            <a:ext cx="11267016" cy="57418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b="1" dirty="0"/>
              <a:t>РЕГУЛЯРНО</a:t>
            </a:r>
            <a:endParaRPr lang="ru-RU" dirty="0"/>
          </a:p>
          <a:p>
            <a:r>
              <a:rPr lang="uk-UA" b="1" dirty="0"/>
              <a:t>Вносити заявки, що прийняті в паперовому вигляді </a:t>
            </a:r>
            <a:br>
              <a:rPr lang="uk-UA" b="1" dirty="0"/>
            </a:br>
            <a:r>
              <a:rPr lang="uk-UA" sz="1400" b="1" dirty="0"/>
              <a:t>(Інструкція по додаванню заявок до Електронної системи реєстрації до закладів дошкільної освіти Харківської області).</a:t>
            </a:r>
            <a:endParaRPr lang="ru-RU" sz="1400" dirty="0"/>
          </a:p>
          <a:p>
            <a:pPr marL="0" indent="0">
              <a:buNone/>
            </a:pPr>
            <a:r>
              <a:rPr lang="uk-UA" dirty="0"/>
              <a:t>Обов'язково в реальному режимі часу.</a:t>
            </a:r>
            <a:endParaRPr lang="ru-RU" dirty="0"/>
          </a:p>
          <a:p>
            <a:pPr marL="0" indent="0">
              <a:buNone/>
            </a:pPr>
            <a:r>
              <a:rPr lang="uk-UA" dirty="0"/>
              <a:t>Вносити необхідно УСІ заявки, що надходять до закладу, крім тих, які надійшли через Систему (сайт). Перерахунок черзі відбувається на вихідних, тому до п'ятниці включно потрібно зафіксувати всі заявки від батьків. </a:t>
            </a:r>
            <a:endParaRPr lang="ru-RU" dirty="0"/>
          </a:p>
          <a:p>
            <a:r>
              <a:rPr lang="uk-UA" b="1" dirty="0"/>
              <a:t>Відслідковувати наявність і кількість вільних місць в  групах. </a:t>
            </a:r>
            <a:endParaRPr lang="ru-RU" dirty="0"/>
          </a:p>
          <a:p>
            <a:pPr marL="0" indent="0">
              <a:buNone/>
            </a:pPr>
            <a:r>
              <a:rPr lang="uk-UA" dirty="0"/>
              <a:t>Протягом року в разі появи вільних місць в групах необхідно встановлювати кількість вільних місць. Якщо з'являється вільне місце, то в групу зараховується перша дитина з черги, решта чергу перераховується в ніч з суботи на неділю.</a:t>
            </a:r>
            <a:endParaRPr lang="ru-RU" dirty="0"/>
          </a:p>
          <a:p>
            <a:r>
              <a:rPr lang="uk-UA" b="1" dirty="0"/>
              <a:t>Перевіряти заявки, що надійшли в електронному вигляді, підтверджувати або відхиляти, змінюючи статуси. </a:t>
            </a:r>
            <a:endParaRPr lang="ru-RU" dirty="0"/>
          </a:p>
          <a:p>
            <a:r>
              <a:rPr lang="uk-UA" dirty="0"/>
              <a:t>При заповненні заявки батьками, заявка має статус «На розгляданні». Модератор до п'ятниці поточного тижня повинен переглянути такі заявки. У разі, якщо заявка заповнена правильно, то змінить на статус на «У черзі». Після цього дитині буде надано номер у черзі або дитина буде зарахована до  ЗДО (у разі наявності вільних місць).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72634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1210" y="157443"/>
            <a:ext cx="8596668" cy="654424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rgbClr val="006C31"/>
                </a:solidFill>
              </a:rPr>
              <a:t>Не оновлена інформація на сторінках ЗДО</a:t>
            </a:r>
            <a:r>
              <a:rPr lang="uk-UA" sz="2400" b="1" dirty="0" smtClean="0">
                <a:solidFill>
                  <a:srgbClr val="C00000"/>
                </a:solidFill>
              </a:rPr>
              <a:t/>
            </a:r>
            <a:br>
              <a:rPr lang="uk-UA" sz="2400" b="1" dirty="0" smtClean="0">
                <a:solidFill>
                  <a:srgbClr val="C00000"/>
                </a:solidFill>
              </a:rPr>
            </a:b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2800" b="1" dirty="0">
                <a:solidFill>
                  <a:srgbClr val="C00000"/>
                </a:solidFill>
              </a:rPr>
              <a:t/>
            </a:r>
            <a:br>
              <a:rPr lang="uk-UA" sz="2800" b="1" dirty="0">
                <a:solidFill>
                  <a:srgbClr val="C00000"/>
                </a:solidFill>
              </a:rPr>
            </a:br>
            <a:endParaRPr lang="ru-RU" sz="2800" b="1" dirty="0">
              <a:solidFill>
                <a:srgbClr val="C00000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3479996"/>
              </p:ext>
            </p:extLst>
          </p:nvPr>
        </p:nvGraphicFramePr>
        <p:xfrm>
          <a:off x="248069" y="691648"/>
          <a:ext cx="3705366" cy="60912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70642"/>
                <a:gridCol w="2834724"/>
              </a:tblGrid>
              <a:tr h="27397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 з/п</a:t>
                      </a:r>
                      <a:endParaRPr lang="ru-RU" sz="1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06" marR="8006" marT="80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Назва району</a:t>
                      </a:r>
                      <a:endParaRPr lang="ru-RU" sz="1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06" marR="8006" marT="8006" marB="0" anchor="ctr"/>
                </a:tc>
              </a:tr>
              <a:tr h="27397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06" marR="8006" marT="8006" marB="0" anchor="ctr"/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uk-UA" sz="1800" b="0" i="0" u="none" strike="noStrike" kern="1200" noProof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Богодухівський</a:t>
                      </a:r>
                      <a:r>
                        <a:rPr lang="ru-RU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endParaRPr lang="ru-RU" sz="1800" b="0" i="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006" marR="8006" marT="8006" marB="0" anchor="b"/>
                </a:tc>
              </a:tr>
              <a:tr h="27397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06" marR="8006" marT="8006" marB="0" anchor="ctr"/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ru-RU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Барвінківський</a:t>
                      </a:r>
                      <a:endParaRPr lang="ru-RU" sz="1800" b="0" i="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006" marR="8006" marT="8006" marB="0" anchor="b"/>
                </a:tc>
              </a:tr>
              <a:tr h="27397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06" marR="8006" marT="8006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Вовчанський</a:t>
                      </a:r>
                    </a:p>
                  </a:txBody>
                  <a:tcPr marL="8006" marR="8006" marT="8006" marB="0" anchor="b"/>
                </a:tc>
              </a:tr>
              <a:tr h="27397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06" marR="8006" marT="8006" marB="0" anchor="ctr"/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ru-RU" sz="18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Великобурлуцький </a:t>
                      </a:r>
                      <a:endParaRPr lang="ru-RU" sz="1800" b="0" i="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006" marR="8006" marT="8006" marB="0" anchor="b"/>
                </a:tc>
              </a:tr>
              <a:tr h="27397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06" marR="8006" marT="8006" marB="0" anchor="ctr"/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ru-RU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Дворічанський</a:t>
                      </a:r>
                      <a:endParaRPr lang="ru-RU" sz="1800" b="0" i="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006" marR="8006" marT="8006" marB="0" anchor="b"/>
                </a:tc>
              </a:tr>
              <a:tr h="27397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ru-RU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06" marR="8006" marT="8006" marB="0" anchor="ctr"/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ru-RU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Куп'янський </a:t>
                      </a:r>
                      <a:endParaRPr lang="ru-RU" sz="1800" b="0" i="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006" marR="8006" marT="8006" marB="0" anchor="b"/>
                </a:tc>
              </a:tr>
              <a:tr h="27397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ru-RU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06" marR="8006" marT="800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Зміївський</a:t>
                      </a:r>
                      <a:endParaRPr lang="ru-RU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06" marR="8006" marT="8006" marB="0" anchor="b"/>
                </a:tc>
              </a:tr>
              <a:tr h="27397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ru-RU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06" marR="8006" marT="800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Зачепилівський</a:t>
                      </a:r>
                      <a:endParaRPr lang="ru-RU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06" marR="8006" marT="8006" marB="0" anchor="b"/>
                </a:tc>
              </a:tr>
              <a:tr h="27397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ru-RU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06" marR="8006" marT="8006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Шевченківський </a:t>
                      </a:r>
                    </a:p>
                  </a:txBody>
                  <a:tcPr marL="8006" marR="8006" marT="8006" marB="0" anchor="b"/>
                </a:tc>
              </a:tr>
              <a:tr h="27397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ru-RU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06" marR="8006" marT="8006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Сахновщинський</a:t>
                      </a:r>
                    </a:p>
                  </a:txBody>
                  <a:tcPr marL="8006" marR="8006" marT="8006" marB="0" anchor="b"/>
                </a:tc>
              </a:tr>
              <a:tr h="27397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ru-RU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06" marR="8006" marT="800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Харківський</a:t>
                      </a:r>
                      <a:endParaRPr lang="ru-RU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06" marR="8006" marT="8006" marB="0" anchor="b"/>
                </a:tc>
              </a:tr>
              <a:tr h="27397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ru-RU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06" marR="8006" marT="800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Нововодолазький</a:t>
                      </a:r>
                    </a:p>
                  </a:txBody>
                  <a:tcPr marL="8006" marR="8006" marT="8006" marB="0" anchor="b"/>
                </a:tc>
              </a:tr>
              <a:tr h="27397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ru-RU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06" marR="8006" marT="8006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м. Чугуїв</a:t>
                      </a:r>
                      <a:endParaRPr lang="ru-RU" sz="1800" b="0" i="0" u="none" strike="noStrike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06" marR="8006" marT="8006" marB="0" anchor="b"/>
                </a:tc>
              </a:tr>
              <a:tr h="273979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8006" marR="8006" marT="8006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06" marR="8006" marT="8006" marB="0" anchor="b"/>
                </a:tc>
              </a:tr>
              <a:tr h="27397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8006" marR="8006" marT="8006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Територіальні громади:</a:t>
                      </a:r>
                    </a:p>
                  </a:txBody>
                  <a:tcPr marL="8006" marR="8006" marT="8006" marB="0" anchor="b"/>
                </a:tc>
              </a:tr>
              <a:tr h="273979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8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lang="ru-RU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06" marR="8006" marT="800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Малинівська</a:t>
                      </a:r>
                      <a:endParaRPr lang="ru-RU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06" marR="8006" marT="8006" marB="0" anchor="b"/>
                </a:tc>
              </a:tr>
              <a:tr h="273979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8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ru-RU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06" marR="8006" marT="8006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Пісочинська</a:t>
                      </a:r>
                      <a:endParaRPr lang="ru-RU" sz="1800" b="0" i="0" u="none" strike="noStrike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06" marR="8006" marT="8006" marB="0" anchor="b"/>
                </a:tc>
              </a:tr>
              <a:tr h="273979"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uk-UA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16</a:t>
                      </a:r>
                      <a:endParaRPr lang="ru-RU" sz="1800" b="0" i="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006" marR="8006" marT="8006" marB="0" anchor="ctr"/>
                </a:tc>
                <a:tc>
                  <a:txBody>
                    <a:bodyPr/>
                    <a:lstStyle/>
                    <a:p>
                      <a:r>
                        <a:rPr lang="ru-RU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Старосалтівська</a:t>
                      </a:r>
                      <a:endParaRPr lang="ru-RU" sz="1800" dirty="0"/>
                    </a:p>
                  </a:txBody>
                  <a:tcPr marL="8006" marR="8006" marT="8006" marB="0" anchor="b"/>
                </a:tc>
              </a:tr>
              <a:tr h="273979"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uk-UA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17</a:t>
                      </a:r>
                      <a:endParaRPr lang="ru-RU" sz="1800" b="0" i="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006" marR="8006" marT="8006" marB="0" anchor="ctr"/>
                </a:tc>
                <a:tc>
                  <a:txBody>
                    <a:bodyPr/>
                    <a:lstStyle/>
                    <a:p>
                      <a:r>
                        <a:rPr lang="ru-RU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Роганська</a:t>
                      </a:r>
                      <a:endParaRPr lang="ru-RU" sz="1800" b="0" i="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006" marR="8006" marT="8006" marB="0" anchor="b"/>
                </a:tc>
              </a:tr>
              <a:tr h="444735"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uk-UA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18</a:t>
                      </a:r>
                      <a:endParaRPr lang="ru-RU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06" marR="8006" marT="8006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Чкалівська</a:t>
                      </a:r>
                      <a:endParaRPr lang="ru-RU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06" marR="8006" marT="8006" marB="0" anchor="ctr"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1022305"/>
              </p:ext>
            </p:extLst>
          </p:nvPr>
        </p:nvGraphicFramePr>
        <p:xfrm>
          <a:off x="4253121" y="1038693"/>
          <a:ext cx="7938879" cy="53971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85705"/>
                <a:gridCol w="1904781"/>
                <a:gridCol w="5548393"/>
              </a:tblGrid>
              <a:tr h="652708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6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 з/п</a:t>
                      </a:r>
                      <a:endParaRPr lang="uk-UA" sz="16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6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Назва району</a:t>
                      </a:r>
                      <a:endParaRPr lang="uk-UA" sz="16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6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 оновлена інформація на сторінках ЗДО</a:t>
                      </a:r>
                      <a:endParaRPr lang="uk-UA" sz="16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819933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uk-UA" sz="16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Ізюмський</a:t>
                      </a:r>
                      <a:endParaRPr lang="uk-UA" sz="16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uk-UA" sz="16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Вірнопільський навчально-виховний комплекс Ізюмської районної ради Харківської області</a:t>
                      </a:r>
                      <a:endParaRPr lang="uk-UA" sz="1600" b="0" i="0" u="none" strike="noStrike" noProof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340223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uk-UA" sz="16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u="none" strike="noStrike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м. Куп'янськ</a:t>
                      </a:r>
                      <a:endParaRPr lang="uk-UA" sz="16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uk-UA" sz="1600" u="none" strike="noStrike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Куп’янський заклад дошкільної освіти (ясла-садок) № 15 комбінованого типу, Куп’янський навчально-виховний комплекс № 2, Куп’янський заклад дошкільної освіти (ясла-садок) № 10 комбінованого типу</a:t>
                      </a:r>
                      <a:endParaRPr lang="uk-UA" sz="1600" b="0" i="0" u="none" strike="noStrike" noProof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94539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uk-UA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uk-UA" sz="16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м. Ізюм. </a:t>
                      </a:r>
                      <a:endParaRPr lang="uk-UA" sz="16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uk-UA" sz="16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Ізюмський дошкільний навчальний заклад (ясла–садок) № 6 Ізюмської міської ради Харківської області</a:t>
                      </a:r>
                      <a:endParaRPr lang="uk-UA" sz="1600" b="0" i="0" u="none" strike="noStrike" noProof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5351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uk-UA" sz="1600" b="0" i="0" u="none" strike="noStrike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Солоницівський ДНЗ «Веселка», КЗ “Дергачівський ліцей №1”, Прудянський ДНЗ «Ялинка», Козачолопанський ДНЗ «Сонях», КЗ “Козачолопанський ліцей”, Березівський ДНЗ «Берізка», КЗ “Ветеринарний ліцей”</a:t>
                      </a:r>
                    </a:p>
                    <a:p>
                      <a:pPr algn="l" fontAlgn="ctr"/>
                      <a:endParaRPr lang="uk-UA" sz="1600" b="0" i="0" u="none" strike="noStrike" noProof="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273940">
                <a:tc rowSpan="2"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uk-UA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</a:t>
                      </a:r>
                      <a:endParaRPr lang="ru-RU" sz="16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uk-UA" sz="1600" b="0" i="0" u="none" strike="noStrike" kern="1200" noProof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Дергачівський</a:t>
                      </a:r>
                      <a:endParaRPr lang="ru-RU" sz="1600" b="0" i="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73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uk-UA" sz="1600" b="0" i="0" u="none" strike="noStrike" kern="1200" noProof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Близнюківський</a:t>
                      </a:r>
                      <a:endParaRPr lang="ru-RU" sz="1600" b="0" i="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uk-UA" sz="1600" b="0" i="0" u="none" strike="noStrike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Башилівський дошкільний навчальний заклад</a:t>
                      </a:r>
                      <a:endParaRPr lang="uk-UA" sz="1600" b="0" i="0" u="none" strike="noStrike" noProof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73722"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uk-UA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</a:t>
                      </a:r>
                      <a:endParaRPr lang="ru-RU" sz="16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8499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82579" y="346299"/>
            <a:ext cx="53960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b="1" dirty="0">
                <a:solidFill>
                  <a:srgbClr val="006C31"/>
                </a:solidFill>
              </a:rPr>
              <a:t>Кількість заявок «На розгляданні»</a:t>
            </a:r>
            <a:endParaRPr lang="ru-RU" sz="2400" dirty="0"/>
          </a:p>
        </p:txBody>
      </p:sp>
      <p:graphicFrame>
        <p:nvGraphicFramePr>
          <p:cNvPr id="5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30151354"/>
              </p:ext>
            </p:extLst>
          </p:nvPr>
        </p:nvGraphicFramePr>
        <p:xfrm>
          <a:off x="382579" y="807964"/>
          <a:ext cx="9179875" cy="283046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44744"/>
                <a:gridCol w="5129939"/>
                <a:gridCol w="2805192"/>
              </a:tblGrid>
              <a:tr h="2452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effectLst/>
                        </a:rPr>
                        <a:t>№ з/п</a:t>
                      </a:r>
                      <a:endParaRPr lang="ru-RU" sz="18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effectLst/>
                        </a:rPr>
                        <a:t>Назва району</a:t>
                      </a:r>
                      <a:endParaRPr lang="ru-RU" sz="18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effectLst/>
                        </a:rPr>
                        <a:t>На розгляданні</a:t>
                      </a:r>
                      <a:endParaRPr lang="ru-RU" sz="18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21774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800" b="0" i="0" u="none" strike="noStrike" dirty="0" smtClean="0">
                          <a:effectLst/>
                          <a:latin typeface="+mn-lt"/>
                        </a:rPr>
                        <a:t>1</a:t>
                      </a:r>
                      <a:endParaRPr lang="ru-RU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Великобурлуцький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u="none" strike="noStrike" dirty="0" smtClean="0">
                          <a:effectLst/>
                        </a:rPr>
                        <a:t>2</a:t>
                      </a:r>
                      <a:endParaRPr lang="ru-RU" sz="1800" b="0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21774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800" b="0" i="0" u="none" strike="noStrike" dirty="0" smtClean="0">
                          <a:effectLst/>
                          <a:latin typeface="+mn-lt"/>
                        </a:rPr>
                        <a:t>2</a:t>
                      </a:r>
                      <a:endParaRPr lang="ru-RU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Барвінківський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u="none" strike="noStrike" dirty="0" smtClean="0">
                          <a:effectLst/>
                        </a:rPr>
                        <a:t>5</a:t>
                      </a:r>
                      <a:endParaRPr lang="ru-RU" sz="1800" b="0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40591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800" b="0" i="0" u="none" strike="noStrike" dirty="0" smtClean="0"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м. Лозова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u="none" strike="noStrike" dirty="0" smtClean="0">
                          <a:effectLst/>
                        </a:rPr>
                        <a:t>3</a:t>
                      </a:r>
                      <a:endParaRPr lang="ru-RU" sz="1800" b="0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43254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800" b="0" i="0" u="none" strike="noStrike" dirty="0" smtClean="0">
                          <a:effectLst/>
                          <a:latin typeface="+mn-lt"/>
                        </a:rPr>
                        <a:t>4</a:t>
                      </a:r>
                      <a:endParaRPr lang="uk-UA" sz="1800" b="0" i="0" u="none" strike="noStrike" dirty="0" smtClean="0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м. Куп'янськ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effectLst/>
                          <a:latin typeface="Arial Cyr" panose="020B0604020202020204" pitchFamily="34" charset="0"/>
                        </a:rPr>
                        <a:t>4</a:t>
                      </a:r>
                      <a:endParaRPr lang="ru-RU" sz="1800" b="0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70961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800" b="0" i="0" u="none" strike="noStrike" dirty="0" smtClean="0">
                          <a:effectLst/>
                          <a:latin typeface="+mn-lt"/>
                        </a:rPr>
                        <a:t>5</a:t>
                      </a:r>
                      <a:endParaRPr lang="uk-UA" sz="1800" b="0" i="0" u="none" strike="noStrike" dirty="0" smtClean="0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Лозівський район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effectLst/>
                          <a:latin typeface="Arial Cyr" panose="020B0604020202020204" pitchFamily="34" charset="0"/>
                        </a:rPr>
                        <a:t>1</a:t>
                      </a:r>
                      <a:endParaRPr lang="ru-RU" sz="1800" b="0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12884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800" b="0" i="0" u="none" strike="noStrike" dirty="0" smtClean="0">
                          <a:effectLst/>
                          <a:latin typeface="+mn-lt"/>
                        </a:rPr>
                        <a:t>6</a:t>
                      </a:r>
                      <a:endParaRPr lang="uk-UA" sz="1800" b="0" i="0" u="none" strike="noStrike" dirty="0" smtClean="0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Роганська територіальна громада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effectLst/>
                          <a:latin typeface="Arial Cyr" panose="020B0604020202020204" pitchFamily="34" charset="0"/>
                        </a:rPr>
                        <a:t>1</a:t>
                      </a:r>
                      <a:endParaRPr lang="ru-RU" sz="1800" b="0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41923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800" b="0" i="0" u="none" strike="noStrike" dirty="0" smtClean="0">
                          <a:effectLst/>
                          <a:latin typeface="+mn-lt"/>
                        </a:rPr>
                        <a:t>7</a:t>
                      </a:r>
                      <a:endParaRPr lang="uk-UA" sz="1800" b="0" i="0" u="none" strike="noStrike" dirty="0" smtClean="0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Богодухівський район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effectLst/>
                          <a:latin typeface="Arial Cyr" panose="020B0604020202020204" pitchFamily="34" charset="0"/>
                        </a:rPr>
                        <a:t>1</a:t>
                      </a:r>
                      <a:endParaRPr lang="ru-RU" sz="1800" b="0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800" b="0" i="0" u="none" strike="noStrike" dirty="0" smtClean="0">
                          <a:effectLst/>
                          <a:latin typeface="+mn-lt"/>
                        </a:rPr>
                        <a:t>8</a:t>
                      </a:r>
                      <a:endParaRPr lang="uk-UA" sz="1800" b="0" i="0" u="none" strike="noStrike" dirty="0" smtClean="0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Кегичівський район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effectLst/>
                          <a:latin typeface="Arial Cyr" panose="020B0604020202020204" pitchFamily="34" charset="0"/>
                        </a:rPr>
                        <a:t>1</a:t>
                      </a:r>
                      <a:endParaRPr lang="ru-RU" sz="1800" b="0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287975" y="3739262"/>
            <a:ext cx="10981266" cy="721659"/>
          </a:xfrm>
        </p:spPr>
        <p:txBody>
          <a:bodyPr>
            <a:normAutofit fontScale="90000"/>
          </a:bodyPr>
          <a:lstStyle/>
          <a:p>
            <a:pPr algn="ctr"/>
            <a:r>
              <a:rPr lang="uk-UA" sz="2700" b="1" dirty="0" smtClean="0">
                <a:solidFill>
                  <a:srgbClr val="006C31"/>
                </a:solidFill>
              </a:rPr>
              <a:t>Не проставлено кількість вільних місць в групах</a:t>
            </a:r>
            <a:r>
              <a:rPr lang="uk-UA" sz="3100" b="1" dirty="0" smtClean="0">
                <a:solidFill>
                  <a:srgbClr val="C00000"/>
                </a:solidFill>
              </a:rPr>
              <a:t/>
            </a:r>
            <a:br>
              <a:rPr lang="uk-UA" sz="3100" b="1" dirty="0" smtClean="0">
                <a:solidFill>
                  <a:srgbClr val="C00000"/>
                </a:solidFill>
              </a:rPr>
            </a:br>
            <a:r>
              <a:rPr lang="uk-UA" sz="3100" b="1" dirty="0" smtClean="0">
                <a:solidFill>
                  <a:srgbClr val="006C31"/>
                </a:solidFill>
              </a:rPr>
              <a:t/>
            </a:r>
            <a:br>
              <a:rPr lang="uk-UA" sz="3100" b="1" dirty="0" smtClean="0">
                <a:solidFill>
                  <a:srgbClr val="006C31"/>
                </a:solidFill>
              </a:rPr>
            </a:br>
            <a:r>
              <a:rPr lang="uk-UA" sz="3100" b="1" dirty="0" smtClean="0">
                <a:solidFill>
                  <a:srgbClr val="C00000"/>
                </a:solidFill>
              </a:rPr>
              <a:t> </a:t>
            </a:r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2578" y="4460921"/>
            <a:ext cx="11372789" cy="1598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38551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615395" y="71508"/>
            <a:ext cx="706969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b="1" dirty="0">
                <a:solidFill>
                  <a:srgbClr val="006C31"/>
                </a:solidFill>
              </a:rPr>
              <a:t>Не проставлено рік формування в групах</a:t>
            </a:r>
            <a:endParaRPr lang="ru-RU" sz="2400" dirty="0"/>
          </a:p>
        </p:txBody>
      </p:sp>
      <p:graphicFrame>
        <p:nvGraphicFramePr>
          <p:cNvPr id="5" name="Объект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25000097"/>
              </p:ext>
            </p:extLst>
          </p:nvPr>
        </p:nvGraphicFramePr>
        <p:xfrm>
          <a:off x="108487" y="533174"/>
          <a:ext cx="12083511" cy="61987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517396"/>
                <a:gridCol w="6566115"/>
              </a:tblGrid>
              <a:tr h="431566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800" b="1" u="none" strike="noStrike" noProof="0" dirty="0" smtClean="0">
                          <a:effectLst/>
                        </a:rPr>
                        <a:t>Назва </a:t>
                      </a:r>
                      <a:r>
                        <a:rPr lang="uk-UA" sz="1800" b="1" u="none" strike="noStrike" noProof="0" dirty="0" smtClean="0">
                          <a:effectLst/>
                        </a:rPr>
                        <a:t>району</a:t>
                      </a:r>
                      <a:endParaRPr lang="uk-UA" sz="1800" b="1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800" b="1" u="none" strike="noStrike" noProof="0" dirty="0" smtClean="0">
                          <a:effectLst/>
                        </a:rPr>
                        <a:t>Не проставлено рік формування в групах (кількість груп)</a:t>
                      </a:r>
                      <a:endParaRPr lang="uk-UA" sz="1800" b="1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69758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Нововодолазький </a:t>
                      </a:r>
                      <a:r>
                        <a:rPr lang="ru-RU" dirty="0" smtClean="0"/>
                        <a:t>район</a:t>
                      </a:r>
                      <a:endParaRPr lang="uk-UA" sz="18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u="none" strike="noStrike" noProof="0" dirty="0" smtClean="0">
                          <a:effectLst/>
                        </a:rPr>
                        <a:t>15</a:t>
                      </a:r>
                      <a:r>
                        <a:rPr lang="uk-UA" sz="1800" u="none" strike="noStrike" baseline="0" noProof="0" dirty="0" smtClean="0">
                          <a:effectLst/>
                        </a:rPr>
                        <a:t> </a:t>
                      </a:r>
                      <a:r>
                        <a:rPr lang="uk-UA" sz="1800" u="none" strike="noStrike" noProof="0" dirty="0" smtClean="0">
                          <a:effectLst/>
                        </a:rPr>
                        <a:t>ЗДО - рік формування 2017, 2018</a:t>
                      </a:r>
                      <a:endParaRPr lang="uk-UA" sz="1800" b="0" i="0" u="none" strike="noStrike" noProof="0" dirty="0" smtClean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69758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Барвінківський 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район</a:t>
                      </a:r>
                      <a:endParaRPr lang="uk-UA" sz="18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800" u="none" strike="noStrike" noProof="0" dirty="0" smtClean="0">
                          <a:effectLst/>
                        </a:rPr>
                        <a:t>13 ЗДО - рік формування 2018</a:t>
                      </a:r>
                      <a:endParaRPr lang="uk-UA" sz="1800" b="0" i="0" u="none" strike="noStrike" noProof="0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69758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Куп'янський </a:t>
                      </a:r>
                      <a:r>
                        <a:rPr lang="ru-RU" dirty="0" smtClean="0"/>
                        <a:t>район</a:t>
                      </a:r>
                      <a:endParaRPr lang="uk-UA" sz="18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u="none" strike="noStrike" noProof="0" dirty="0" smtClean="0">
                          <a:effectLst/>
                        </a:rPr>
                        <a:t>12 ЗДО - рік формування 2014, 2015, 2016, 2017</a:t>
                      </a:r>
                      <a:endParaRPr lang="uk-UA" sz="1800" b="0" i="0" u="none" strike="noStrike" noProof="0" dirty="0" smtClean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69758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м. Лозова</a:t>
                      </a:r>
                      <a:endParaRPr lang="uk-UA" sz="18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u="none" strike="noStrike" noProof="0" dirty="0" smtClean="0">
                          <a:effectLst/>
                        </a:rPr>
                        <a:t>12 ЗДО - рік формування 2015, 2016, 2017,</a:t>
                      </a:r>
                      <a:r>
                        <a:rPr lang="uk-UA" sz="1800" u="none" strike="noStrike" baseline="0" noProof="0" dirty="0" smtClean="0">
                          <a:effectLst/>
                        </a:rPr>
                        <a:t> </a:t>
                      </a:r>
                      <a:r>
                        <a:rPr lang="uk-UA" sz="1800" u="none" strike="noStrike" noProof="0" dirty="0" smtClean="0">
                          <a:effectLst/>
                        </a:rPr>
                        <a:t>2018</a:t>
                      </a:r>
                      <a:endParaRPr lang="uk-UA" sz="1800" b="0" i="0" u="none" strike="noStrike" noProof="0" dirty="0" smtClean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69758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Великобурлуцький район</a:t>
                      </a:r>
                      <a:endParaRPr lang="uk-UA" sz="18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u="none" strike="noStrike" noProof="0" dirty="0" smtClean="0">
                          <a:effectLst/>
                        </a:rPr>
                        <a:t>12</a:t>
                      </a:r>
                      <a:r>
                        <a:rPr lang="uk-UA" sz="1800" u="none" strike="noStrike" baseline="0" noProof="0" dirty="0" smtClean="0">
                          <a:effectLst/>
                        </a:rPr>
                        <a:t> </a:t>
                      </a:r>
                      <a:r>
                        <a:rPr lang="uk-UA" sz="1800" u="none" strike="noStrike" noProof="0" dirty="0" smtClean="0">
                          <a:effectLst/>
                        </a:rPr>
                        <a:t>ЗДО - рік формування 2018</a:t>
                      </a:r>
                      <a:endParaRPr lang="uk-UA" sz="1800" b="0" i="0" u="none" strike="noStrike" noProof="0" dirty="0" smtClean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69758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м. Ізюм</a:t>
                      </a:r>
                      <a:endParaRPr lang="uk-UA" sz="18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u="none" strike="noStrike" noProof="0" dirty="0" smtClean="0">
                          <a:effectLst/>
                        </a:rPr>
                        <a:t>10 ЗДО - рік формування 2016, 2017,</a:t>
                      </a:r>
                      <a:r>
                        <a:rPr lang="uk-UA" sz="1800" u="none" strike="noStrike" baseline="0" noProof="0" dirty="0" smtClean="0">
                          <a:effectLst/>
                        </a:rPr>
                        <a:t> </a:t>
                      </a:r>
                      <a:r>
                        <a:rPr lang="uk-UA" sz="1800" u="none" strike="noStrike" noProof="0" dirty="0" smtClean="0">
                          <a:effectLst/>
                        </a:rPr>
                        <a:t>2018</a:t>
                      </a:r>
                      <a:endParaRPr lang="uk-UA" sz="1800" b="0" i="0" u="none" strike="noStrike" noProof="0" dirty="0" smtClean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69758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м. Куп'янськ</a:t>
                      </a:r>
                      <a:endParaRPr lang="uk-UA" sz="18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u="none" strike="noStrike" noProof="0" dirty="0" smtClean="0">
                          <a:effectLst/>
                        </a:rPr>
                        <a:t>9 ЗДО - рік формування 2016, 2017,</a:t>
                      </a:r>
                      <a:r>
                        <a:rPr lang="uk-UA" sz="1800" u="none" strike="noStrike" baseline="0" noProof="0" dirty="0" smtClean="0">
                          <a:effectLst/>
                        </a:rPr>
                        <a:t> </a:t>
                      </a:r>
                      <a:r>
                        <a:rPr lang="uk-UA" sz="1800" u="none" strike="noStrike" noProof="0" dirty="0" smtClean="0">
                          <a:effectLst/>
                        </a:rPr>
                        <a:t>2018</a:t>
                      </a:r>
                      <a:endParaRPr lang="uk-UA" sz="1800" b="0" i="0" u="none" strike="noStrike" noProof="0" dirty="0" smtClean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69758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Шевченківський район</a:t>
                      </a:r>
                      <a:endParaRPr lang="uk-UA" sz="16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u="none" strike="noStrike" noProof="0" dirty="0" smtClean="0">
                          <a:effectLst/>
                        </a:rPr>
                        <a:t>7</a:t>
                      </a:r>
                      <a:r>
                        <a:rPr lang="uk-UA" sz="1600" u="none" strike="noStrike" baseline="0" noProof="0" dirty="0" smtClean="0">
                          <a:effectLst/>
                        </a:rPr>
                        <a:t> </a:t>
                      </a:r>
                      <a:r>
                        <a:rPr lang="uk-UA" sz="1600" u="none" strike="noStrike" noProof="0" dirty="0" smtClean="0">
                          <a:effectLst/>
                        </a:rPr>
                        <a:t>ЗДО - рік формування 2017, 2018</a:t>
                      </a:r>
                      <a:endParaRPr lang="uk-UA" sz="1600" b="0" i="0" u="none" strike="noStrike" noProof="0" dirty="0" smtClean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69758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Богодухівський район</a:t>
                      </a:r>
                      <a:endParaRPr lang="uk-UA" sz="16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u="none" strike="noStrike" noProof="0" dirty="0" smtClean="0">
                          <a:effectLst/>
                        </a:rPr>
                        <a:t>4 ЗДО - рік формування 2017, 2018, 2020</a:t>
                      </a:r>
                      <a:endParaRPr lang="uk-UA" sz="1600" b="0" i="0" u="none" strike="noStrike" noProof="0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69758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Борівський район</a:t>
                      </a:r>
                      <a:endParaRPr lang="uk-UA" sz="16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u="none" strike="noStrike" noProof="0" dirty="0" smtClean="0">
                          <a:effectLst/>
                        </a:rPr>
                        <a:t>3</a:t>
                      </a:r>
                      <a:r>
                        <a:rPr lang="uk-UA" sz="1600" u="none" strike="noStrike" baseline="0" noProof="0" dirty="0" smtClean="0">
                          <a:effectLst/>
                        </a:rPr>
                        <a:t> </a:t>
                      </a:r>
                      <a:r>
                        <a:rPr lang="uk-UA" sz="1600" u="none" strike="noStrike" noProof="0" dirty="0" smtClean="0">
                          <a:effectLst/>
                        </a:rPr>
                        <a:t>ЗДО - рік формування 2018, 2017,</a:t>
                      </a:r>
                      <a:r>
                        <a:rPr lang="uk-UA" sz="1600" u="none" strike="noStrike" baseline="0" noProof="0" dirty="0" smtClean="0">
                          <a:effectLst/>
                        </a:rPr>
                        <a:t> </a:t>
                      </a:r>
                      <a:r>
                        <a:rPr lang="uk-UA" sz="1600" u="none" strike="noStrike" noProof="0" dirty="0" smtClean="0">
                          <a:effectLst/>
                        </a:rPr>
                        <a:t>2016</a:t>
                      </a:r>
                      <a:endParaRPr lang="uk-UA" sz="1600" b="0" i="0" u="none" strike="noStrike" noProof="0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69758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Роганська територіальна громада</a:t>
                      </a:r>
                      <a:endParaRPr lang="uk-UA" sz="16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u="none" strike="noStrike" noProof="0" dirty="0" smtClean="0">
                          <a:effectLst/>
                        </a:rPr>
                        <a:t>3</a:t>
                      </a:r>
                      <a:r>
                        <a:rPr lang="uk-UA" sz="1600" u="none" strike="noStrike" baseline="0" noProof="0" dirty="0" smtClean="0">
                          <a:effectLst/>
                        </a:rPr>
                        <a:t> </a:t>
                      </a:r>
                      <a:r>
                        <a:rPr lang="uk-UA" sz="1600" u="none" strike="noStrike" noProof="0" dirty="0" smtClean="0">
                          <a:effectLst/>
                        </a:rPr>
                        <a:t>ЗДО - рік формування 2014, 2015, 2016, 2017, </a:t>
                      </a:r>
                      <a:r>
                        <a:rPr lang="uk-UA" sz="1600" u="none" strike="noStrike" noProof="0" dirty="0" smtClean="0">
                          <a:effectLst/>
                        </a:rPr>
                        <a:t>2018</a:t>
                      </a:r>
                      <a:endParaRPr lang="uk-UA" sz="1600" b="0" i="0" u="none" strike="noStrike" noProof="0" dirty="0" smtClean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69758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Зачепилівський район</a:t>
                      </a:r>
                      <a:endParaRPr lang="uk-UA" sz="16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u="none" strike="noStrike" noProof="0" dirty="0" smtClean="0">
                          <a:effectLst/>
                        </a:rPr>
                        <a:t>3</a:t>
                      </a:r>
                      <a:r>
                        <a:rPr lang="uk-UA" sz="1600" u="none" strike="noStrike" baseline="0" noProof="0" dirty="0" smtClean="0">
                          <a:effectLst/>
                        </a:rPr>
                        <a:t> </a:t>
                      </a:r>
                      <a:r>
                        <a:rPr lang="uk-UA" sz="1600" u="none" strike="noStrike" noProof="0" dirty="0" smtClean="0">
                          <a:effectLst/>
                        </a:rPr>
                        <a:t>ЗДО - рік формування 2017, 2018</a:t>
                      </a:r>
                      <a:endParaRPr lang="uk-UA" sz="1600" b="0" i="0" u="none" strike="noStrike" noProof="0" dirty="0" smtClean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69758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Кегичівський район</a:t>
                      </a:r>
                      <a:endParaRPr lang="uk-UA" sz="16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u="none" strike="noStrike" noProof="0" dirty="0" smtClean="0">
                          <a:effectLst/>
                        </a:rPr>
                        <a:t>3 ЗДО - рік формування 2010, 2018</a:t>
                      </a:r>
                      <a:endParaRPr lang="uk-UA" sz="1600" b="0" i="0" u="none" strike="noStrike" noProof="0" dirty="0" smtClean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69758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Старосалтівська територіальна громада</a:t>
                      </a:r>
                      <a:endParaRPr lang="uk-UA" sz="16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u="none" strike="noStrike" noProof="0" dirty="0" smtClean="0">
                          <a:effectLst/>
                        </a:rPr>
                        <a:t>2</a:t>
                      </a:r>
                      <a:r>
                        <a:rPr lang="uk-UA" sz="1600" u="none" strike="noStrike" baseline="0" noProof="0" dirty="0" smtClean="0">
                          <a:effectLst/>
                        </a:rPr>
                        <a:t> </a:t>
                      </a:r>
                      <a:r>
                        <a:rPr lang="uk-UA" sz="1600" u="none" strike="noStrike" noProof="0" dirty="0" smtClean="0">
                          <a:effectLst/>
                        </a:rPr>
                        <a:t>ЗДО - рік формування 2017, 2018</a:t>
                      </a:r>
                      <a:endParaRPr lang="uk-UA" sz="1600" b="0" i="0" u="none" strike="noStrike" noProof="0" dirty="0" smtClean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891926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Чугуївський район</a:t>
                      </a:r>
                      <a:endParaRPr lang="uk-UA" sz="16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Дергачівський район</a:t>
                      </a:r>
                      <a:endParaRPr lang="uk-UA" sz="16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Харківський </a:t>
                      </a:r>
                      <a:r>
                        <a:rPr lang="ru-RU" sz="1600" dirty="0" smtClean="0"/>
                        <a:t>район</a:t>
                      </a:r>
                      <a:endParaRPr lang="uk-UA" sz="16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err="1" smtClean="0"/>
                        <a:t>Коломацька</a:t>
                      </a:r>
                      <a:r>
                        <a:rPr lang="ru-RU" sz="1600" dirty="0" smtClean="0"/>
                        <a:t> територіальна громада</a:t>
                      </a:r>
                      <a:endParaRPr lang="uk-UA" sz="16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Малинівська територіальна </a:t>
                      </a:r>
                      <a:r>
                        <a:rPr lang="ru-RU" sz="1600" dirty="0" smtClean="0"/>
                        <a:t>громада</a:t>
                      </a:r>
                    </a:p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err="1" smtClean="0"/>
                        <a:t>Циркунівська</a:t>
                      </a:r>
                      <a:r>
                        <a:rPr lang="ru-RU" sz="1600" dirty="0" smtClean="0"/>
                        <a:t> територіальна громада</a:t>
                      </a:r>
                      <a:endParaRPr lang="uk-UA" sz="1600" b="0" i="0" u="none" strike="noStrike" noProof="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Нововодолазька територіальна громада</a:t>
                      </a:r>
                      <a:endParaRPr lang="uk-UA" sz="18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u="none" strike="noStrike" noProof="0" dirty="0" smtClean="0">
                          <a:effectLst/>
                        </a:rPr>
                        <a:t>По 1</a:t>
                      </a:r>
                      <a:r>
                        <a:rPr lang="uk-UA" sz="1800" u="none" strike="noStrike" baseline="0" noProof="0" dirty="0" smtClean="0">
                          <a:effectLst/>
                        </a:rPr>
                        <a:t> </a:t>
                      </a:r>
                      <a:r>
                        <a:rPr lang="uk-UA" sz="1800" u="none" strike="noStrike" noProof="0" dirty="0" smtClean="0">
                          <a:effectLst/>
                        </a:rPr>
                        <a:t>ЗДО - рік формування </a:t>
                      </a:r>
                      <a:r>
                        <a:rPr lang="uk-UA" sz="1800" u="none" strike="noStrike" noProof="0" dirty="0" smtClean="0">
                          <a:effectLst/>
                        </a:rPr>
                        <a:t>2017, 2018, 2020, 20126</a:t>
                      </a:r>
                      <a:endParaRPr lang="uk-UA" sz="1800" b="0" i="0" u="none" strike="noStrike" noProof="0" dirty="0" smtClean="0">
                        <a:effectLst/>
                        <a:latin typeface="Arial Cyr" panose="020B0604020202020204" pitchFamily="34" charset="0"/>
                      </a:endParaRPr>
                    </a:p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uk-UA" sz="1800" b="0" i="0" u="none" strike="noStrike" noProof="0" dirty="0" smtClean="0">
                        <a:effectLst/>
                        <a:latin typeface="Arial Cyr" panose="020B0604020202020204" pitchFamily="34" charset="0"/>
                      </a:endParaRPr>
                    </a:p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uk-UA" sz="1800" b="0" i="0" u="none" strike="noStrike" noProof="0" dirty="0" smtClean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3876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4776" y="286871"/>
            <a:ext cx="11349318" cy="1320800"/>
          </a:xfrm>
        </p:spPr>
        <p:txBody>
          <a:bodyPr>
            <a:noAutofit/>
          </a:bodyPr>
          <a:lstStyle/>
          <a:p>
            <a:pPr algn="ctr"/>
            <a:r>
              <a:rPr lang="uk-UA" sz="2400" b="1" dirty="0" smtClean="0">
                <a:solidFill>
                  <a:srgbClr val="C00000"/>
                </a:solidFill>
              </a:rPr>
              <a:t>ІНФОРМАЦІЯ</a:t>
            </a:r>
            <a:br>
              <a:rPr lang="uk-UA" sz="2400" b="1" dirty="0" smtClean="0">
                <a:solidFill>
                  <a:srgbClr val="C00000"/>
                </a:solidFill>
              </a:rPr>
            </a:br>
            <a:r>
              <a:rPr lang="uk-UA" sz="2400" b="1" dirty="0" smtClean="0">
                <a:solidFill>
                  <a:srgbClr val="C00000"/>
                </a:solidFill>
              </a:rPr>
              <a:t>про кількість поданих та оброблених заявок</a:t>
            </a:r>
            <a:endParaRPr lang="uk-UA" sz="2400" dirty="0">
              <a:solidFill>
                <a:srgbClr val="C00000"/>
              </a:solidFill>
            </a:endParaRP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3120609"/>
              </p:ext>
            </p:extLst>
          </p:nvPr>
        </p:nvGraphicFramePr>
        <p:xfrm>
          <a:off x="564776" y="1237132"/>
          <a:ext cx="11120946" cy="55046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66363"/>
                <a:gridCol w="4842961"/>
                <a:gridCol w="5411622"/>
              </a:tblGrid>
              <a:tr h="972115">
                <a:tc>
                  <a:txBody>
                    <a:bodyPr/>
                    <a:lstStyle/>
                    <a:p>
                      <a:pPr marL="0" algn="ctr" fontAlgn="ctr">
                        <a:lnSpc>
                          <a:spcPct val="150000"/>
                        </a:lnSpc>
                        <a:spcBef>
                          <a:spcPts val="0"/>
                        </a:spcBef>
                      </a:pPr>
                      <a:r>
                        <a:rPr lang="ru-RU" sz="1800" b="1" u="none" strike="noStrike" dirty="0">
                          <a:effectLst/>
                        </a:rPr>
                        <a:t>№ з/п</a:t>
                      </a:r>
                      <a:endParaRPr lang="ru-RU" sz="18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fontAlgn="ctr">
                        <a:lnSpc>
                          <a:spcPct val="150000"/>
                        </a:lnSpc>
                        <a:spcBef>
                          <a:spcPts val="0"/>
                        </a:spcBef>
                      </a:pPr>
                      <a:r>
                        <a:rPr lang="ru-RU" sz="1800" b="1" u="none" strike="noStrike" dirty="0">
                          <a:effectLst/>
                        </a:rPr>
                        <a:t>Назва району</a:t>
                      </a:r>
                      <a:endParaRPr lang="ru-RU" sz="18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fontAlgn="ctr">
                        <a:lnSpc>
                          <a:spcPct val="150000"/>
                        </a:lnSpc>
                        <a:spcBef>
                          <a:spcPts val="0"/>
                        </a:spcBef>
                      </a:pPr>
                      <a:r>
                        <a:rPr lang="ru-RU" sz="18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Остання дата редагування заявок</a:t>
                      </a:r>
                      <a:endParaRPr lang="uk-UA" sz="1800" b="1" u="none" strike="noStrike" kern="1200" noProof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664075">
                <a:tc>
                  <a:txBody>
                    <a:bodyPr/>
                    <a:lstStyle/>
                    <a:p>
                      <a:pPr marL="0" algn="ctr" fontAlgn="ctr">
                        <a:lnSpc>
                          <a:spcPct val="150000"/>
                        </a:lnSpc>
                        <a:spcBef>
                          <a:spcPts val="0"/>
                        </a:spcBef>
                      </a:pPr>
                      <a:r>
                        <a:rPr lang="ru-RU" sz="1800" u="none" strike="noStrike" dirty="0" smtClean="0">
                          <a:effectLst/>
                        </a:rPr>
                        <a:t>1</a:t>
                      </a:r>
                      <a:endParaRPr lang="ru-RU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fontAlgn="b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ru-RU" sz="18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Чкалівська територіальна громада</a:t>
                      </a:r>
                      <a:endParaRPr lang="ru-RU" sz="18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ru-RU" sz="1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Немає даних</a:t>
                      </a:r>
                      <a:endParaRPr lang="uk-UA" sz="1800" u="none" strike="noStrike" kern="1200" noProof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447137">
                <a:tc>
                  <a:txBody>
                    <a:bodyPr/>
                    <a:lstStyle/>
                    <a:p>
                      <a:pPr marL="0" algn="ctr" fontAlgn="ctr">
                        <a:lnSpc>
                          <a:spcPct val="150000"/>
                        </a:lnSpc>
                        <a:spcBef>
                          <a:spcPts val="0"/>
                        </a:spcBef>
                      </a:pPr>
                      <a:r>
                        <a:rPr lang="uk-UA" sz="18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endParaRPr lang="ru-RU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fontAlgn="b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ru-RU" sz="18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Кегичівський район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Немає даних</a:t>
                      </a:r>
                      <a:endParaRPr lang="uk-UA" sz="1800" u="none" strike="noStrike" kern="1200" noProof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447137">
                <a:tc>
                  <a:txBody>
                    <a:bodyPr/>
                    <a:lstStyle/>
                    <a:p>
                      <a:pPr marL="0" algn="ctr" fontAlgn="ctr">
                        <a:lnSpc>
                          <a:spcPct val="150000"/>
                        </a:lnSpc>
                        <a:spcBef>
                          <a:spcPts val="0"/>
                        </a:spcBef>
                      </a:pPr>
                      <a:r>
                        <a:rPr lang="uk-UA" sz="18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3</a:t>
                      </a:r>
                      <a:endParaRPr lang="ru-RU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fontAlgn="b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ru-RU" sz="18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Лозівський район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ru-RU" sz="1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Немає даних</a:t>
                      </a:r>
                      <a:endParaRPr lang="uk-UA" sz="1800" u="none" strike="noStrike" kern="1200" noProof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592810">
                <a:tc>
                  <a:txBody>
                    <a:bodyPr/>
                    <a:lstStyle/>
                    <a:p>
                      <a:pPr marL="0" algn="ctr" fontAlgn="ctr">
                        <a:lnSpc>
                          <a:spcPct val="150000"/>
                        </a:lnSpc>
                        <a:spcBef>
                          <a:spcPts val="0"/>
                        </a:spcBef>
                      </a:pPr>
                      <a:r>
                        <a:rPr lang="uk-UA" sz="18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4</a:t>
                      </a:r>
                      <a:endParaRPr lang="ru-RU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ru-RU" sz="18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Старосалтівська територіальна громада</a:t>
                      </a:r>
                      <a:endParaRPr lang="uk-UA" sz="1800" u="none" strike="noStrike" kern="12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u="none" strike="noStrike" kern="120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Немає даних</a:t>
                      </a:r>
                    </a:p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uk-UA" sz="1800" u="none" strike="noStrike" noProof="0" dirty="0" smtClean="0">
                          <a:effectLst/>
                        </a:rPr>
                        <a:t> </a:t>
                      </a:r>
                      <a:endParaRPr lang="uk-UA" sz="18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592810">
                <a:tc>
                  <a:txBody>
                    <a:bodyPr/>
                    <a:lstStyle/>
                    <a:p>
                      <a:pPr marL="0" algn="ctr" fontAlgn="ctr">
                        <a:lnSpc>
                          <a:spcPct val="150000"/>
                        </a:lnSpc>
                        <a:spcBef>
                          <a:spcPts val="0"/>
                        </a:spcBef>
                      </a:pPr>
                      <a:r>
                        <a:rPr lang="uk-UA" sz="18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5</a:t>
                      </a:r>
                      <a:endParaRPr lang="ru-RU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uk-UA" sz="1800" u="none" strike="noStrike" noProof="0" dirty="0" smtClean="0">
                          <a:solidFill>
                            <a:schemeClr val="tx1"/>
                          </a:solidFill>
                          <a:effectLst/>
                        </a:rPr>
                        <a:t>Великобурлуцька територіальна громада</a:t>
                      </a:r>
                      <a:endParaRPr lang="uk-UA" sz="18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u="none" strike="noStrike" kern="120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Немає даних</a:t>
                      </a:r>
                    </a:p>
                    <a:p>
                      <a:pPr marL="0" algn="ctr" defTabSz="4572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uk-UA" sz="1800" u="none" strike="noStrike" kern="120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uk-UA" sz="1800" u="none" strike="noStrike" kern="1200" noProof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447137">
                <a:tc>
                  <a:txBody>
                    <a:bodyPr/>
                    <a:lstStyle/>
                    <a:p>
                      <a:pPr marL="0" algn="ctr" fontAlgn="ctr">
                        <a:lnSpc>
                          <a:spcPct val="150000"/>
                        </a:lnSpc>
                        <a:spcBef>
                          <a:spcPts val="0"/>
                        </a:spcBef>
                      </a:pPr>
                      <a:r>
                        <a:rPr lang="uk-UA" sz="18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6</a:t>
                      </a:r>
                      <a:endParaRPr lang="ru-RU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uk-UA" sz="1800" u="none" strike="noStrike" noProof="0" dirty="0" smtClean="0">
                          <a:solidFill>
                            <a:schemeClr val="tx1"/>
                          </a:solidFill>
                          <a:effectLst/>
                        </a:rPr>
                        <a:t>Наталинська територіальна громада</a:t>
                      </a:r>
                      <a:endParaRPr lang="uk-UA" sz="18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uk-UA" sz="1800" u="none" strike="noStrike" kern="120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Немає даних</a:t>
                      </a:r>
                      <a:endParaRPr lang="uk-UA" sz="1800" u="none" strike="noStrike" kern="1200" noProof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447137">
                <a:tc>
                  <a:txBody>
                    <a:bodyPr/>
                    <a:lstStyle/>
                    <a:p>
                      <a:pPr marL="0" algn="ctr" fontAlgn="ctr">
                        <a:lnSpc>
                          <a:spcPct val="150000"/>
                        </a:lnSpc>
                        <a:spcBef>
                          <a:spcPts val="0"/>
                        </a:spcBef>
                      </a:pPr>
                      <a:r>
                        <a:rPr lang="uk-UA" sz="18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7</a:t>
                      </a:r>
                      <a:endParaRPr lang="ru-RU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uk-UA" sz="1800" u="none" strike="noStrike" noProof="0" dirty="0" smtClean="0">
                          <a:solidFill>
                            <a:schemeClr val="tx1"/>
                          </a:solidFill>
                          <a:effectLst/>
                        </a:rPr>
                        <a:t>м. Первомайський</a:t>
                      </a:r>
                      <a:endParaRPr lang="uk-UA" sz="18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uk-UA" sz="1800" u="none" strike="noStrike" kern="120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Немає даних</a:t>
                      </a:r>
                      <a:endParaRPr lang="uk-UA" sz="1800" u="none" strike="noStrike" kern="1200" noProof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447137">
                <a:tc>
                  <a:txBody>
                    <a:bodyPr/>
                    <a:lstStyle/>
                    <a:p>
                      <a:pPr marL="0" algn="ctr" fontAlgn="ctr">
                        <a:lnSpc>
                          <a:spcPct val="150000"/>
                        </a:lnSpc>
                        <a:spcBef>
                          <a:spcPts val="0"/>
                        </a:spcBef>
                      </a:pPr>
                      <a:r>
                        <a:rPr lang="uk-UA" sz="18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8</a:t>
                      </a:r>
                      <a:endParaRPr lang="ru-RU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uk-UA" sz="1800" u="none" strike="noStrike" noProof="0" dirty="0" smtClean="0">
                          <a:solidFill>
                            <a:schemeClr val="tx1"/>
                          </a:solidFill>
                          <a:effectLst/>
                        </a:rPr>
                        <a:t>Первомайський район</a:t>
                      </a:r>
                      <a:endParaRPr lang="uk-UA" sz="18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uk-UA" sz="1800" u="none" strike="noStrike" kern="120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Немає даних</a:t>
                      </a:r>
                      <a:endParaRPr lang="uk-UA" sz="1800" u="none" strike="noStrike" kern="1200" noProof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447137">
                <a:tc>
                  <a:txBody>
                    <a:bodyPr/>
                    <a:lstStyle/>
                    <a:p>
                      <a:pPr marL="0" algn="ctr" fontAlgn="ctr">
                        <a:lnSpc>
                          <a:spcPct val="150000"/>
                        </a:lnSpc>
                        <a:spcBef>
                          <a:spcPts val="0"/>
                        </a:spcBef>
                      </a:pPr>
                      <a:r>
                        <a:rPr lang="uk-UA" sz="18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9</a:t>
                      </a:r>
                      <a:endParaRPr lang="ru-RU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uk-UA" sz="1800" u="none" strike="noStrike" noProof="0" dirty="0" smtClean="0">
                          <a:solidFill>
                            <a:schemeClr val="tx1"/>
                          </a:solidFill>
                          <a:effectLst/>
                        </a:rPr>
                        <a:t>Дергачівський район</a:t>
                      </a:r>
                      <a:endParaRPr lang="uk-UA" sz="18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u="none" strike="noStrike" kern="120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Немає даних </a:t>
                      </a:r>
                      <a:endParaRPr lang="uk-UA" sz="1800" u="none" strike="noStrike" kern="1200" noProof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8246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4776" y="286871"/>
            <a:ext cx="11349318" cy="1320800"/>
          </a:xfrm>
        </p:spPr>
        <p:txBody>
          <a:bodyPr>
            <a:noAutofit/>
          </a:bodyPr>
          <a:lstStyle/>
          <a:p>
            <a:pPr algn="ctr"/>
            <a:r>
              <a:rPr lang="uk-UA" sz="2400" b="1" dirty="0">
                <a:solidFill>
                  <a:srgbClr val="C00000"/>
                </a:solidFill>
              </a:rPr>
              <a:t>ІНФОРМАЦІЯ</a:t>
            </a:r>
            <a:br>
              <a:rPr lang="uk-UA" sz="2400" b="1" dirty="0">
                <a:solidFill>
                  <a:srgbClr val="C00000"/>
                </a:solidFill>
              </a:rPr>
            </a:br>
            <a:r>
              <a:rPr lang="uk-UA" sz="2400" b="1" dirty="0">
                <a:solidFill>
                  <a:srgbClr val="C00000"/>
                </a:solidFill>
              </a:rPr>
              <a:t>про </a:t>
            </a:r>
            <a:r>
              <a:rPr lang="uk-UA" sz="2400" b="1" dirty="0" smtClean="0">
                <a:solidFill>
                  <a:srgbClr val="C00000"/>
                </a:solidFill>
              </a:rPr>
              <a:t>редагування заявок</a:t>
            </a:r>
            <a:endParaRPr lang="uk-UA" sz="2400" dirty="0">
              <a:solidFill>
                <a:srgbClr val="C00000"/>
              </a:solidFill>
            </a:endParaRPr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6394942"/>
              </p:ext>
            </p:extLst>
          </p:nvPr>
        </p:nvGraphicFramePr>
        <p:xfrm>
          <a:off x="1021977" y="1150802"/>
          <a:ext cx="9937377" cy="46103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78223"/>
                <a:gridCol w="4847095"/>
                <a:gridCol w="4512059"/>
              </a:tblGrid>
              <a:tr h="1071149"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ru-RU" sz="1800" b="1" u="none" strike="noStrike" dirty="0">
                          <a:effectLst/>
                        </a:rPr>
                        <a:t>№ з/п</a:t>
                      </a:r>
                      <a:endParaRPr lang="ru-RU" sz="18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ru-RU" sz="1800" b="1" u="none" strike="noStrike" dirty="0">
                          <a:effectLst/>
                        </a:rPr>
                        <a:t>Назва району</a:t>
                      </a:r>
                      <a:endParaRPr lang="ru-RU" sz="18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uk-UA" sz="1800" b="1" u="none" strike="noStrike" kern="120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Остання</a:t>
                      </a:r>
                      <a:r>
                        <a:rPr lang="ru-RU" sz="18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дата редагування заявок</a:t>
                      </a:r>
                      <a:endParaRPr lang="uk-UA" sz="1800" b="1" u="none" strike="noStrike" kern="1200" noProof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651416"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uk-UA" sz="1800" b="0" i="0" u="none" strike="noStrike" noProof="0" dirty="0" smtClean="0"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endParaRPr lang="uk-UA" sz="18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fontAlgn="b">
                        <a:lnSpc>
                          <a:spcPct val="150000"/>
                        </a:lnSpc>
                        <a:spcBef>
                          <a:spcPts val="0"/>
                        </a:spcBef>
                      </a:pPr>
                      <a:r>
                        <a:rPr lang="ru-RU" sz="18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Малинівська територіальна громада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fontAlgn="ctr">
                        <a:lnSpc>
                          <a:spcPct val="150000"/>
                        </a:lnSpc>
                        <a:spcBef>
                          <a:spcPts val="0"/>
                        </a:spcBef>
                      </a:pPr>
                      <a:r>
                        <a:rPr lang="ru-RU" sz="1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2018-11-30</a:t>
                      </a:r>
                      <a:endParaRPr lang="uk-UA" sz="1800" u="none" strike="noStrike" kern="1200" noProof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651416"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uk-UA" sz="1800" b="0" i="0" u="none" strike="noStrike" noProof="0" dirty="0" smtClean="0"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endParaRPr lang="uk-UA" sz="18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uk-UA" sz="1800" u="none" strike="noStrike" noProof="0" dirty="0" smtClean="0">
                          <a:solidFill>
                            <a:schemeClr val="tx1"/>
                          </a:solidFill>
                          <a:effectLst/>
                        </a:rPr>
                        <a:t>Циркунівська територіальна громада</a:t>
                      </a:r>
                      <a:endParaRPr lang="uk-UA" sz="18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>
                        <a:lnSpc>
                          <a:spcPct val="150000"/>
                        </a:lnSpc>
                      </a:pPr>
                      <a:r>
                        <a:rPr lang="ru-RU" sz="1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2018-12-03</a:t>
                      </a:r>
                      <a:endParaRPr lang="uk-UA" sz="1800" u="none" strike="noStrike" kern="1200" noProof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363195"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uk-UA" sz="1800" b="0" i="0" u="none" strike="noStrike" noProof="0" dirty="0" smtClean="0">
                          <a:effectLst/>
                          <a:latin typeface="Arial" panose="020B0604020202020204" pitchFamily="34" charset="0"/>
                        </a:rPr>
                        <a:t>3</a:t>
                      </a:r>
                      <a:endParaRPr lang="uk-UA" sz="18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uk-UA" sz="1800" u="none" strike="noStrike" noProof="0" dirty="0" smtClean="0">
                          <a:solidFill>
                            <a:schemeClr val="tx1"/>
                          </a:solidFill>
                          <a:effectLst/>
                        </a:rPr>
                        <a:t>Великобурлуцький район</a:t>
                      </a:r>
                      <a:endParaRPr lang="uk-UA" sz="18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>
                        <a:lnSpc>
                          <a:spcPct val="150000"/>
                        </a:lnSpc>
                      </a:pPr>
                      <a:r>
                        <a:rPr lang="ru-RU" sz="1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2018-08-02</a:t>
                      </a:r>
                      <a:endParaRPr lang="uk-UA" sz="1800" u="none" strike="noStrike" kern="1200" noProof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651416"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uk-UA" sz="1800" b="0" i="0" u="none" strike="noStrike" noProof="0" dirty="0" smtClean="0">
                          <a:effectLst/>
                          <a:latin typeface="Arial" panose="020B0604020202020204" pitchFamily="34" charset="0"/>
                        </a:rPr>
                        <a:t>4</a:t>
                      </a:r>
                      <a:endParaRPr lang="uk-UA" sz="18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fontAlgn="b">
                        <a:lnSpc>
                          <a:spcPct val="150000"/>
                        </a:lnSpc>
                        <a:spcBef>
                          <a:spcPts val="0"/>
                        </a:spcBef>
                      </a:pPr>
                      <a:r>
                        <a:rPr lang="ru-RU" sz="18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Малоданилівська територіальна громада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fontAlgn="ctr">
                        <a:lnSpc>
                          <a:spcPct val="150000"/>
                        </a:lnSpc>
                        <a:spcBef>
                          <a:spcPts val="0"/>
                        </a:spcBef>
                      </a:pPr>
                      <a:r>
                        <a:rPr lang="uk-UA" sz="1800" u="none" strike="noStrike" kern="120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2018-05-18</a:t>
                      </a:r>
                      <a:endParaRPr lang="uk-UA" sz="1800" u="none" strike="noStrike" kern="1200" noProof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651416"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uk-UA" sz="1800" b="0" i="0" u="none" strike="noStrike" noProof="0" dirty="0" smtClean="0">
                          <a:effectLst/>
                          <a:latin typeface="Arial" panose="020B0604020202020204" pitchFamily="34" charset="0"/>
                        </a:rPr>
                        <a:t>5</a:t>
                      </a:r>
                      <a:endParaRPr lang="uk-UA" sz="18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uk-UA" sz="1800" u="none" strike="noStrike" noProof="0" dirty="0" smtClean="0">
                          <a:solidFill>
                            <a:schemeClr val="tx1"/>
                          </a:solidFill>
                          <a:effectLst/>
                        </a:rPr>
                        <a:t>Золочівська територіальна громада</a:t>
                      </a:r>
                      <a:endParaRPr lang="uk-UA" sz="18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>
                        <a:lnSpc>
                          <a:spcPct val="150000"/>
                        </a:lnSpc>
                      </a:pPr>
                      <a:r>
                        <a:rPr lang="ru-RU" sz="1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2018-06-01</a:t>
                      </a:r>
                      <a:endParaRPr lang="uk-UA" sz="1800" u="none" strike="noStrike" kern="1200" noProof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512566"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uk-UA" sz="1800" b="0" i="0" u="none" strike="noStrike" noProof="0" dirty="0" smtClean="0">
                          <a:effectLst/>
                          <a:latin typeface="Arial" panose="020B0604020202020204" pitchFamily="34" charset="0"/>
                        </a:rPr>
                        <a:t>6</a:t>
                      </a:r>
                      <a:endParaRPr lang="uk-UA" sz="18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50000"/>
                        </a:lnSpc>
                      </a:pPr>
                      <a:r>
                        <a:rPr lang="uk-UA" sz="1800" u="none" strike="noStrike" noProof="0" dirty="0" smtClean="0">
                          <a:solidFill>
                            <a:schemeClr val="tx1"/>
                          </a:solidFill>
                          <a:effectLst/>
                        </a:rPr>
                        <a:t>Нововодолазький район</a:t>
                      </a:r>
                      <a:endParaRPr lang="uk-UA" sz="18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>
                        <a:lnSpc>
                          <a:spcPct val="150000"/>
                        </a:lnSpc>
                      </a:pPr>
                      <a:r>
                        <a:rPr lang="ru-RU" sz="1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2018-08-17</a:t>
                      </a:r>
                      <a:endParaRPr lang="uk-UA" sz="1800" u="none" strike="noStrike" kern="1200" noProof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4975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Молочное стекло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5834</TotalTime>
  <Words>650</Words>
  <Application>Microsoft Office PowerPoint</Application>
  <PresentationFormat>Широкоэкранный</PresentationFormat>
  <Paragraphs>259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</vt:lpstr>
      <vt:lpstr>Arial Cyr</vt:lpstr>
      <vt:lpstr>inherit</vt:lpstr>
      <vt:lpstr>Trebuchet MS</vt:lpstr>
      <vt:lpstr>Wingdings 3</vt:lpstr>
      <vt:lpstr>Грань</vt:lpstr>
      <vt:lpstr>Презентация PowerPoint</vt:lpstr>
      <vt:lpstr>Обов'язки Модератора: </vt:lpstr>
      <vt:lpstr>Обов'язки Модератора: </vt:lpstr>
      <vt:lpstr>Обов'язки Модератора: </vt:lpstr>
      <vt:lpstr>Не оновлена інформація на сторінках ЗДО   </vt:lpstr>
      <vt:lpstr>Не проставлено кількість вільних місць в групах    </vt:lpstr>
      <vt:lpstr>Презентация PowerPoint</vt:lpstr>
      <vt:lpstr>ІНФОРМАЦІЯ про кількість поданих та оброблених заявок</vt:lpstr>
      <vt:lpstr>ІНФОРМАЦІЯ про редагування заявок</vt:lpstr>
      <vt:lpstr>ІНФОРМАЦІЯ про кількість поданих та оброблених заявок</vt:lpstr>
      <vt:lpstr>Активна робота модераторів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88</cp:revision>
  <cp:lastPrinted>2019-12-17T17:07:49Z</cp:lastPrinted>
  <dcterms:created xsi:type="dcterms:W3CDTF">2018-03-19T11:41:33Z</dcterms:created>
  <dcterms:modified xsi:type="dcterms:W3CDTF">2019-12-17T17:13:24Z</dcterms:modified>
</cp:coreProperties>
</file>