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96" r:id="rId4"/>
    <p:sldId id="319" r:id="rId5"/>
    <p:sldId id="318" r:id="rId6"/>
    <p:sldId id="317" r:id="rId7"/>
    <p:sldId id="297" r:id="rId8"/>
    <p:sldId id="320" r:id="rId9"/>
    <p:sldId id="321" r:id="rId10"/>
    <p:sldId id="322" r:id="rId11"/>
    <p:sldId id="312" r:id="rId12"/>
    <p:sldId id="308" r:id="rId13"/>
    <p:sldId id="326" r:id="rId14"/>
    <p:sldId id="323" r:id="rId15"/>
    <p:sldId id="324" r:id="rId16"/>
    <p:sldId id="325" r:id="rId17"/>
    <p:sldId id="291" r:id="rId18"/>
    <p:sldId id="282" r:id="rId19"/>
    <p:sldId id="304" r:id="rId20"/>
    <p:sldId id="305" r:id="rId21"/>
    <p:sldId id="306" r:id="rId22"/>
    <p:sldId id="315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993366"/>
    <a:srgbClr val="CC0000"/>
    <a:srgbClr val="D2A000"/>
    <a:srgbClr val="E6AF00"/>
    <a:srgbClr val="0000FF"/>
    <a:srgbClr val="4D310B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797" autoAdjust="0"/>
  </p:normalViewPr>
  <p:slideViewPr>
    <p:cSldViewPr>
      <p:cViewPr varScale="1">
        <p:scale>
          <a:sx n="48" d="100"/>
          <a:sy n="48" d="100"/>
        </p:scale>
        <p:origin x="-131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noProof="0"/>
              <a:t>Образец текста</a:t>
            </a:r>
          </a:p>
          <a:p>
            <a:pPr lvl="1"/>
            <a:r>
              <a:rPr lang="ru-RU" altLang="uk-UA" noProof="0"/>
              <a:t>Второй уровень</a:t>
            </a:r>
          </a:p>
          <a:p>
            <a:pPr lvl="2"/>
            <a:r>
              <a:rPr lang="ru-RU" altLang="uk-UA" noProof="0"/>
              <a:t>Третий уровень</a:t>
            </a:r>
          </a:p>
          <a:p>
            <a:pPr lvl="3"/>
            <a:r>
              <a:rPr lang="ru-RU" altLang="uk-UA" noProof="0"/>
              <a:t>Четвертый уровень</a:t>
            </a:r>
          </a:p>
          <a:p>
            <a:pPr lvl="4"/>
            <a:r>
              <a:rPr lang="ru-RU" altLang="uk-UA" noProof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E38C7-D36F-444F-A42C-3D7BBF6EA4D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xmlns="" val="3474607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4710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AAAAD85-71D8-4B0D-A459-69A656CDF93A}" type="slidenum">
              <a:rPr lang="ru-RU" altLang="ru-RU" sz="1200">
                <a:latin typeface="Calibri" pitchFamily="34" charset="0"/>
              </a:rPr>
              <a:pPr algn="r"/>
              <a:t>21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D57FD-33C4-491D-863C-9C1B41665C1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2C50-0E25-4A6B-8500-E577CE09BAD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0BAF3-7CB6-4A55-8CAA-8A2AE092A6F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59247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361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8E0F-3664-4E4C-A27C-910D230B7FE9}" type="datetimeFigureOut">
              <a:rPr lang="en-US"/>
              <a:pPr>
                <a:defRPr/>
              </a:pPr>
              <a:t>12/18/2019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DB622-9070-4897-B6D7-D1EF43E4D5F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235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52CD3-3F80-49B2-AD48-865130C3C611}" type="datetimeFigureOut">
              <a:rPr lang="en-US"/>
              <a:pPr>
                <a:defRPr/>
              </a:pPr>
              <a:t>12/18/2019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62F12-A591-4ACE-9EFD-EEC9FD77370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400303" y="2083530"/>
            <a:ext cx="3152775" cy="246221"/>
          </a:xfrm>
          <a:prstGeom prst="rect">
            <a:avLst/>
          </a:prstGeom>
        </p:spPr>
        <p:txBody>
          <a:bodyPr/>
          <a:lstStyle>
            <a:lvl1pPr>
              <a:defRPr sz="16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41302" y="2083529"/>
            <a:ext cx="2763520" cy="246221"/>
          </a:xfrm>
          <a:prstGeom prst="rect">
            <a:avLst/>
          </a:prstGeom>
        </p:spPr>
        <p:txBody>
          <a:bodyPr/>
          <a:lstStyle>
            <a:lvl1pPr>
              <a:defRPr sz="1600" b="1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18CA-0F8E-46DA-8639-43E655FEDC49}" type="datetimeFigureOut">
              <a:rPr lang="en-US"/>
              <a:pPr>
                <a:defRPr/>
              </a:pPr>
              <a:t>12/18/2019</a:t>
            </a:fld>
            <a:endParaRPr lang="en-US" dirty="0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BCA0C-0FEC-48CC-B4BD-155732481E33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k object 16"/>
          <p:cNvSpPr/>
          <p:nvPr/>
        </p:nvSpPr>
        <p:spPr>
          <a:xfrm>
            <a:off x="0" y="0"/>
            <a:ext cx="9144000" cy="6851650"/>
          </a:xfrm>
          <a:custGeom>
            <a:avLst/>
            <a:gdLst/>
            <a:ahLst/>
            <a:cxnLst/>
            <a:rect l="l" t="t" r="r" b="b"/>
            <a:pathLst>
              <a:path w="9144000" h="5144770">
                <a:moveTo>
                  <a:pt x="0" y="5144401"/>
                </a:moveTo>
                <a:lnTo>
                  <a:pt x="9144000" y="5144401"/>
                </a:lnTo>
                <a:lnTo>
                  <a:pt x="9144000" y="0"/>
                </a:lnTo>
                <a:lnTo>
                  <a:pt x="0" y="0"/>
                </a:lnTo>
                <a:lnTo>
                  <a:pt x="0" y="5144401"/>
                </a:lnTo>
                <a:close/>
              </a:path>
            </a:pathLst>
          </a:custGeom>
          <a:solidFill>
            <a:srgbClr val="1357A8"/>
          </a:solidFill>
        </p:spPr>
        <p:txBody>
          <a:bodyPr lIns="0" tIns="0" rIns="0" bIns="0"/>
          <a:lstStyle/>
          <a:p>
            <a:pPr>
              <a:defRPr/>
            </a:pPr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56E0AA-147F-467B-B9AE-4955406A32F1}" type="datetimeFigureOut">
              <a:rPr lang="en-US"/>
              <a:pPr>
                <a:defRPr/>
              </a:pPr>
              <a:t>12/18/2019</a:t>
            </a:fld>
            <a:endParaRPr lang="en-US" dirty="0"/>
          </a:p>
        </p:txBody>
      </p:sp>
      <p:sp>
        <p:nvSpPr>
          <p:cNvPr id="6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F0BC8D-AC0F-4A1B-AE15-2194DE58F9D7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/>
          <p:nvPr/>
        </p:nvSpPr>
        <p:spPr>
          <a:xfrm>
            <a:off x="0" y="0"/>
            <a:ext cx="9144000" cy="6842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 dirty="0"/>
          </a:p>
        </p:txBody>
      </p:sp>
      <p:sp>
        <p:nvSpPr>
          <p:cNvPr id="3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BBF571-2069-4495-B6A7-BE00E414A7E1}" type="datetimeFigureOut">
              <a:rPr lang="en-US"/>
              <a:pPr>
                <a:defRPr/>
              </a:pPr>
              <a:t>12/18/2019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623754-2DCE-4863-908A-D25905970253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D0D0C-D3FD-443E-8CD0-383EEE02886B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70FEA-013D-4F53-92E8-DD8C83FF546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3EEC9-F4E5-4B39-8988-2C573C0CF03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6F950-39DE-4E41-BCA7-9228AF286902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91DA2-D129-4DF7-B59E-D0D2FC656A00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92484-1388-42EB-80ED-C227C0B8410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DE8CB-3A00-4795-AE93-B822EC7A8446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3EA9F-0D69-4523-839F-9ED8C186556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/>
              <a:t>Образец текста</a:t>
            </a:r>
          </a:p>
          <a:p>
            <a:pPr lvl="1"/>
            <a:r>
              <a:rPr lang="ru-RU" altLang="uk-UA"/>
              <a:t>Второй уровень</a:t>
            </a:r>
          </a:p>
          <a:p>
            <a:pPr lvl="2"/>
            <a:r>
              <a:rPr lang="ru-RU" altLang="uk-UA"/>
              <a:t>Третий уровень</a:t>
            </a:r>
          </a:p>
          <a:p>
            <a:pPr lvl="3"/>
            <a:r>
              <a:rPr lang="ru-RU" altLang="uk-UA"/>
              <a:t>Четвертый уровень</a:t>
            </a:r>
          </a:p>
          <a:p>
            <a:pPr lvl="4"/>
            <a:r>
              <a:rPr lang="ru-RU" altLang="uk-UA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2570AF4-38F6-414F-A816-E449929FC06C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60363" y="990600"/>
            <a:ext cx="8424862" cy="0"/>
          </a:xfrm>
          <a:custGeom>
            <a:avLst/>
            <a:gdLst/>
            <a:ahLst/>
            <a:cxnLst/>
            <a:rect l="l" t="t" r="r" b="b"/>
            <a:pathLst>
              <a:path w="8424545">
                <a:moveTo>
                  <a:pt x="0" y="0"/>
                </a:moveTo>
                <a:lnTo>
                  <a:pt x="8423998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lIns="0" tIns="0" rIns="0" bIns="0"/>
          <a:lstStyle/>
          <a:p>
            <a:pPr>
              <a:defRPr/>
            </a:pPr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760413" y="404813"/>
            <a:ext cx="295275" cy="393700"/>
          </a:xfrm>
          <a:custGeom>
            <a:avLst/>
            <a:gdLst/>
            <a:ahLst/>
            <a:cxnLst/>
            <a:rect l="l" t="t" r="r" b="b"/>
            <a:pathLst>
              <a:path w="295275" h="295275">
                <a:moveTo>
                  <a:pt x="147612" y="0"/>
                </a:moveTo>
                <a:lnTo>
                  <a:pt x="100956" y="7524"/>
                </a:lnTo>
                <a:lnTo>
                  <a:pt x="60435" y="28476"/>
                </a:lnTo>
                <a:lnTo>
                  <a:pt x="28481" y="60427"/>
                </a:lnTo>
                <a:lnTo>
                  <a:pt x="7525" y="100944"/>
                </a:lnTo>
                <a:lnTo>
                  <a:pt x="0" y="147599"/>
                </a:lnTo>
                <a:lnTo>
                  <a:pt x="7525" y="194253"/>
                </a:lnTo>
                <a:lnTo>
                  <a:pt x="28481" y="234771"/>
                </a:lnTo>
                <a:lnTo>
                  <a:pt x="60435" y="266721"/>
                </a:lnTo>
                <a:lnTo>
                  <a:pt x="100956" y="287674"/>
                </a:lnTo>
                <a:lnTo>
                  <a:pt x="147612" y="295198"/>
                </a:lnTo>
                <a:lnTo>
                  <a:pt x="194263" y="287674"/>
                </a:lnTo>
                <a:lnTo>
                  <a:pt x="234783" y="266721"/>
                </a:lnTo>
                <a:lnTo>
                  <a:pt x="266739" y="234771"/>
                </a:lnTo>
                <a:lnTo>
                  <a:pt x="267133" y="234010"/>
                </a:lnTo>
                <a:lnTo>
                  <a:pt x="147612" y="234010"/>
                </a:lnTo>
                <a:lnTo>
                  <a:pt x="113983" y="227218"/>
                </a:lnTo>
                <a:lnTo>
                  <a:pt x="86520" y="208697"/>
                </a:lnTo>
                <a:lnTo>
                  <a:pt x="68003" y="181230"/>
                </a:lnTo>
                <a:lnTo>
                  <a:pt x="61213" y="147599"/>
                </a:lnTo>
                <a:lnTo>
                  <a:pt x="68003" y="113968"/>
                </a:lnTo>
                <a:lnTo>
                  <a:pt x="86520" y="86501"/>
                </a:lnTo>
                <a:lnTo>
                  <a:pt x="113983" y="67980"/>
                </a:lnTo>
                <a:lnTo>
                  <a:pt x="147612" y="61188"/>
                </a:lnTo>
                <a:lnTo>
                  <a:pt x="267133" y="61188"/>
                </a:lnTo>
                <a:lnTo>
                  <a:pt x="266739" y="60427"/>
                </a:lnTo>
                <a:lnTo>
                  <a:pt x="234783" y="28476"/>
                </a:lnTo>
                <a:lnTo>
                  <a:pt x="194263" y="7524"/>
                </a:lnTo>
                <a:lnTo>
                  <a:pt x="147612" y="0"/>
                </a:lnTo>
                <a:close/>
              </a:path>
              <a:path w="295275" h="295275">
                <a:moveTo>
                  <a:pt x="267133" y="61188"/>
                </a:moveTo>
                <a:lnTo>
                  <a:pt x="147612" y="61188"/>
                </a:lnTo>
                <a:lnTo>
                  <a:pt x="181248" y="67980"/>
                </a:lnTo>
                <a:lnTo>
                  <a:pt x="208714" y="86501"/>
                </a:lnTo>
                <a:lnTo>
                  <a:pt x="227232" y="113968"/>
                </a:lnTo>
                <a:lnTo>
                  <a:pt x="234022" y="147599"/>
                </a:lnTo>
                <a:lnTo>
                  <a:pt x="227232" y="181230"/>
                </a:lnTo>
                <a:lnTo>
                  <a:pt x="208714" y="208697"/>
                </a:lnTo>
                <a:lnTo>
                  <a:pt x="181248" y="227218"/>
                </a:lnTo>
                <a:lnTo>
                  <a:pt x="147612" y="234010"/>
                </a:lnTo>
                <a:lnTo>
                  <a:pt x="267133" y="234010"/>
                </a:lnTo>
                <a:lnTo>
                  <a:pt x="287697" y="194253"/>
                </a:lnTo>
                <a:lnTo>
                  <a:pt x="295224" y="147599"/>
                </a:lnTo>
                <a:lnTo>
                  <a:pt x="287697" y="100944"/>
                </a:lnTo>
                <a:lnTo>
                  <a:pt x="267133" y="61188"/>
                </a:lnTo>
                <a:close/>
              </a:path>
            </a:pathLst>
          </a:custGeom>
          <a:solidFill>
            <a:srgbClr val="1357A8"/>
          </a:solidFill>
        </p:spPr>
        <p:txBody>
          <a:bodyPr lIns="0" tIns="0" rIns="0" bIns="0"/>
          <a:lstStyle/>
          <a:p>
            <a:pPr>
              <a:defRPr/>
            </a:pPr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1116013" y="642938"/>
            <a:ext cx="117475" cy="136525"/>
          </a:xfrm>
          <a:custGeom>
            <a:avLst/>
            <a:gdLst/>
            <a:ahLst/>
            <a:cxnLst/>
            <a:rect l="l" t="t" r="r" b="b"/>
            <a:pathLst>
              <a:path w="117475" h="102234">
                <a:moveTo>
                  <a:pt x="117157" y="102082"/>
                </a:moveTo>
                <a:lnTo>
                  <a:pt x="0" y="102082"/>
                </a:lnTo>
                <a:lnTo>
                  <a:pt x="0" y="0"/>
                </a:lnTo>
                <a:lnTo>
                  <a:pt x="117157" y="0"/>
                </a:lnTo>
                <a:lnTo>
                  <a:pt x="117157" y="102082"/>
                </a:lnTo>
                <a:close/>
              </a:path>
            </a:pathLst>
          </a:custGeom>
          <a:solidFill>
            <a:srgbClr val="1357A8"/>
          </a:solidFill>
        </p:spPr>
        <p:txBody>
          <a:bodyPr lIns="0" tIns="0" rIns="0" bIns="0"/>
          <a:lstStyle/>
          <a:p>
            <a:pPr>
              <a:defRPr/>
            </a:pPr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1116013" y="423863"/>
            <a:ext cx="117475" cy="136525"/>
          </a:xfrm>
          <a:custGeom>
            <a:avLst/>
            <a:gdLst/>
            <a:ahLst/>
            <a:cxnLst/>
            <a:rect l="l" t="t" r="r" b="b"/>
            <a:pathLst>
              <a:path w="117475" h="102234">
                <a:moveTo>
                  <a:pt x="117157" y="102108"/>
                </a:moveTo>
                <a:lnTo>
                  <a:pt x="0" y="102108"/>
                </a:lnTo>
                <a:lnTo>
                  <a:pt x="0" y="0"/>
                </a:lnTo>
                <a:lnTo>
                  <a:pt x="117157" y="0"/>
                </a:lnTo>
                <a:lnTo>
                  <a:pt x="117157" y="102108"/>
                </a:lnTo>
                <a:close/>
              </a:path>
            </a:pathLst>
          </a:custGeom>
          <a:solidFill>
            <a:srgbClr val="1357A8"/>
          </a:solidFill>
        </p:spPr>
        <p:txBody>
          <a:bodyPr lIns="0" tIns="0" rIns="0" bIns="0"/>
          <a:lstStyle/>
          <a:p>
            <a:pPr>
              <a:defRPr/>
            </a:pPr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1325563" y="420688"/>
            <a:ext cx="682625" cy="357187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a:blipFill>
        </p:spPr>
        <p:txBody>
          <a:bodyPr lIns="0" tIns="0" rIns="0" bIns="0"/>
          <a:lstStyle/>
          <a:p>
            <a:pPr>
              <a:defRPr/>
            </a:pPr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366713" y="406400"/>
            <a:ext cx="176212" cy="390525"/>
          </a:xfrm>
          <a:custGeom>
            <a:avLst/>
            <a:gdLst/>
            <a:ahLst/>
            <a:cxnLst/>
            <a:rect l="l" t="t" r="r" b="b"/>
            <a:pathLst>
              <a:path w="175895" h="293370">
                <a:moveTo>
                  <a:pt x="63817" y="234950"/>
                </a:moveTo>
                <a:lnTo>
                  <a:pt x="48526" y="234950"/>
                </a:lnTo>
                <a:lnTo>
                  <a:pt x="48996" y="236220"/>
                </a:lnTo>
                <a:lnTo>
                  <a:pt x="49504" y="238760"/>
                </a:lnTo>
                <a:lnTo>
                  <a:pt x="67437" y="274320"/>
                </a:lnTo>
                <a:lnTo>
                  <a:pt x="82003" y="287020"/>
                </a:lnTo>
                <a:lnTo>
                  <a:pt x="85026" y="289560"/>
                </a:lnTo>
                <a:lnTo>
                  <a:pt x="87236" y="293370"/>
                </a:lnTo>
                <a:lnTo>
                  <a:pt x="88252" y="293370"/>
                </a:lnTo>
                <a:lnTo>
                  <a:pt x="88557" y="292100"/>
                </a:lnTo>
                <a:lnTo>
                  <a:pt x="88988" y="292100"/>
                </a:lnTo>
                <a:lnTo>
                  <a:pt x="90868" y="289560"/>
                </a:lnTo>
                <a:lnTo>
                  <a:pt x="92519" y="288290"/>
                </a:lnTo>
                <a:lnTo>
                  <a:pt x="99593" y="281940"/>
                </a:lnTo>
                <a:lnTo>
                  <a:pt x="104190" y="278130"/>
                </a:lnTo>
                <a:lnTo>
                  <a:pt x="112979" y="267970"/>
                </a:lnTo>
                <a:lnTo>
                  <a:pt x="113756" y="266700"/>
                </a:lnTo>
                <a:lnTo>
                  <a:pt x="95161" y="266700"/>
                </a:lnTo>
                <a:lnTo>
                  <a:pt x="95072" y="265430"/>
                </a:lnTo>
                <a:lnTo>
                  <a:pt x="80289" y="265430"/>
                </a:lnTo>
                <a:lnTo>
                  <a:pt x="75881" y="261620"/>
                </a:lnTo>
                <a:lnTo>
                  <a:pt x="70734" y="252730"/>
                </a:lnTo>
                <a:lnTo>
                  <a:pt x="66246" y="243840"/>
                </a:lnTo>
                <a:lnTo>
                  <a:pt x="63817" y="234950"/>
                </a:lnTo>
                <a:close/>
              </a:path>
              <a:path w="175895" h="293370">
                <a:moveTo>
                  <a:pt x="127101" y="234950"/>
                </a:moveTo>
                <a:lnTo>
                  <a:pt x="111823" y="234950"/>
                </a:lnTo>
                <a:lnTo>
                  <a:pt x="109178" y="243840"/>
                </a:lnTo>
                <a:lnTo>
                  <a:pt x="105535" y="251460"/>
                </a:lnTo>
                <a:lnTo>
                  <a:pt x="100870" y="259080"/>
                </a:lnTo>
                <a:lnTo>
                  <a:pt x="95161" y="266700"/>
                </a:lnTo>
                <a:lnTo>
                  <a:pt x="113756" y="266700"/>
                </a:lnTo>
                <a:lnTo>
                  <a:pt x="116865" y="261620"/>
                </a:lnTo>
                <a:lnTo>
                  <a:pt x="122872" y="250190"/>
                </a:lnTo>
                <a:lnTo>
                  <a:pt x="124968" y="243840"/>
                </a:lnTo>
                <a:lnTo>
                  <a:pt x="126555" y="236220"/>
                </a:lnTo>
                <a:lnTo>
                  <a:pt x="127101" y="234950"/>
                </a:lnTo>
                <a:close/>
              </a:path>
              <a:path w="175895" h="293370">
                <a:moveTo>
                  <a:pt x="95427" y="234950"/>
                </a:moveTo>
                <a:lnTo>
                  <a:pt x="80429" y="234950"/>
                </a:lnTo>
                <a:lnTo>
                  <a:pt x="80391" y="265430"/>
                </a:lnTo>
                <a:lnTo>
                  <a:pt x="95072" y="265430"/>
                </a:lnTo>
                <a:lnTo>
                  <a:pt x="95021" y="236220"/>
                </a:lnTo>
                <a:lnTo>
                  <a:pt x="95427" y="234950"/>
                </a:lnTo>
                <a:close/>
              </a:path>
              <a:path w="175895" h="293370">
                <a:moveTo>
                  <a:pt x="0" y="22860"/>
                </a:moveTo>
                <a:lnTo>
                  <a:pt x="0" y="234950"/>
                </a:lnTo>
                <a:lnTo>
                  <a:pt x="175768" y="234950"/>
                </a:lnTo>
                <a:lnTo>
                  <a:pt x="175768" y="220980"/>
                </a:lnTo>
                <a:lnTo>
                  <a:pt x="14325" y="220980"/>
                </a:lnTo>
                <a:lnTo>
                  <a:pt x="14312" y="177800"/>
                </a:lnTo>
                <a:lnTo>
                  <a:pt x="14706" y="176530"/>
                </a:lnTo>
                <a:lnTo>
                  <a:pt x="38431" y="176530"/>
                </a:lnTo>
                <a:lnTo>
                  <a:pt x="36624" y="172720"/>
                </a:lnTo>
                <a:lnTo>
                  <a:pt x="36780" y="166370"/>
                </a:lnTo>
                <a:lnTo>
                  <a:pt x="38613" y="162560"/>
                </a:lnTo>
                <a:lnTo>
                  <a:pt x="14643" y="162560"/>
                </a:lnTo>
                <a:lnTo>
                  <a:pt x="14312" y="161290"/>
                </a:lnTo>
                <a:lnTo>
                  <a:pt x="14338" y="54610"/>
                </a:lnTo>
                <a:lnTo>
                  <a:pt x="33225" y="54610"/>
                </a:lnTo>
                <a:lnTo>
                  <a:pt x="31838" y="52070"/>
                </a:lnTo>
                <a:lnTo>
                  <a:pt x="27673" y="45720"/>
                </a:lnTo>
                <a:lnTo>
                  <a:pt x="23050" y="40640"/>
                </a:lnTo>
                <a:lnTo>
                  <a:pt x="17310" y="35560"/>
                </a:lnTo>
                <a:lnTo>
                  <a:pt x="13411" y="33020"/>
                </a:lnTo>
                <a:lnTo>
                  <a:pt x="9334" y="29210"/>
                </a:lnTo>
                <a:lnTo>
                  <a:pt x="3746" y="25400"/>
                </a:lnTo>
                <a:lnTo>
                  <a:pt x="2006" y="24130"/>
                </a:lnTo>
                <a:lnTo>
                  <a:pt x="0" y="22860"/>
                </a:lnTo>
                <a:close/>
              </a:path>
              <a:path w="175895" h="293370">
                <a:moveTo>
                  <a:pt x="38431" y="176530"/>
                </a:moveTo>
                <a:lnTo>
                  <a:pt x="22821" y="176530"/>
                </a:lnTo>
                <a:lnTo>
                  <a:pt x="24599" y="182880"/>
                </a:lnTo>
                <a:lnTo>
                  <a:pt x="27292" y="186690"/>
                </a:lnTo>
                <a:lnTo>
                  <a:pt x="34836" y="194310"/>
                </a:lnTo>
                <a:lnTo>
                  <a:pt x="39293" y="196850"/>
                </a:lnTo>
                <a:lnTo>
                  <a:pt x="44411" y="198120"/>
                </a:lnTo>
                <a:lnTo>
                  <a:pt x="49288" y="199390"/>
                </a:lnTo>
                <a:lnTo>
                  <a:pt x="50342" y="199390"/>
                </a:lnTo>
                <a:lnTo>
                  <a:pt x="48361" y="207010"/>
                </a:lnTo>
                <a:lnTo>
                  <a:pt x="47726" y="213360"/>
                </a:lnTo>
                <a:lnTo>
                  <a:pt x="47294" y="220980"/>
                </a:lnTo>
                <a:lnTo>
                  <a:pt x="62039" y="220980"/>
                </a:lnTo>
                <a:lnTo>
                  <a:pt x="62115" y="214630"/>
                </a:lnTo>
                <a:lnTo>
                  <a:pt x="63004" y="209550"/>
                </a:lnTo>
                <a:lnTo>
                  <a:pt x="64211" y="204470"/>
                </a:lnTo>
                <a:lnTo>
                  <a:pt x="64477" y="203200"/>
                </a:lnTo>
                <a:lnTo>
                  <a:pt x="108673" y="203200"/>
                </a:lnTo>
                <a:lnTo>
                  <a:pt x="110604" y="201930"/>
                </a:lnTo>
                <a:lnTo>
                  <a:pt x="125790" y="201930"/>
                </a:lnTo>
                <a:lnTo>
                  <a:pt x="125463" y="200660"/>
                </a:lnTo>
                <a:lnTo>
                  <a:pt x="87820" y="200660"/>
                </a:lnTo>
                <a:lnTo>
                  <a:pt x="84340" y="196850"/>
                </a:lnTo>
                <a:lnTo>
                  <a:pt x="81673" y="194310"/>
                </a:lnTo>
                <a:lnTo>
                  <a:pt x="76390" y="191770"/>
                </a:lnTo>
                <a:lnTo>
                  <a:pt x="74142" y="190500"/>
                </a:lnTo>
                <a:lnTo>
                  <a:pt x="71729" y="189230"/>
                </a:lnTo>
                <a:lnTo>
                  <a:pt x="73753" y="185420"/>
                </a:lnTo>
                <a:lnTo>
                  <a:pt x="56680" y="185420"/>
                </a:lnTo>
                <a:lnTo>
                  <a:pt x="51257" y="184150"/>
                </a:lnTo>
                <a:lnTo>
                  <a:pt x="45275" y="182880"/>
                </a:lnTo>
                <a:lnTo>
                  <a:pt x="42062" y="181610"/>
                </a:lnTo>
                <a:lnTo>
                  <a:pt x="39636" y="179070"/>
                </a:lnTo>
                <a:lnTo>
                  <a:pt x="38431" y="176530"/>
                </a:lnTo>
                <a:close/>
              </a:path>
              <a:path w="175895" h="293370">
                <a:moveTo>
                  <a:pt x="108673" y="203200"/>
                </a:moveTo>
                <a:lnTo>
                  <a:pt x="65163" y="203200"/>
                </a:lnTo>
                <a:lnTo>
                  <a:pt x="71450" y="204470"/>
                </a:lnTo>
                <a:lnTo>
                  <a:pt x="75539" y="207010"/>
                </a:lnTo>
                <a:lnTo>
                  <a:pt x="79184" y="213360"/>
                </a:lnTo>
                <a:lnTo>
                  <a:pt x="79717" y="215900"/>
                </a:lnTo>
                <a:lnTo>
                  <a:pt x="80695" y="220980"/>
                </a:lnTo>
                <a:lnTo>
                  <a:pt x="94983" y="220980"/>
                </a:lnTo>
                <a:lnTo>
                  <a:pt x="95402" y="215900"/>
                </a:lnTo>
                <a:lnTo>
                  <a:pt x="96697" y="212090"/>
                </a:lnTo>
                <a:lnTo>
                  <a:pt x="101777" y="205740"/>
                </a:lnTo>
                <a:lnTo>
                  <a:pt x="104940" y="204470"/>
                </a:lnTo>
                <a:lnTo>
                  <a:pt x="108673" y="203200"/>
                </a:lnTo>
                <a:close/>
              </a:path>
              <a:path w="175895" h="293370">
                <a:moveTo>
                  <a:pt x="125790" y="201930"/>
                </a:moveTo>
                <a:lnTo>
                  <a:pt x="110604" y="201930"/>
                </a:lnTo>
                <a:lnTo>
                  <a:pt x="110794" y="203200"/>
                </a:lnTo>
                <a:lnTo>
                  <a:pt x="112699" y="209550"/>
                </a:lnTo>
                <a:lnTo>
                  <a:pt x="113322" y="214630"/>
                </a:lnTo>
                <a:lnTo>
                  <a:pt x="113423" y="220980"/>
                </a:lnTo>
                <a:lnTo>
                  <a:pt x="128143" y="220980"/>
                </a:lnTo>
                <a:lnTo>
                  <a:pt x="127812" y="213360"/>
                </a:lnTo>
                <a:lnTo>
                  <a:pt x="127101" y="207010"/>
                </a:lnTo>
                <a:lnTo>
                  <a:pt x="125790" y="201930"/>
                </a:lnTo>
                <a:close/>
              </a:path>
              <a:path w="175895" h="293370">
                <a:moveTo>
                  <a:pt x="175768" y="176530"/>
                </a:moveTo>
                <a:lnTo>
                  <a:pt x="161213" y="176530"/>
                </a:lnTo>
                <a:lnTo>
                  <a:pt x="161150" y="218440"/>
                </a:lnTo>
                <a:lnTo>
                  <a:pt x="161188" y="220980"/>
                </a:lnTo>
                <a:lnTo>
                  <a:pt x="175768" y="220980"/>
                </a:lnTo>
                <a:lnTo>
                  <a:pt x="175768" y="176530"/>
                </a:lnTo>
                <a:close/>
              </a:path>
              <a:path w="175895" h="293370">
                <a:moveTo>
                  <a:pt x="103936" y="153670"/>
                </a:moveTo>
                <a:lnTo>
                  <a:pt x="87731" y="153670"/>
                </a:lnTo>
                <a:lnTo>
                  <a:pt x="91027" y="162560"/>
                </a:lnTo>
                <a:lnTo>
                  <a:pt x="94811" y="171450"/>
                </a:lnTo>
                <a:lnTo>
                  <a:pt x="99072" y="180340"/>
                </a:lnTo>
                <a:lnTo>
                  <a:pt x="103797" y="189230"/>
                </a:lnTo>
                <a:lnTo>
                  <a:pt x="101981" y="190500"/>
                </a:lnTo>
                <a:lnTo>
                  <a:pt x="100317" y="190500"/>
                </a:lnTo>
                <a:lnTo>
                  <a:pt x="94932" y="193040"/>
                </a:lnTo>
                <a:lnTo>
                  <a:pt x="91516" y="195580"/>
                </a:lnTo>
                <a:lnTo>
                  <a:pt x="87820" y="200660"/>
                </a:lnTo>
                <a:lnTo>
                  <a:pt x="125463" y="200660"/>
                </a:lnTo>
                <a:lnTo>
                  <a:pt x="125171" y="199390"/>
                </a:lnTo>
                <a:lnTo>
                  <a:pt x="125463" y="199390"/>
                </a:lnTo>
                <a:lnTo>
                  <a:pt x="129552" y="198120"/>
                </a:lnTo>
                <a:lnTo>
                  <a:pt x="132753" y="198120"/>
                </a:lnTo>
                <a:lnTo>
                  <a:pt x="143675" y="193040"/>
                </a:lnTo>
                <a:lnTo>
                  <a:pt x="149136" y="186690"/>
                </a:lnTo>
                <a:lnTo>
                  <a:pt x="149627" y="185420"/>
                </a:lnTo>
                <a:lnTo>
                  <a:pt x="118122" y="185420"/>
                </a:lnTo>
                <a:lnTo>
                  <a:pt x="117678" y="184150"/>
                </a:lnTo>
                <a:lnTo>
                  <a:pt x="115303" y="180340"/>
                </a:lnTo>
                <a:lnTo>
                  <a:pt x="112763" y="175260"/>
                </a:lnTo>
                <a:lnTo>
                  <a:pt x="110578" y="170180"/>
                </a:lnTo>
                <a:lnTo>
                  <a:pt x="107779" y="163830"/>
                </a:lnTo>
                <a:lnTo>
                  <a:pt x="105290" y="157480"/>
                </a:lnTo>
                <a:lnTo>
                  <a:pt x="103936" y="153670"/>
                </a:lnTo>
                <a:close/>
              </a:path>
              <a:path w="175895" h="293370">
                <a:moveTo>
                  <a:pt x="88036" y="0"/>
                </a:moveTo>
                <a:lnTo>
                  <a:pt x="80391" y="11430"/>
                </a:lnTo>
                <a:lnTo>
                  <a:pt x="77279" y="19050"/>
                </a:lnTo>
                <a:lnTo>
                  <a:pt x="76964" y="27940"/>
                </a:lnTo>
                <a:lnTo>
                  <a:pt x="76880" y="35560"/>
                </a:lnTo>
                <a:lnTo>
                  <a:pt x="77025" y="39370"/>
                </a:lnTo>
                <a:lnTo>
                  <a:pt x="79290" y="76200"/>
                </a:lnTo>
                <a:lnTo>
                  <a:pt x="79827" y="86360"/>
                </a:lnTo>
                <a:lnTo>
                  <a:pt x="80060" y="91440"/>
                </a:lnTo>
                <a:lnTo>
                  <a:pt x="80176" y="95250"/>
                </a:lnTo>
                <a:lnTo>
                  <a:pt x="80277" y="110490"/>
                </a:lnTo>
                <a:lnTo>
                  <a:pt x="80172" y="113030"/>
                </a:lnTo>
                <a:lnTo>
                  <a:pt x="71462" y="153670"/>
                </a:lnTo>
                <a:lnTo>
                  <a:pt x="57213" y="185420"/>
                </a:lnTo>
                <a:lnTo>
                  <a:pt x="73753" y="185420"/>
                </a:lnTo>
                <a:lnTo>
                  <a:pt x="76451" y="180340"/>
                </a:lnTo>
                <a:lnTo>
                  <a:pt x="80683" y="171450"/>
                </a:lnTo>
                <a:lnTo>
                  <a:pt x="84438" y="162560"/>
                </a:lnTo>
                <a:lnTo>
                  <a:pt x="87731" y="153670"/>
                </a:lnTo>
                <a:lnTo>
                  <a:pt x="103936" y="153670"/>
                </a:lnTo>
                <a:lnTo>
                  <a:pt x="103033" y="151130"/>
                </a:lnTo>
                <a:lnTo>
                  <a:pt x="100926" y="143510"/>
                </a:lnTo>
                <a:lnTo>
                  <a:pt x="98078" y="133350"/>
                </a:lnTo>
                <a:lnTo>
                  <a:pt x="96116" y="121920"/>
                </a:lnTo>
                <a:lnTo>
                  <a:pt x="95223" y="111760"/>
                </a:lnTo>
                <a:lnTo>
                  <a:pt x="95135" y="100330"/>
                </a:lnTo>
                <a:lnTo>
                  <a:pt x="97891" y="49530"/>
                </a:lnTo>
                <a:lnTo>
                  <a:pt x="98555" y="35560"/>
                </a:lnTo>
                <a:lnTo>
                  <a:pt x="98444" y="27940"/>
                </a:lnTo>
                <a:lnTo>
                  <a:pt x="98171" y="17780"/>
                </a:lnTo>
                <a:lnTo>
                  <a:pt x="94957" y="10160"/>
                </a:lnTo>
                <a:lnTo>
                  <a:pt x="87896" y="1270"/>
                </a:lnTo>
                <a:lnTo>
                  <a:pt x="88036" y="0"/>
                </a:lnTo>
                <a:close/>
              </a:path>
              <a:path w="175895" h="293370">
                <a:moveTo>
                  <a:pt x="175653" y="22860"/>
                </a:moveTo>
                <a:lnTo>
                  <a:pt x="175006" y="22860"/>
                </a:lnTo>
                <a:lnTo>
                  <a:pt x="167576" y="27940"/>
                </a:lnTo>
                <a:lnTo>
                  <a:pt x="137591" y="63500"/>
                </a:lnTo>
                <a:lnTo>
                  <a:pt x="126062" y="115570"/>
                </a:lnTo>
                <a:lnTo>
                  <a:pt x="124926" y="124460"/>
                </a:lnTo>
                <a:lnTo>
                  <a:pt x="122694" y="143510"/>
                </a:lnTo>
                <a:lnTo>
                  <a:pt x="121386" y="154940"/>
                </a:lnTo>
                <a:lnTo>
                  <a:pt x="126707" y="154940"/>
                </a:lnTo>
                <a:lnTo>
                  <a:pt x="134683" y="157480"/>
                </a:lnTo>
                <a:lnTo>
                  <a:pt x="139598" y="162560"/>
                </a:lnTo>
                <a:lnTo>
                  <a:pt x="138582" y="176530"/>
                </a:lnTo>
                <a:lnTo>
                  <a:pt x="135636" y="180340"/>
                </a:lnTo>
                <a:lnTo>
                  <a:pt x="126720" y="184150"/>
                </a:lnTo>
                <a:lnTo>
                  <a:pt x="123202" y="184150"/>
                </a:lnTo>
                <a:lnTo>
                  <a:pt x="119849" y="185420"/>
                </a:lnTo>
                <a:lnTo>
                  <a:pt x="149627" y="185420"/>
                </a:lnTo>
                <a:lnTo>
                  <a:pt x="152082" y="179070"/>
                </a:lnTo>
                <a:lnTo>
                  <a:pt x="152869" y="176530"/>
                </a:lnTo>
                <a:lnTo>
                  <a:pt x="175768" y="176530"/>
                </a:lnTo>
                <a:lnTo>
                  <a:pt x="175768" y="162560"/>
                </a:lnTo>
                <a:lnTo>
                  <a:pt x="155892" y="162560"/>
                </a:lnTo>
                <a:lnTo>
                  <a:pt x="153123" y="161290"/>
                </a:lnTo>
                <a:lnTo>
                  <a:pt x="152654" y="161290"/>
                </a:lnTo>
                <a:lnTo>
                  <a:pt x="150926" y="156210"/>
                </a:lnTo>
                <a:lnTo>
                  <a:pt x="148183" y="151130"/>
                </a:lnTo>
                <a:lnTo>
                  <a:pt x="142621" y="146050"/>
                </a:lnTo>
                <a:lnTo>
                  <a:pt x="140716" y="144780"/>
                </a:lnTo>
                <a:lnTo>
                  <a:pt x="137998" y="143510"/>
                </a:lnTo>
                <a:lnTo>
                  <a:pt x="137414" y="143510"/>
                </a:lnTo>
                <a:lnTo>
                  <a:pt x="143484" y="92710"/>
                </a:lnTo>
                <a:lnTo>
                  <a:pt x="158965" y="55880"/>
                </a:lnTo>
                <a:lnTo>
                  <a:pt x="160566" y="53340"/>
                </a:lnTo>
                <a:lnTo>
                  <a:pt x="175768" y="53340"/>
                </a:lnTo>
                <a:lnTo>
                  <a:pt x="175679" y="24130"/>
                </a:lnTo>
                <a:lnTo>
                  <a:pt x="175653" y="22860"/>
                </a:lnTo>
                <a:close/>
              </a:path>
              <a:path w="175895" h="293370">
                <a:moveTo>
                  <a:pt x="33225" y="54610"/>
                </a:moveTo>
                <a:lnTo>
                  <a:pt x="14859" y="54610"/>
                </a:lnTo>
                <a:lnTo>
                  <a:pt x="16090" y="55880"/>
                </a:lnTo>
                <a:lnTo>
                  <a:pt x="17360" y="57150"/>
                </a:lnTo>
                <a:lnTo>
                  <a:pt x="18529" y="58420"/>
                </a:lnTo>
                <a:lnTo>
                  <a:pt x="32448" y="95250"/>
                </a:lnTo>
                <a:lnTo>
                  <a:pt x="37490" y="138430"/>
                </a:lnTo>
                <a:lnTo>
                  <a:pt x="37680" y="139700"/>
                </a:lnTo>
                <a:lnTo>
                  <a:pt x="38087" y="143510"/>
                </a:lnTo>
                <a:lnTo>
                  <a:pt x="36995" y="143510"/>
                </a:lnTo>
                <a:lnTo>
                  <a:pt x="30073" y="147320"/>
                </a:lnTo>
                <a:lnTo>
                  <a:pt x="25590" y="153670"/>
                </a:lnTo>
                <a:lnTo>
                  <a:pt x="22821" y="161290"/>
                </a:lnTo>
                <a:lnTo>
                  <a:pt x="22390" y="162560"/>
                </a:lnTo>
                <a:lnTo>
                  <a:pt x="38613" y="162560"/>
                </a:lnTo>
                <a:lnTo>
                  <a:pt x="39834" y="160020"/>
                </a:lnTo>
                <a:lnTo>
                  <a:pt x="45516" y="156210"/>
                </a:lnTo>
                <a:lnTo>
                  <a:pt x="47586" y="154940"/>
                </a:lnTo>
                <a:lnTo>
                  <a:pt x="54114" y="154940"/>
                </a:lnTo>
                <a:lnTo>
                  <a:pt x="53848" y="152400"/>
                </a:lnTo>
                <a:lnTo>
                  <a:pt x="53695" y="151130"/>
                </a:lnTo>
                <a:lnTo>
                  <a:pt x="50259" y="121920"/>
                </a:lnTo>
                <a:lnTo>
                  <a:pt x="49085" y="113030"/>
                </a:lnTo>
                <a:lnTo>
                  <a:pt x="48160" y="105410"/>
                </a:lnTo>
                <a:lnTo>
                  <a:pt x="47285" y="97790"/>
                </a:lnTo>
                <a:lnTo>
                  <a:pt x="46195" y="88900"/>
                </a:lnTo>
                <a:lnTo>
                  <a:pt x="44627" y="81280"/>
                </a:lnTo>
                <a:lnTo>
                  <a:pt x="42397" y="73660"/>
                </a:lnTo>
                <a:lnTo>
                  <a:pt x="39519" y="66040"/>
                </a:lnTo>
                <a:lnTo>
                  <a:pt x="35998" y="59690"/>
                </a:lnTo>
                <a:lnTo>
                  <a:pt x="33225" y="54610"/>
                </a:lnTo>
                <a:close/>
              </a:path>
              <a:path w="175895" h="293370">
                <a:moveTo>
                  <a:pt x="175768" y="53340"/>
                </a:moveTo>
                <a:lnTo>
                  <a:pt x="160566" y="53340"/>
                </a:lnTo>
                <a:lnTo>
                  <a:pt x="160718" y="54610"/>
                </a:lnTo>
                <a:lnTo>
                  <a:pt x="161048" y="54610"/>
                </a:lnTo>
                <a:lnTo>
                  <a:pt x="161048" y="162560"/>
                </a:lnTo>
                <a:lnTo>
                  <a:pt x="175768" y="162560"/>
                </a:lnTo>
                <a:lnTo>
                  <a:pt x="175768" y="53340"/>
                </a:lnTo>
                <a:close/>
              </a:path>
            </a:pathLst>
          </a:custGeom>
          <a:solidFill>
            <a:srgbClr val="1357A8"/>
          </a:solidFill>
        </p:spPr>
        <p:txBody>
          <a:bodyPr lIns="0" tIns="0" rIns="0" bIns="0"/>
          <a:lstStyle/>
          <a:p>
            <a:pPr>
              <a:defRPr/>
            </a:pPr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657225" y="425450"/>
            <a:ext cx="0" cy="357188"/>
          </a:xfrm>
          <a:custGeom>
            <a:avLst/>
            <a:gdLst/>
            <a:ahLst/>
            <a:cxnLst/>
            <a:rect l="l" t="t" r="r" b="b"/>
            <a:pathLst>
              <a:path h="267970">
                <a:moveTo>
                  <a:pt x="0" y="0"/>
                </a:moveTo>
                <a:lnTo>
                  <a:pt x="0" y="267944"/>
                </a:lnTo>
              </a:path>
            </a:pathLst>
          </a:custGeom>
          <a:ln w="7493">
            <a:solidFill>
              <a:srgbClr val="1357A8"/>
            </a:solidFill>
          </a:ln>
        </p:spPr>
        <p:txBody>
          <a:bodyPr lIns="0" tIns="0" rIns="0" bIns="0"/>
          <a:lstStyle/>
          <a:p>
            <a:pPr>
              <a:defRPr/>
            </a:pPr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4175" y="2378075"/>
            <a:ext cx="3295650" cy="592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6950" y="2006600"/>
            <a:ext cx="7150100" cy="3603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5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D49E04-5C23-4EB1-84B9-46F0FDA2F4DF}" type="datetimeFigureOut">
              <a:rPr lang="en-US"/>
              <a:pPr>
                <a:defRPr/>
              </a:pPr>
              <a:t>12/18/2019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412917-1D2A-4F3F-BD0E-6CAF9B61A1E2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85800"/>
            <a:ext cx="8534400" cy="3886200"/>
          </a:xfrm>
        </p:spPr>
        <p:txBody>
          <a:bodyPr anchor="ctr"/>
          <a:lstStyle/>
          <a:p>
            <a:pPr eaLnBrk="1" hangingPunct="1">
              <a:defRPr/>
            </a:pPr>
            <a:r>
              <a:rPr lang="uk-UA" altLang="uk-UA" sz="4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Реалізація завдань дошкільної освіти в Харківській області у                         2019 році та перспективи розвитку на 2020 рік</a:t>
            </a:r>
            <a:endParaRPr lang="ru-RU" altLang="uk-UA" sz="54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7763" y="4953000"/>
            <a:ext cx="6400800" cy="15240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defRPr/>
            </a:pPr>
            <a:r>
              <a:rPr lang="uk-UA" alt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Руднєва С.М., головний спеціаліст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uk-UA" alt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   відділу дошкільної, загальної середньої,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uk-UA" alt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корекційної та позашкільної освіти  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uk-UA" alt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Департаменту науки і  освіти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uk-UA" alt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Харківської обласної державної адміністрації</a:t>
            </a:r>
            <a:endParaRPr lang="ru-RU" altLang="uk-UA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57200"/>
            <a:ext cx="8229600" cy="808038"/>
          </a:xfrm>
        </p:spPr>
        <p:txBody>
          <a:bodyPr/>
          <a:lstStyle/>
          <a:p>
            <a:r>
              <a:rPr lang="uk-UA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До відома!</a:t>
            </a:r>
            <a:r>
              <a:rPr lang="uk-UA" sz="5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ru-RU" sz="5400" b="1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600200"/>
            <a:ext cx="7772400" cy="4953000"/>
          </a:xfrm>
        </p:spPr>
        <p:txBody>
          <a:bodyPr/>
          <a:lstStyle/>
          <a:p>
            <a:pPr marL="0" indent="0">
              <a:spcAft>
                <a:spcPts val="1200"/>
              </a:spcAft>
              <a:buFontTx/>
              <a:buNone/>
            </a:pPr>
            <a:r>
              <a:rPr lang="uk-UA" altLang="uk-UA" sz="3600" b="1" i="1">
                <a:latin typeface="Calibri" pitchFamily="34" charset="0"/>
                <a:cs typeface="Calibri" pitchFamily="34" charset="0"/>
              </a:rPr>
              <a:t>Станом на 01.01.2019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uk-UA" altLang="uk-UA" sz="3600" b="1" i="1" u="sng">
                <a:latin typeface="Calibri" pitchFamily="34" charset="0"/>
                <a:cs typeface="Calibri" pitchFamily="34" charset="0"/>
              </a:rPr>
              <a:t>в Україні  функціонують</a:t>
            </a:r>
            <a:r>
              <a:rPr lang="uk-UA" altLang="uk-UA" sz="3600">
                <a:latin typeface="Calibri" pitchFamily="34" charset="0"/>
                <a:cs typeface="Calibri" pitchFamily="34" charset="0"/>
              </a:rPr>
              <a:t>     </a:t>
            </a:r>
            <a:r>
              <a:rPr lang="uk-UA" altLang="uk-UA" sz="44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14 898  </a:t>
            </a:r>
            <a:r>
              <a:rPr lang="uk-UA" altLang="uk-UA" sz="3600" b="1">
                <a:latin typeface="Calibri" pitchFamily="34" charset="0"/>
                <a:cs typeface="Calibri" pitchFamily="34" charset="0"/>
              </a:rPr>
              <a:t>закладів дошкільної освіти всіх  типів та форм власності, </a:t>
            </a: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uk-UA" altLang="uk-UA" sz="3600" b="1">
                <a:latin typeface="Calibri" pitchFamily="34" charset="0"/>
                <a:cs typeface="Calibri" pitchFamily="34" charset="0"/>
              </a:rPr>
              <a:t> </a:t>
            </a:r>
            <a:r>
              <a:rPr lang="uk-UA" altLang="uk-UA" sz="3600" b="1" i="1" u="sng">
                <a:latin typeface="Calibri" pitchFamily="34" charset="0"/>
                <a:cs typeface="Calibri" pitchFamily="34" charset="0"/>
              </a:rPr>
              <a:t>в них</a:t>
            </a:r>
            <a:r>
              <a:rPr lang="uk-UA" altLang="uk-UA" sz="3600" b="1">
                <a:latin typeface="Calibri" pitchFamily="34" charset="0"/>
                <a:cs typeface="Calibri" pitchFamily="34" charset="0"/>
              </a:rPr>
              <a:t>     </a:t>
            </a:r>
            <a:r>
              <a:rPr lang="uk-UA" altLang="uk-UA" sz="4400" b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1 278 237   </a:t>
            </a:r>
            <a:r>
              <a:rPr lang="uk-UA" altLang="uk-UA" sz="3600" b="1">
                <a:latin typeface="Calibri" pitchFamily="34" charset="0"/>
                <a:cs typeface="Calibri" pitchFamily="34" charset="0"/>
              </a:rPr>
              <a:t>дітей здобувають дошкільну освіту </a:t>
            </a:r>
            <a:endParaRPr lang="en-US" altLang="uk-UA" sz="3600" b="1">
              <a:latin typeface="Calibri" pitchFamily="34" charset="0"/>
              <a:cs typeface="Calibri" pitchFamily="34" charset="0"/>
            </a:endParaRPr>
          </a:p>
          <a:p>
            <a:pPr marL="0" indent="0">
              <a:spcAft>
                <a:spcPts val="1200"/>
              </a:spcAft>
              <a:buFontTx/>
              <a:buNone/>
            </a:pPr>
            <a:r>
              <a:rPr lang="uk-UA" altLang="uk-UA" sz="3600" b="1">
                <a:latin typeface="Calibri" pitchFamily="34" charset="0"/>
                <a:cs typeface="Calibri" pitchFamily="34" charset="0"/>
              </a:rPr>
              <a:t>   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ru-RU"/>
          </a:p>
        </p:txBody>
      </p:sp>
    </p:spTree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95387"/>
          </a:xfrm>
        </p:spPr>
        <p:txBody>
          <a:bodyPr/>
          <a:lstStyle/>
          <a:p>
            <a:r>
              <a:rPr lang="uk-UA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Прогнозовані показники за 201</a:t>
            </a:r>
            <a:r>
              <a:rPr lang="ru-RU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</a:t>
            </a:r>
            <a:r>
              <a:rPr lang="uk-UA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рік у Харківській області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2578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Кількість закладів дошкільної освіти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різних типів та форм власності  – </a:t>
            </a: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754 </a:t>
            </a:r>
            <a:r>
              <a:rPr lang="en-US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(01.01.2019 – 746 закладів)   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   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у т.ч.: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    </a:t>
            </a:r>
            <a:r>
              <a:rPr lang="en-US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ЗДО – </a:t>
            </a: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543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 </a:t>
            </a:r>
            <a:r>
              <a:rPr lang="en-US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заклади освіти – </a:t>
            </a: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211</a:t>
            </a:r>
            <a:r>
              <a:rPr lang="ru-RU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 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(підрозділ</a:t>
            </a:r>
            <a:r>
              <a:rPr lang="ru-RU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кількість дітей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– </a:t>
            </a: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77983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(01.01.2019 -79893 дитини)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кількість місць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– 79677 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(01.01.2019 – 78705 місць)</a:t>
            </a:r>
          </a:p>
          <a:p>
            <a:pPr marL="0" indent="0">
              <a:lnSpc>
                <a:spcPct val="80000"/>
              </a:lnSpc>
            </a:pPr>
            <a:endParaRPr lang="ru-RU" altLang="ru-RU" sz="2800" dirty="0"/>
          </a:p>
          <a:p>
            <a:pPr marL="0" indent="0">
              <a:lnSpc>
                <a:spcPct val="80000"/>
              </a:lnSpc>
            </a:pPr>
            <a:endParaRPr lang="ru-RU" sz="2800" dirty="0"/>
          </a:p>
        </p:txBody>
      </p:sp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uk-UA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Прогнозовані показники за 201</a:t>
            </a:r>
            <a:r>
              <a:rPr lang="ru-RU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</a:t>
            </a:r>
            <a:r>
              <a:rPr lang="uk-UA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рік у Харківській області</a:t>
            </a: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476375"/>
            <a:ext cx="8229600" cy="45434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Aft>
                <a:spcPts val="1800"/>
              </a:spcAft>
              <a:buFontTx/>
              <a:buNone/>
            </a:pPr>
            <a:r>
              <a:rPr lang="uk-UA" altLang="ru-RU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Охоплення дітей віком від 3-6(7) років </a:t>
            </a:r>
            <a:r>
              <a:rPr lang="ru-RU" altLang="ru-RU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ЗДО</a:t>
            </a:r>
            <a:r>
              <a:rPr lang="uk-UA" altLang="ru-RU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uk-UA" altLang="ru-RU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uk-UA" alt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станом на 01.01.20</a:t>
            </a:r>
            <a:r>
              <a:rPr lang="ru-RU" altLang="ru-RU" sz="28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20</a:t>
            </a:r>
            <a:r>
              <a:rPr lang="ru-RU" altLang="ru-RU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  <a:r>
              <a:rPr lang="uk-UA" altLang="ru-RU" sz="28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uk-UA" altLang="ru-RU" i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По області – </a:t>
            </a:r>
            <a:r>
              <a:rPr lang="uk-UA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</a:t>
            </a:r>
            <a:r>
              <a:rPr lang="ru-RU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r>
              <a:rPr lang="uk-UA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,</a:t>
            </a:r>
            <a:r>
              <a:rPr lang="ru-RU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8</a:t>
            </a:r>
            <a:r>
              <a:rPr lang="uk-UA" alt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% 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uk-UA" alt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(01.01.201</a:t>
            </a: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</a:t>
            </a:r>
            <a:r>
              <a:rPr lang="uk-UA" alt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– 9</a:t>
            </a:r>
            <a:r>
              <a:rPr lang="ru-RU" alt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0,4%</a:t>
            </a:r>
            <a:r>
              <a:rPr lang="uk-UA" alt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) </a:t>
            </a:r>
            <a:endParaRPr lang="ru-RU" altLang="ru-RU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85000"/>
              </a:lnSpc>
              <a:buFontTx/>
              <a:buNone/>
            </a:pPr>
            <a:r>
              <a:rPr lang="uk-UA" alt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у сільських районах – </a:t>
            </a:r>
            <a:r>
              <a:rPr lang="uk-UA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84,8 %</a:t>
            </a:r>
            <a:endParaRPr lang="ru-RU" alt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85000"/>
              </a:lnSpc>
              <a:spcAft>
                <a:spcPts val="600"/>
              </a:spcAft>
              <a:buFontTx/>
              <a:buNone/>
            </a:pPr>
            <a:r>
              <a:rPr lang="uk-UA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uk-UA" alt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в ОТГ – </a:t>
            </a:r>
            <a:r>
              <a:rPr lang="ru-RU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77</a:t>
            </a:r>
            <a:r>
              <a:rPr lang="uk-UA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,</a:t>
            </a:r>
            <a:r>
              <a:rPr lang="ru-RU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6 </a:t>
            </a:r>
            <a:r>
              <a:rPr lang="uk-UA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%</a:t>
            </a:r>
            <a:endParaRPr lang="uk-UA" altLang="ru-RU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85000"/>
              </a:lnSpc>
              <a:spcBef>
                <a:spcPts val="600"/>
              </a:spcBef>
              <a:buFontTx/>
              <a:buNone/>
            </a:pPr>
            <a:r>
              <a:rPr lang="uk-UA" alt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у містах обласного значення –</a:t>
            </a:r>
            <a:r>
              <a:rPr lang="en-US" alt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uk-UA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</a:t>
            </a:r>
            <a:r>
              <a:rPr lang="ru-RU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3</a:t>
            </a:r>
            <a:r>
              <a:rPr lang="uk-UA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,</a:t>
            </a:r>
            <a:r>
              <a:rPr lang="ru-RU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7</a:t>
            </a:r>
            <a:r>
              <a:rPr lang="uk-UA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%</a:t>
            </a:r>
            <a:r>
              <a:rPr lang="uk-UA" alt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 eaLnBrk="1" hangingPunct="1">
              <a:lnSpc>
                <a:spcPct val="85000"/>
              </a:lnSpc>
              <a:spcBef>
                <a:spcPts val="600"/>
              </a:spcBef>
              <a:buFontTx/>
              <a:buNone/>
            </a:pPr>
            <a:r>
              <a:rPr lang="uk-UA" alt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у  м. Харкові – </a:t>
            </a:r>
            <a:r>
              <a:rPr lang="uk-UA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</a:t>
            </a:r>
            <a:r>
              <a:rPr lang="ru-RU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9,9</a:t>
            </a:r>
            <a:r>
              <a:rPr lang="uk-UA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%</a:t>
            </a:r>
            <a:endParaRPr lang="ru-RU" alt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uk-UA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С</a:t>
            </a:r>
            <a:r>
              <a:rPr lang="uk-UA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творення додаткових місць для дітей дошкільного віку у 2017-2019 р.р.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828800"/>
            <a:ext cx="79248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uk-UA" sz="3600" dirty="0"/>
              <a:t>План на 2017-2019 р.р. –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5560</a:t>
            </a:r>
            <a:r>
              <a:rPr lang="uk-UA" sz="3600" dirty="0"/>
              <a:t> місць </a:t>
            </a:r>
          </a:p>
          <a:p>
            <a:pPr algn="ctr">
              <a:spcAft>
                <a:spcPts val="1200"/>
              </a:spcAft>
              <a:buFontTx/>
              <a:buNone/>
              <a:defRPr/>
            </a:pPr>
            <a:r>
              <a:rPr lang="uk-UA" sz="3600" dirty="0"/>
              <a:t>(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56</a:t>
            </a:r>
            <a:r>
              <a:rPr lang="uk-UA" sz="3600" dirty="0"/>
              <a:t> ЗДО, </a:t>
            </a:r>
            <a:r>
              <a:rPr lang="uk-U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118</a:t>
            </a:r>
            <a:r>
              <a:rPr lang="uk-UA" sz="3600" dirty="0"/>
              <a:t> додаткових груп)</a:t>
            </a:r>
          </a:p>
          <a:p>
            <a:pPr marL="0" indent="0">
              <a:buFontTx/>
              <a:buNone/>
              <a:defRPr/>
            </a:pPr>
            <a:r>
              <a:rPr lang="uk-UA" sz="3600" u="sng" dirty="0"/>
              <a:t>Створено у 2017 році</a:t>
            </a:r>
            <a:r>
              <a:rPr lang="uk-UA" sz="3600" dirty="0"/>
              <a:t> – </a:t>
            </a:r>
            <a:r>
              <a:rPr lang="uk-UA" sz="3600" b="1" dirty="0">
                <a:solidFill>
                  <a:srgbClr val="0000CC"/>
                </a:solidFill>
              </a:rPr>
              <a:t>2289</a:t>
            </a:r>
            <a:r>
              <a:rPr lang="uk-UA" sz="3600" dirty="0"/>
              <a:t> місць </a:t>
            </a:r>
          </a:p>
          <a:p>
            <a:pPr>
              <a:spcAft>
                <a:spcPts val="600"/>
              </a:spcAft>
              <a:buFontTx/>
              <a:buNone/>
              <a:defRPr/>
            </a:pPr>
            <a:r>
              <a:rPr lang="uk-UA" sz="3600" dirty="0"/>
              <a:t>(</a:t>
            </a:r>
            <a:r>
              <a:rPr lang="uk-UA" sz="3600" b="1" dirty="0">
                <a:solidFill>
                  <a:srgbClr val="0000CC"/>
                </a:solidFill>
              </a:rPr>
              <a:t>18</a:t>
            </a:r>
            <a:r>
              <a:rPr lang="uk-UA" sz="3600" dirty="0"/>
              <a:t> ЗДО, </a:t>
            </a:r>
            <a:r>
              <a:rPr lang="uk-UA" sz="3600" b="1" dirty="0">
                <a:solidFill>
                  <a:srgbClr val="0000CC"/>
                </a:solidFill>
              </a:rPr>
              <a:t>53</a:t>
            </a:r>
            <a:r>
              <a:rPr lang="uk-UA" sz="3600" dirty="0"/>
              <a:t> додаткові групи)</a:t>
            </a:r>
          </a:p>
          <a:p>
            <a:pPr marL="0" indent="0">
              <a:buFontTx/>
              <a:buNone/>
              <a:defRPr/>
            </a:pPr>
            <a:r>
              <a:rPr lang="uk-UA" sz="3600" u="sng" dirty="0"/>
              <a:t>Створено у 2018 році</a:t>
            </a:r>
            <a:r>
              <a:rPr lang="uk-UA" sz="3600" dirty="0"/>
              <a:t> – </a:t>
            </a:r>
            <a:r>
              <a:rPr lang="uk-UA" sz="3600" b="1" dirty="0">
                <a:solidFill>
                  <a:srgbClr val="0000CC"/>
                </a:solidFill>
              </a:rPr>
              <a:t>1676</a:t>
            </a:r>
            <a:r>
              <a:rPr lang="uk-UA" sz="3600" dirty="0"/>
              <a:t> місць</a:t>
            </a:r>
          </a:p>
          <a:p>
            <a:pPr>
              <a:buFontTx/>
              <a:buNone/>
              <a:defRPr/>
            </a:pPr>
            <a:r>
              <a:rPr lang="uk-UA" sz="3600" dirty="0"/>
              <a:t>(</a:t>
            </a:r>
            <a:r>
              <a:rPr lang="uk-UA" sz="3600" b="1" dirty="0">
                <a:solidFill>
                  <a:srgbClr val="0000CC"/>
                </a:solidFill>
              </a:rPr>
              <a:t>21</a:t>
            </a:r>
            <a:r>
              <a:rPr lang="uk-UA" sz="3600" dirty="0"/>
              <a:t> ЗДО, </a:t>
            </a:r>
            <a:r>
              <a:rPr lang="uk-UA" sz="3600" b="1" dirty="0">
                <a:solidFill>
                  <a:srgbClr val="0000CC"/>
                </a:solidFill>
              </a:rPr>
              <a:t>35</a:t>
            </a:r>
            <a:r>
              <a:rPr lang="uk-UA" sz="3600" dirty="0"/>
              <a:t> додаткових груп)</a:t>
            </a:r>
            <a:endParaRPr lang="ru-RU" sz="3600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952500" y="152400"/>
            <a:ext cx="7239000" cy="1905000"/>
          </a:xfrm>
        </p:spPr>
        <p:txBody>
          <a:bodyPr/>
          <a:lstStyle/>
          <a:p>
            <a:pPr eaLnBrk="1" hangingPunct="1"/>
            <a:r>
              <a:rPr lang="uk-UA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Регіональний план </a:t>
            </a:r>
            <a:r>
              <a:rPr lang="en-US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</a:t>
            </a:r>
            <a:r>
              <a:rPr lang="uk-UA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творення додаткових місць</a:t>
            </a:r>
            <a:r>
              <a:rPr lang="en-US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uk-UA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для дітей дошкільного віку у 2019 році </a:t>
            </a:r>
            <a:endParaRPr lang="ru-RU" alt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1066800" y="2438400"/>
            <a:ext cx="7186613" cy="36576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План 2019 р. </a:t>
            </a:r>
            <a:r>
              <a:rPr lang="uk-UA" sz="36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950 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місц</a:t>
            </a:r>
            <a:r>
              <a:rPr lang="ru-RU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ь</a:t>
            </a:r>
            <a:endParaRPr lang="en-US" altLang="ru-RU" sz="5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Aft>
                <a:spcPts val="1200"/>
              </a:spcAft>
              <a:buFontTx/>
              <a:buNone/>
              <a:defRPr/>
            </a:pPr>
            <a:r>
              <a:rPr lang="ru-RU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ru-RU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ЗДО, </a:t>
            </a:r>
            <a:r>
              <a:rPr lang="ru-RU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додаткова група</a:t>
            </a:r>
            <a:r>
              <a:rPr lang="ru-RU" altLang="ru-RU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 algn="ctr">
              <a:buFontTx/>
              <a:buNone/>
              <a:defRPr/>
            </a:pPr>
            <a:r>
              <a:rPr lang="uk-UA" sz="3600" i="1" dirty="0">
                <a:latin typeface="Calibri" panose="020F0502020204030204" pitchFamily="34" charset="0"/>
                <a:cs typeface="Calibri" panose="020F0502020204030204" pitchFamily="34" charset="0"/>
              </a:rPr>
              <a:t>Створено станом на 18.12.2019 –               </a:t>
            </a:r>
            <a:r>
              <a:rPr lang="uk-UA" sz="3600" b="1" i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863</a:t>
            </a:r>
            <a:r>
              <a:rPr lang="uk-UA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3600" i="1" dirty="0">
                <a:latin typeface="Calibri" panose="020F0502020204030204" pitchFamily="34" charset="0"/>
                <a:cs typeface="Calibri" panose="020F0502020204030204" pitchFamily="34" charset="0"/>
              </a:rPr>
              <a:t>місця (</a:t>
            </a:r>
            <a:r>
              <a:rPr lang="uk-UA" sz="3600" b="1" i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uk-UA" sz="3600" i="1" dirty="0">
                <a:latin typeface="Calibri" panose="020F0502020204030204" pitchFamily="34" charset="0"/>
                <a:cs typeface="Calibri" panose="020F0502020204030204" pitchFamily="34" charset="0"/>
              </a:rPr>
              <a:t> ЗДО, </a:t>
            </a:r>
            <a:r>
              <a:rPr lang="uk-UA" sz="3600" b="1" i="1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r>
              <a:rPr lang="uk-UA" sz="3600" i="1" dirty="0">
                <a:latin typeface="Calibri" panose="020F0502020204030204" pitchFamily="34" charset="0"/>
                <a:cs typeface="Calibri" panose="020F0502020204030204" pitchFamily="34" charset="0"/>
              </a:rPr>
              <a:t> додаткова група)</a:t>
            </a:r>
            <a:endParaRPr lang="ru-RU" sz="3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uk-UA" altLang="ru-RU" b="1" dirty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ru-RU" altLang="ru-RU" dirty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uk-UA" altLang="ru-RU" sz="3600" b="1" dirty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uk-UA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Прогнозовані показники за 201</a:t>
            </a:r>
            <a:r>
              <a:rPr lang="ru-RU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</a:t>
            </a:r>
            <a:r>
              <a:rPr lang="uk-UA" alt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рік у Харківській області</a:t>
            </a:r>
            <a:endParaRPr lang="uk-UA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altLang="uk-UA" sz="36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Кількість дітей, які виховуються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uk-UA" altLang="uk-UA" sz="36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на 100 місцях</a:t>
            </a:r>
            <a:r>
              <a:rPr lang="uk-UA" altLang="uk-UA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</a:t>
            </a:r>
            <a:r>
              <a:rPr lang="uk-UA" altLang="ru-RU" sz="36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(</a:t>
            </a:r>
            <a:r>
              <a:rPr lang="uk-UA" altLang="ru-RU" sz="36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станом на 01.01.2020</a:t>
            </a:r>
            <a:r>
              <a:rPr lang="ru-RU" altLang="ru-RU" sz="36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)</a:t>
            </a:r>
            <a:r>
              <a:rPr lang="uk-UA" altLang="ru-RU" sz="36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uk-UA" altLang="uk-UA" sz="3600" b="1" u="sng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uk-UA" altLang="ru-RU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По області –  </a:t>
            </a:r>
            <a:r>
              <a:rPr lang="uk-UA" alt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98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(01.01.2019 – 102) </a:t>
            </a:r>
            <a:endParaRPr lang="ru-RU" altLang="ru-RU" sz="36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alt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у сільських районах - </a:t>
            </a:r>
            <a:r>
              <a:rPr lang="uk-UA" alt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84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uk-UA" alt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ОТГ – </a:t>
            </a:r>
            <a:r>
              <a:rPr lang="uk-UA" alt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94</a:t>
            </a:r>
            <a:r>
              <a:rPr lang="uk-UA" alt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 </a:t>
            </a:r>
            <a:r>
              <a:rPr lang="uk-UA" altLang="ru-RU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uk-UA" altLang="ru-RU" sz="4000" b="1" i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963"/>
              </a:spcBef>
              <a:buFontTx/>
              <a:buNone/>
            </a:pPr>
            <a:r>
              <a:rPr lang="uk-UA" alt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у містах обласного значення – </a:t>
            </a:r>
            <a:r>
              <a:rPr lang="uk-UA" alt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95 </a:t>
            </a:r>
            <a:r>
              <a:rPr lang="uk-UA" altLang="ru-RU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uk-UA" altLang="ru-RU" sz="4000" b="1" i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963"/>
              </a:spcBef>
              <a:buFontTx/>
              <a:buNone/>
            </a:pPr>
            <a:r>
              <a:rPr lang="uk-UA" altLang="ru-RU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у  м. Харкові – </a:t>
            </a:r>
            <a:r>
              <a:rPr lang="uk-UA" altLang="ru-RU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107                    </a:t>
            </a:r>
            <a:r>
              <a:rPr lang="uk-UA" alt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 </a:t>
            </a:r>
            <a:r>
              <a:rPr lang="uk-UA" altLang="ru-RU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endParaRPr lang="ru-RU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>
              <a:defRPr/>
            </a:pPr>
            <a:r>
              <a:rPr lang="uk-UA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Нормативне забезпечення</a:t>
            </a:r>
            <a:endParaRPr lang="ru-RU" sz="5400" b="1" dirty="0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610600" cy="4648200"/>
          </a:xfrm>
        </p:spPr>
        <p:txBody>
          <a:bodyPr/>
          <a:lstStyle/>
          <a:p>
            <a:pPr marL="0" indent="0" algn="ctr">
              <a:spcAft>
                <a:spcPts val="1800"/>
              </a:spcAft>
              <a:buFontTx/>
              <a:buNone/>
              <a:defRPr/>
            </a:pPr>
            <a:r>
              <a:rPr lang="uk-UA" sz="4000" b="1" dirty="0">
                <a:latin typeface="Calibri" panose="020F0502020204030204" pitchFamily="34" charset="0"/>
                <a:cs typeface="Calibri" panose="020F0502020204030204" pitchFamily="34" charset="0"/>
              </a:rPr>
              <a:t>Постанова Кабінету Міністрів України від  27 лютого 2019 р. № 129</a:t>
            </a:r>
          </a:p>
          <a:p>
            <a:pPr algn="ctr">
              <a:buFontTx/>
              <a:buNone/>
              <a:defRPr/>
            </a:pPr>
            <a:r>
              <a:rPr lang="uk-UA" sz="3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uk-UA" sz="3600" b="1" i="1" dirty="0">
                <a:latin typeface="Calibri" panose="020F0502020204030204" pitchFamily="34" charset="0"/>
                <a:cs typeface="Calibri" panose="020F0502020204030204" pitchFamily="34" charset="0"/>
              </a:rPr>
              <a:t>"Деякі питання використання субвенції з державного бюджету місцевим бюджетам на надання державної підтримки особам з особливими освітніми потребами у 2019 році"</a:t>
            </a:r>
          </a:p>
        </p:txBody>
      </p:sp>
    </p:spTree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uk-UA" sz="4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Інклюзивні групи в ЗДО 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spcAft>
                <a:spcPts val="1200"/>
              </a:spcAft>
              <a:buFontTx/>
              <a:buNone/>
            </a:pPr>
            <a:r>
              <a:rPr lang="uk-UA" sz="4000" dirty="0">
                <a:latin typeface="Calibri" pitchFamily="34" charset="0"/>
                <a:cs typeface="Calibri" pitchFamily="34" charset="0"/>
              </a:rPr>
              <a:t>                </a:t>
            </a:r>
            <a:r>
              <a:rPr lang="uk-UA" sz="4000" b="1" u="sng" dirty="0">
                <a:latin typeface="Calibri" pitchFamily="34" charset="0"/>
                <a:cs typeface="Calibri" pitchFamily="34" charset="0"/>
              </a:rPr>
              <a:t>Станом на 01.01.2019 </a:t>
            </a:r>
          </a:p>
          <a:p>
            <a:pPr marL="0" indent="0"/>
            <a:r>
              <a:rPr lang="uk-UA" sz="4000" b="1" dirty="0">
                <a:latin typeface="Calibri" pitchFamily="34" charset="0"/>
                <a:cs typeface="Calibri" pitchFamily="34" charset="0"/>
              </a:rPr>
              <a:t>  46 закладів</a:t>
            </a:r>
          </a:p>
          <a:p>
            <a:pPr marL="0" indent="0"/>
            <a:r>
              <a:rPr lang="uk-UA" sz="4000" b="1" dirty="0">
                <a:latin typeface="Calibri" pitchFamily="34" charset="0"/>
                <a:cs typeface="Calibri" pitchFamily="34" charset="0"/>
              </a:rPr>
              <a:t>  65 груп</a:t>
            </a:r>
          </a:p>
          <a:p>
            <a:pPr marL="0" indent="0"/>
            <a:r>
              <a:rPr lang="uk-UA" sz="4000" b="1" dirty="0">
                <a:latin typeface="Calibri" pitchFamily="34" charset="0"/>
                <a:cs typeface="Calibri" pitchFamily="34" charset="0"/>
              </a:rPr>
              <a:t>  114 дітей</a:t>
            </a:r>
          </a:p>
          <a:p>
            <a:pPr marL="0" indent="0">
              <a:spcAft>
                <a:spcPts val="1200"/>
              </a:spcAft>
            </a:pPr>
            <a:r>
              <a:rPr lang="uk-UA" sz="4000" b="1" dirty="0">
                <a:latin typeface="Calibri" pitchFamily="34" charset="0"/>
                <a:cs typeface="Calibri" pitchFamily="34" charset="0"/>
              </a:rPr>
              <a:t>  55 асистентів вихователя</a:t>
            </a:r>
          </a:p>
          <a:p>
            <a:pPr marL="0" indent="0" algn="ctr">
              <a:buFontTx/>
              <a:buNone/>
            </a:pPr>
            <a:r>
              <a:rPr lang="uk-UA" sz="4000" b="1" i="1" u="sng" dirty="0">
                <a:latin typeface="Calibri" pitchFamily="34" charset="0"/>
                <a:cs typeface="Calibri" pitchFamily="34" charset="0"/>
              </a:rPr>
              <a:t>План 2019</a:t>
            </a:r>
            <a:r>
              <a:rPr lang="uk-UA" sz="4000" b="1" i="1" dirty="0">
                <a:latin typeface="Calibri" pitchFamily="34" charset="0"/>
                <a:cs typeface="Calibri" pitchFamily="34" charset="0"/>
              </a:rPr>
              <a:t> – 32 заклади, 34 групи,         41 дитина, 34 асистента</a:t>
            </a:r>
            <a:endParaRPr lang="ru-RU" sz="4000" b="1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639762"/>
          </a:xfrm>
        </p:spPr>
        <p:txBody>
          <a:bodyPr/>
          <a:lstStyle/>
          <a:p>
            <a:pPr>
              <a:defRPr/>
            </a:pPr>
            <a:r>
              <a:rPr lang="uk-UA" altLang="uk-U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altLang="uk-U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uk-U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altLang="uk-U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uk-U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altLang="uk-UA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uk-UA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Прийняті нормативно-правові акти</a:t>
            </a:r>
            <a:r>
              <a:rPr lang="uk-UA" altLang="uk-UA" sz="54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altLang="uk-UA" sz="54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uk-UA" altLang="uk-UA" sz="54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uk-UA" altLang="uk-UA" sz="5400" b="1" dirty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5400" b="1" dirty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2400"/>
              </a:spcAft>
              <a:buFontTx/>
              <a:buNone/>
            </a:pPr>
            <a:r>
              <a:rPr lang="uk-UA" altLang="uk-UA" sz="2800" b="1">
                <a:latin typeface="Calibri" pitchFamily="34" charset="0"/>
                <a:cs typeface="Calibri" pitchFamily="34" charset="0"/>
              </a:rPr>
              <a:t>    </a:t>
            </a:r>
            <a:r>
              <a:rPr lang="uk-UA" altLang="uk-UA" b="1">
                <a:latin typeface="Calibri" pitchFamily="34" charset="0"/>
                <a:cs typeface="Calibri" pitchFamily="34" charset="0"/>
              </a:rPr>
              <a:t>Постанова КМУ від 10 липня 2019 р. № 694 "Про внесення змін до постанови Кабінету Міністрів України від 14 квітня 1997 р.        № 346" </a:t>
            </a:r>
            <a:r>
              <a:rPr lang="uk-UA" altLang="uk-UA" sz="2800" b="1" i="1">
                <a:latin typeface="Calibri" pitchFamily="34" charset="0"/>
                <a:cs typeface="Calibri" pitchFamily="34" charset="0"/>
              </a:rPr>
              <a:t> (щодо надання відпустки 56 днів вихователям закладів дошкільної освіти)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uk-UA" altLang="uk-UA" sz="2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uk-UA" altLang="uk-UA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Постанова КМУ від 10 квітня 2019 р. № 530 "Про </a:t>
            </a:r>
            <a:r>
              <a:rPr lang="uk-UA" altLang="uk-UA" b="1">
                <a:latin typeface="Calibri" pitchFamily="34" charset="0"/>
                <a:cs typeface="Calibri" pitchFamily="34" charset="0"/>
              </a:rPr>
              <a:t>затвердження Порядку організації діяльності інклюзивних груп у закладах дошкільної освіти"</a:t>
            </a:r>
            <a:endParaRPr lang="uk-UA" sz="2800" b="1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lang="uk-UA" altLang="uk-UA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Листи</a:t>
            </a:r>
            <a:br>
              <a:rPr lang="uk-UA" altLang="uk-UA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altLang="uk-UA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Міністерства освіти і науки України</a:t>
            </a:r>
            <a:endParaRPr lang="ru-RU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uk-UA" altLang="uk-UA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"Щодо організації роботи та дотримання вимог з питань охорони праці та безпеки життєдіяльності у ЗДО" від 14.02.2019 № 1/11-1491</a:t>
            </a:r>
          </a:p>
          <a:p>
            <a:pPr marL="0" indent="0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uk-UA" altLang="uk-UA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"Щодо організації діяльності закладів освіти, що забезпечують здобуття дошкільної освіти  у 2019/2020 навчальному році" від 02.07.2019 № 1/9-419</a:t>
            </a:r>
            <a:endParaRPr lang="uk-UA" sz="2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uk-UA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"Про перелік навчальної літератури, рекомендованої МОН України для використання в закладах дошкільної освіти у 2019/2020 навчальному році" від 10.06.2019 № 1/9-365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uk-UA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"Щодо порядку запровадження системи НАССР у закладах дошкільної освіти" від 05.09.2019 № 1/9-552</a:t>
            </a:r>
            <a:endParaRPr lang="uk-UA" sz="24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sz="2400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91600" cy="2057400"/>
          </a:xfrm>
        </p:spPr>
        <p:txBody>
          <a:bodyPr anchor="t"/>
          <a:lstStyle/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uk-UA" altLang="uk-UA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Пріоритет Уряду та стратегічна мета МОНУ</a:t>
            </a:r>
            <a:r>
              <a:rPr lang="uk-UA" altLang="uk-UA" sz="4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altLang="uk-UA" sz="4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altLang="uk-UA" sz="11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uk-UA" altLang="uk-UA" sz="11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altLang="uk-UA" sz="4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Кожна дитина має доступ </a:t>
            </a:r>
            <a:br>
              <a:rPr lang="uk-UA" altLang="uk-UA" sz="4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uk-UA" altLang="uk-UA" sz="4000" b="1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 якісної дошкільної освіти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8915400" cy="41148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uk-UA" sz="28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uk-UA" altLang="uk-UA" sz="3600" b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Відсутність у чималої кількості дітей доступу до якісної дошкільної освіти призводить до погіршення шансів на цілісний розвиток, майбутню успішність   у школі та у довгостроковій перспективі,  в окремих  випадках, може поглибити соціальну нерівність</a:t>
            </a:r>
            <a:endParaRPr lang="uk-UA" sz="2800" b="1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r>
              <a:rPr lang="uk-UA" altLang="uk-UA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Листи </a:t>
            </a:r>
            <a:br>
              <a:rPr lang="uk-UA" altLang="uk-UA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altLang="uk-UA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Міністерства освіти і науки України</a:t>
            </a:r>
            <a:endParaRPr lang="ru-RU" sz="40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983163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ts val="600"/>
              </a:spcAft>
              <a:buFontTx/>
              <a:buNone/>
              <a:defRPr/>
            </a:pPr>
            <a:r>
              <a:rPr lang="uk-UA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"Щодо освітніх програм у закладах дошкільної освіти" від 09.12.2019 № 1/9-750</a:t>
            </a:r>
            <a:endParaRPr lang="ru-RU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FontTx/>
              <a:buNone/>
              <a:defRPr/>
            </a:pPr>
            <a:r>
              <a:rPr lang="uk-UA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"Щодо організації медико-педагогічного контролю на заняттях з фізкультури в закладах дошкільної освіти"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від 12.12.2019 №1/9-765</a:t>
            </a:r>
            <a:endParaRPr lang="uk-UA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uk-UA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"Щодо комунікації з дітьми дошкільного віку з родин учасників ООС/АТО, внутрішньо переміщених осіб та організації взаємодії з їхніми батьками" </a:t>
            </a:r>
            <a:r>
              <a:rPr lang="uk-UA" b="1" dirty="0">
                <a:latin typeface="Calibri" panose="020F0502020204030204" pitchFamily="34" charset="0"/>
                <a:cs typeface="Calibri" panose="020F0502020204030204" pitchFamily="34" charset="0"/>
              </a:rPr>
              <a:t>від 12.12.2019 №1/9-766</a:t>
            </a:r>
          </a:p>
          <a:p>
            <a:pPr>
              <a:lnSpc>
                <a:spcPct val="90000"/>
              </a:lnSpc>
              <a:defRPr/>
            </a:pPr>
            <a:endParaRPr lang="ru-RU" sz="2400" dirty="0"/>
          </a:p>
        </p:txBody>
      </p:sp>
    </p:spTree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762000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/>
          <a:lstStyle/>
          <a:p>
            <a:r>
              <a:rPr lang="uk-UA" alt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Завдання</a:t>
            </a:r>
            <a:endParaRPr lang="uk-UA" altLang="ru-RU" sz="4800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381000" y="1066800"/>
            <a:ext cx="8583613" cy="5410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defRPr/>
            </a:pPr>
            <a:r>
              <a:rPr lang="uk-UA" alt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своєчасно надати звіт державного статистичного спостереження  № 85-к за 2019 рік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defRPr/>
            </a:pPr>
            <a:r>
              <a:rPr lang="uk-UA" alt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продовжити роботу у 2020 році щодо створення додаткових місць у закладах освіти для дітей дошкільного віку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defRPr/>
            </a:pPr>
            <a:r>
              <a:rPr lang="uk-UA" alt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надати інформацію до Департаменту про виконання Постанови КМУ №1243 від 2002 року (із змінами) у 2017 році – </a:t>
            </a:r>
            <a:r>
              <a:rPr lang="uk-UA" alt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до 25.01.2020</a:t>
            </a:r>
          </a:p>
          <a:p>
            <a:pPr>
              <a:lnSpc>
                <a:spcPct val="80000"/>
              </a:lnSpc>
              <a:spcBef>
                <a:spcPts val="500"/>
              </a:spcBef>
              <a:spcAft>
                <a:spcPts val="600"/>
              </a:spcAft>
              <a:defRPr/>
            </a:pPr>
            <a:r>
              <a:rPr lang="uk-UA" alt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надати до Департаменту копії рішень засновників ДНЗ про встановлену вартість харчування дітей на 2020 рік </a:t>
            </a:r>
            <a:r>
              <a:rPr lang="uk-UA" alt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– до 01.02.2019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/>
            </a:pPr>
            <a:r>
              <a:rPr lang="uk-UA" altLang="ru-RU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uk-UA" altLang="ru-R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продовжити роботу щодо створення інклюзивних груп у закладах дошкільної освіти відповідно до потреб населення 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/>
            </a:pPr>
            <a:endParaRPr lang="uk-UA" alt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uk-UA" altLang="ru-RU" sz="2400" dirty="0"/>
          </a:p>
        </p:txBody>
      </p:sp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ffice\Desktop\Рисунок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288" y="873125"/>
            <a:ext cx="9115425" cy="51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52400"/>
            <a:ext cx="8534400" cy="762000"/>
          </a:xfrm>
        </p:spPr>
        <p:txBody>
          <a:bodyPr/>
          <a:lstStyle/>
          <a:p>
            <a:r>
              <a:rPr lang="uk-UA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Якісна</a:t>
            </a:r>
            <a:r>
              <a:rPr lang="uk-UA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дошкільна освіта передбачає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990600"/>
            <a:ext cx="8991600" cy="579120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ct val="0"/>
              </a:spcBef>
              <a:buFontTx/>
              <a:buChar char="-"/>
            </a:pPr>
            <a:r>
              <a:rPr lang="uk-UA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створення сучасного, безпечного, інклюзивного та комфортного освітнього середовища;</a:t>
            </a:r>
          </a:p>
          <a:p>
            <a:pPr>
              <a:lnSpc>
                <a:spcPct val="107000"/>
              </a:lnSpc>
              <a:spcBef>
                <a:spcPct val="0"/>
              </a:spcBef>
              <a:buFontTx/>
              <a:buChar char="-"/>
            </a:pPr>
            <a:r>
              <a:rPr lang="uk-UA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створення системи забезпечення якості дошкільної освіти;</a:t>
            </a:r>
          </a:p>
          <a:p>
            <a:pPr>
              <a:lnSpc>
                <a:spcPct val="107000"/>
              </a:lnSpc>
              <a:spcBef>
                <a:spcPct val="0"/>
              </a:spcBef>
              <a:buFontTx/>
              <a:buChar char="-"/>
            </a:pPr>
            <a:r>
              <a:rPr lang="uk-UA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оновлення змісту дошкільної освіти, у тому числі упровадження сучасних освітніх методик та технологій;</a:t>
            </a:r>
          </a:p>
          <a:p>
            <a:pPr>
              <a:lnSpc>
                <a:spcPct val="107000"/>
              </a:lnSpc>
              <a:spcBef>
                <a:spcPct val="0"/>
              </a:spcBef>
              <a:buFontTx/>
              <a:buChar char="-"/>
            </a:pPr>
            <a:r>
              <a:rPr lang="uk-UA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оновлення системи підвищення кваліфікації педагогічних працівників ЗДО;</a:t>
            </a:r>
          </a:p>
          <a:p>
            <a:pPr>
              <a:lnSpc>
                <a:spcPct val="107000"/>
              </a:lnSpc>
              <a:spcBef>
                <a:spcPct val="0"/>
              </a:spcBef>
              <a:buFontTx/>
              <a:buChar char="-"/>
            </a:pPr>
            <a:r>
              <a:rPr lang="uk-UA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гідна заробітна плата педагогічних працівників ЗДО.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ru-RU" sz="24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ffice\Desktop\Рисунок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4288" y="871538"/>
            <a:ext cx="9115425" cy="51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office\Desktop\Рисунок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9050" y="876300"/>
            <a:ext cx="91059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4638"/>
            <a:ext cx="8839200" cy="1020762"/>
          </a:xfrm>
        </p:spPr>
        <p:txBody>
          <a:bodyPr/>
          <a:lstStyle/>
          <a:p>
            <a:r>
              <a:rPr lang="uk-UA" altLang="uk-U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Першочергові завдання</a:t>
            </a:r>
            <a:br>
              <a:rPr lang="uk-UA" altLang="uk-U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altLang="uk-UA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з оновлення нормативно-правової бази</a:t>
            </a: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uk-UA" altLang="uk-UA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uk-UA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зміни до Закону України "</a:t>
            </a:r>
            <a:r>
              <a:rPr lang="uk-UA" altLang="uk-UA" i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Про дошкільну освіту</a:t>
            </a:r>
            <a:r>
              <a:rPr lang="uk-UA" altLang="uk-UA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"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uk-UA" altLang="uk-UA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	Концепція розвитку дошкільної освіти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uk-UA" altLang="uk-UA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	оновлення  Базового компоненту дошкільної освіти</a:t>
            </a: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SzPct val="80000"/>
              <a:buFont typeface="Wingdings" pitchFamily="2" charset="2"/>
              <a:buChar char="Ø"/>
            </a:pPr>
            <a:r>
              <a:rPr lang="uk-UA" altLang="uk-UA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    розроблення "</a:t>
            </a:r>
            <a:r>
              <a:rPr lang="uk-UA" altLang="uk-UA" i="1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Положення про заклад дошкільної освіти</a:t>
            </a:r>
            <a:r>
              <a:rPr lang="uk-UA" altLang="uk-UA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"</a:t>
            </a:r>
            <a:endParaRPr lang="uk-UA" altLang="uk-UA" i="1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uk-UA" sz="3200" b="1" dirty="0">
                <a:solidFill>
                  <a:srgbClr val="3333FF"/>
                </a:solidFill>
              </a:rPr>
              <a:t/>
            </a:r>
            <a:br>
              <a:rPr lang="uk-UA" sz="3200" b="1" dirty="0">
                <a:solidFill>
                  <a:srgbClr val="3333FF"/>
                </a:solidFill>
              </a:rPr>
            </a:br>
            <a:r>
              <a:rPr lang="uk-UA" sz="3200" b="1" dirty="0">
                <a:solidFill>
                  <a:srgbClr val="3333FF"/>
                </a:solidFill>
              </a:rPr>
              <a:t/>
            </a:r>
            <a:br>
              <a:rPr lang="uk-UA" sz="3200" b="1" dirty="0">
                <a:solidFill>
                  <a:srgbClr val="3333FF"/>
                </a:solidFill>
              </a:rPr>
            </a:br>
            <a:r>
              <a:rPr lang="uk-UA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Кроки до забезпечення дітей якісною дошкільною освітою</a:t>
            </a:r>
            <a:r>
              <a:rPr lang="uk-UA" sz="4000" b="1" dirty="0">
                <a:solidFill>
                  <a:srgbClr val="3333FF"/>
                </a:solidFill>
              </a:rPr>
              <a:t/>
            </a:r>
            <a:br>
              <a:rPr lang="uk-UA" sz="4000" b="1" dirty="0">
                <a:solidFill>
                  <a:srgbClr val="3333FF"/>
                </a:solidFill>
              </a:rPr>
            </a:br>
            <a:r>
              <a:rPr lang="uk-UA" sz="4000" b="1" dirty="0"/>
              <a:t/>
            </a:r>
            <a:br>
              <a:rPr lang="uk-UA" sz="4000" b="1" dirty="0"/>
            </a:br>
            <a:endParaRPr lang="ru-RU" sz="40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7467600" cy="487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uk-UA" sz="2000" b="1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70000"/>
              <a:buFont typeface="Calibri" panose="020F0502020204030204" pitchFamily="34" charset="0"/>
              <a:buChar char="•"/>
              <a:defRPr/>
            </a:pPr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збільшення частки охоплення дітей дошкільною освітою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70000"/>
              <a:defRPr/>
            </a:pPr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подолання черги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70000"/>
              <a:defRPr/>
            </a:pPr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урізноманітнення форм освіти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  <a:buSzPct val="70000"/>
              <a:defRPr/>
            </a:pPr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підтримка дітей з особливими освітніми потребами</a:t>
            </a:r>
          </a:p>
          <a:p>
            <a:pPr>
              <a:lnSpc>
                <a:spcPct val="80000"/>
              </a:lnSpc>
              <a:spcBef>
                <a:spcPts val="0"/>
              </a:spcBef>
              <a:buSzPct val="70000"/>
              <a:defRPr/>
            </a:pPr>
            <a:r>
              <a:rPr lang="uk-UA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підвищення статусу працівників у сфері дошкільної освіти</a:t>
            </a:r>
          </a:p>
          <a:p>
            <a:pPr>
              <a:lnSpc>
                <a:spcPct val="80000"/>
              </a:lnSpc>
              <a:defRPr/>
            </a:pPr>
            <a:endParaRPr lang="ru-RU" sz="2000" dirty="0"/>
          </a:p>
        </p:txBody>
      </p:sp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uk-UA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Публічні консультації </a:t>
            </a:r>
            <a:br>
              <a:rPr lang="uk-UA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"Якісна і доступна дошкільна освіта"</a:t>
            </a:r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76400"/>
            <a:ext cx="8915400" cy="49530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uk-UA" sz="3400" dirty="0">
                <a:latin typeface="Calibri" pitchFamily="34" charset="0"/>
                <a:cs typeface="Calibri" pitchFamily="34" charset="0"/>
              </a:rPr>
              <a:t>20 листопада 2019 р. </a:t>
            </a:r>
          </a:p>
          <a:p>
            <a:pPr marL="0" indent="0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uk-UA" sz="3400" dirty="0">
                <a:latin typeface="Calibri" pitchFamily="34" charset="0"/>
                <a:cs typeface="Calibri" pitchFamily="34" charset="0"/>
              </a:rPr>
              <a:t>     Участь Харківської, Донецької та Луганської областей</a:t>
            </a:r>
            <a:endParaRPr lang="ru-RU" sz="3400" dirty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uk-UA" sz="3400" dirty="0">
                <a:latin typeface="Calibri" pitchFamily="34" charset="0"/>
                <a:cs typeface="Calibri" pitchFamily="34" charset="0"/>
              </a:rPr>
              <a:t>     Міністерство освіти і науки України за сприяння NDI Ukraine та Інституту "Республіка"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uk-UA" sz="3400" dirty="0">
                <a:latin typeface="Calibri" pitchFamily="34" charset="0"/>
                <a:cs typeface="Calibri" pitchFamily="34" charset="0"/>
              </a:rPr>
              <a:t>     Пошук та обговорення запропонованих рішень щодо підвищення довіри суспільства до дошкільної освіти та ключових напрямків організаційної діяльності закладів дошкільної освіти</a:t>
            </a:r>
            <a:endParaRPr lang="ru-RU" sz="3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4150</TotalTime>
  <Words>891</Words>
  <Application>Microsoft Office PowerPoint</Application>
  <PresentationFormat>Экран (4:3)</PresentationFormat>
  <Paragraphs>104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Оформление по умолчанию</vt:lpstr>
      <vt:lpstr>Office Theme</vt:lpstr>
      <vt:lpstr>Реалізація завдань дошкільної освіти в Харківській області у                         2019 році та перспективи розвитку на 2020 рік</vt:lpstr>
      <vt:lpstr>Пріоритет Уряду та стратегічна мета МОНУ  Кожна дитина має доступ  до якісної дошкільної освіти</vt:lpstr>
      <vt:lpstr>Слайд 3</vt:lpstr>
      <vt:lpstr>Якісна дошкільна освіта передбачає</vt:lpstr>
      <vt:lpstr>Слайд 5</vt:lpstr>
      <vt:lpstr>Слайд 6</vt:lpstr>
      <vt:lpstr>Першочергові завдання з оновлення нормативно-правової бази</vt:lpstr>
      <vt:lpstr>  Кроки до забезпечення дітей якісною дошкільною освітою  </vt:lpstr>
      <vt:lpstr>Публічні консультації  "Якісна і доступна дошкільна освіта"</vt:lpstr>
      <vt:lpstr>До відома! </vt:lpstr>
      <vt:lpstr>Прогнозовані показники за 2019 рік у Харківській області</vt:lpstr>
      <vt:lpstr>Прогнозовані показники за 2019 рік у Харківській області</vt:lpstr>
      <vt:lpstr>Створення додаткових місць для дітей дошкільного віку у 2017-2019 р.р.</vt:lpstr>
      <vt:lpstr>Регіональний план cтворення додаткових місць для дітей дошкільного віку у 2019 році </vt:lpstr>
      <vt:lpstr>Прогнозовані показники за 2019 рік у Харківській області</vt:lpstr>
      <vt:lpstr>Нормативне забезпечення</vt:lpstr>
      <vt:lpstr>Інклюзивні групи в ЗДО </vt:lpstr>
      <vt:lpstr>   Прийняті нормативно-правові акти  </vt:lpstr>
      <vt:lpstr>Листи Міністерства освіти і науки України</vt:lpstr>
      <vt:lpstr>Листи  Міністерства освіти і науки України</vt:lpstr>
      <vt:lpstr>Завдання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руднева</dc:creator>
  <cp:lastModifiedBy>Irina</cp:lastModifiedBy>
  <cp:revision>166</cp:revision>
  <cp:lastPrinted>1601-01-01T00:00:00Z</cp:lastPrinted>
  <dcterms:created xsi:type="dcterms:W3CDTF">2017-06-02T14:50:46Z</dcterms:created>
  <dcterms:modified xsi:type="dcterms:W3CDTF">2019-12-18T15:10:46Z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