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5AD6-335D-4FBB-97BF-7583CB89BA07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F475C-E464-4B0F-9337-88A0562EFC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2D309E-44B1-4027-9E8C-C0587751201B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C63B87-12BB-49D9-9B8E-50FF9385E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8072494" cy="2357454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Практика роботи Харківського </a:t>
            </a:r>
            <a:r>
              <a:rPr lang="uk-UA" sz="4000" dirty="0" err="1" smtClean="0"/>
              <a:t>ІРЦ</a:t>
            </a:r>
            <a:r>
              <a:rPr lang="uk-UA" sz="4000" dirty="0" smtClean="0"/>
              <a:t> </a:t>
            </a:r>
            <a:br>
              <a:rPr lang="uk-UA" sz="4000" dirty="0" smtClean="0"/>
            </a:br>
            <a:r>
              <a:rPr lang="uk-UA" sz="4000" dirty="0" smtClean="0"/>
              <a:t>щодо ведення документації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092" y="5500702"/>
            <a:ext cx="4714908" cy="783132"/>
          </a:xfrm>
        </p:spPr>
        <p:txBody>
          <a:bodyPr/>
          <a:lstStyle/>
          <a:p>
            <a:r>
              <a:rPr lang="uk-UA" dirty="0" err="1" smtClean="0"/>
              <a:t>Подорожко</a:t>
            </a:r>
            <a:r>
              <a:rPr lang="uk-UA" dirty="0" smtClean="0"/>
              <a:t> Олена Юріївна</a:t>
            </a:r>
          </a:p>
          <a:p>
            <a:r>
              <a:rPr lang="uk-UA" dirty="0" err="1" smtClean="0"/>
              <a:t>В.о.директора</a:t>
            </a:r>
            <a:r>
              <a:rPr lang="uk-UA" dirty="0" smtClean="0"/>
              <a:t> Харківського </a:t>
            </a:r>
            <a:r>
              <a:rPr lang="uk-UA" dirty="0" err="1" smtClean="0"/>
              <a:t>ІРЦ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00042"/>
          <a:ext cx="8572561" cy="6037538"/>
        </p:xfrm>
        <a:graphic>
          <a:graphicData uri="http://schemas.openxmlformats.org/drawingml/2006/table">
            <a:tbl>
              <a:tblPr/>
              <a:tblGrid>
                <a:gridCol w="1021322"/>
                <a:gridCol w="2582437"/>
                <a:gridCol w="1291217"/>
                <a:gridCol w="1644046"/>
                <a:gridCol w="2033539"/>
              </a:tblGrid>
              <a:tr h="78691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Індекс справ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Заголовок справи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(тому, частини)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Кількість справ (томів, частин)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Строк зберігання справи (тому, частини) і номери статей за переліком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Приміт-ка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 grid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 Організація системи управління закладом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403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01-18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Зведена номенклатура справ Харківського </a:t>
                      </a:r>
                      <a:r>
                        <a:rPr lang="uk-UA" sz="1200" dirty="0" err="1">
                          <a:latin typeface="Times New Roman"/>
                          <a:ea typeface="Calibri"/>
                          <a:cs typeface="Times New Roman"/>
                        </a:rPr>
                        <a:t>ІРЦ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років</a:t>
                      </a:r>
                    </a:p>
                    <a:p>
                      <a:pPr indent="-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ст.112-а</a:t>
                      </a: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Після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заміни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новою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умови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складання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зведених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описів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справ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центру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 grid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200" b="1" smtClean="0">
                          <a:latin typeface="Times New Roman"/>
                          <a:ea typeface="Calibri"/>
                          <a:cs typeface="Times New Roman"/>
                        </a:rPr>
                        <a:t>2.   Організація </a:t>
                      </a: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діяльності Харківського </a:t>
                      </a:r>
                      <a:r>
                        <a:rPr lang="uk-UA" sz="1200" b="1" dirty="0" err="1">
                          <a:latin typeface="Times New Roman"/>
                          <a:ea typeface="Calibri"/>
                          <a:cs typeface="Times New Roman"/>
                        </a:rPr>
                        <a:t>ІРЦ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647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02-21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Номенклатура справ організаційної діяльності (витяг)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рок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ст.112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 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Після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заміни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новою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умови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складання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зведених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описів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справ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центру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03. Навчально-методична документація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259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03-02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Номенклатура справ з навчально-методичної документації (витяг)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рок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ст.112-а</a:t>
                      </a: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Після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заміни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новою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умови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складання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зведених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описів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справ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центру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04. Робота з кадрами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553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04-06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Номенклатура справ по роботі з кадрами (витяг)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рок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ст.112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 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Після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заміни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новою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умови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складання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зведених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описів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справ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центру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05. Бухгалтерські документи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847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05-15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Номенклатура справ по роботі з бухгалтерськими документами (витяг)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рок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285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ст.112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 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Після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заміни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новою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умови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складання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зведених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описів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справ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центру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54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06. Охорона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праці,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 пожежна безпека,  </a:t>
                      </a:r>
                      <a:r>
                        <a:rPr lang="uk-UA" sz="1200" b="1" dirty="0" err="1">
                          <a:latin typeface="Times New Roman"/>
                          <a:ea typeface="Calibri"/>
                          <a:cs typeface="Times New Roman"/>
                        </a:rPr>
                        <a:t>безпека</a:t>
                      </a: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 життєдіяльності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269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06-05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Номенклатура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справ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охорони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праці,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техніки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безпеки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(витяг)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роки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30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ст.112в</a:t>
                      </a: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Після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заміни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новою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315" marR="21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80461" y="28545"/>
            <a:ext cx="39830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Зведена номенклатура справ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2153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01. </a:t>
            </a:r>
            <a:r>
              <a:rPr lang="uk-UA" b="1" dirty="0" smtClean="0">
                <a:solidFill>
                  <a:schemeClr val="tx1"/>
                </a:solidFill>
              </a:rPr>
              <a:t>Організація </a:t>
            </a:r>
            <a:r>
              <a:rPr lang="uk-UA" b="1" dirty="0">
                <a:solidFill>
                  <a:schemeClr val="tx1"/>
                </a:solidFill>
              </a:rPr>
              <a:t>системи управління закладом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1428736"/>
            <a:ext cx="6929486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01.03. Колективний </a:t>
            </a:r>
            <a:r>
              <a:rPr lang="uk-UA" sz="1400" dirty="0">
                <a:solidFill>
                  <a:schemeClr val="tx1"/>
                </a:solidFill>
              </a:rPr>
              <a:t>договір між адміністрацією та </a:t>
            </a:r>
            <a:r>
              <a:rPr lang="uk-UA" sz="1400" dirty="0" smtClean="0">
                <a:solidFill>
                  <a:schemeClr val="tx1"/>
                </a:solidFill>
              </a:rPr>
              <a:t>профспілковим комітетом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3500438"/>
            <a:ext cx="6429420" cy="21431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01.09. Протоколи </a:t>
            </a:r>
            <a:r>
              <a:rPr lang="uk-UA" sz="1400" dirty="0">
                <a:solidFill>
                  <a:schemeClr val="tx1"/>
                </a:solidFill>
              </a:rPr>
              <a:t>загальних зборів трудового </a:t>
            </a:r>
            <a:r>
              <a:rPr lang="uk-UA" sz="1400" dirty="0" smtClean="0">
                <a:solidFill>
                  <a:schemeClr val="tx1"/>
                </a:solidFill>
              </a:rPr>
              <a:t>колективу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1785926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01.04. Накази </a:t>
            </a:r>
            <a:r>
              <a:rPr lang="uk-UA" sz="1400" dirty="0">
                <a:solidFill>
                  <a:schemeClr val="tx1"/>
                </a:solidFill>
              </a:rPr>
              <a:t>керівника з основної </a:t>
            </a:r>
            <a:r>
              <a:rPr lang="uk-UA" sz="1400" dirty="0" smtClean="0">
                <a:solidFill>
                  <a:schemeClr val="tx1"/>
                </a:solidFill>
              </a:rPr>
              <a:t>діяльності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2143116"/>
            <a:ext cx="7215238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01.05. Накази </a:t>
            </a:r>
            <a:r>
              <a:rPr lang="uk-UA" sz="1400" dirty="0">
                <a:solidFill>
                  <a:schemeClr val="tx1"/>
                </a:solidFill>
              </a:rPr>
              <a:t>керівника з кадрових питань тривалого </a:t>
            </a:r>
            <a:r>
              <a:rPr lang="uk-UA" sz="1400" dirty="0" smtClean="0">
                <a:solidFill>
                  <a:schemeClr val="tx1"/>
                </a:solidFill>
              </a:rPr>
              <a:t>зберігання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7290" y="2500306"/>
            <a:ext cx="757246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01.06. Накази </a:t>
            </a:r>
            <a:r>
              <a:rPr lang="uk-UA" sz="1400" dirty="0">
                <a:solidFill>
                  <a:schemeClr val="tx1"/>
                </a:solidFill>
              </a:rPr>
              <a:t>керівника з кадрових питань особового складу тимчасового зберігання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2857496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01.07. Правила </a:t>
            </a:r>
            <a:r>
              <a:rPr lang="uk-UA" sz="1400" dirty="0">
                <a:solidFill>
                  <a:schemeClr val="tx1"/>
                </a:solidFill>
              </a:rPr>
              <a:t>внутрішнього </a:t>
            </a:r>
            <a:r>
              <a:rPr lang="uk-UA" sz="1400" dirty="0" smtClean="0">
                <a:solidFill>
                  <a:schemeClr val="tx1"/>
                </a:solidFill>
              </a:rPr>
              <a:t>розпорядку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28" y="3214686"/>
            <a:ext cx="6429420" cy="21431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01.08. План </a:t>
            </a:r>
            <a:r>
              <a:rPr lang="uk-UA" sz="1400" dirty="0">
                <a:solidFill>
                  <a:schemeClr val="tx1"/>
                </a:solidFill>
              </a:rPr>
              <a:t>роботи на </a:t>
            </a:r>
            <a:r>
              <a:rPr lang="uk-UA" sz="1400" dirty="0" smtClean="0">
                <a:solidFill>
                  <a:schemeClr val="tx1"/>
                </a:solidFill>
              </a:rPr>
              <a:t>рік Харківського </a:t>
            </a:r>
            <a:r>
              <a:rPr lang="uk-UA" sz="1400" dirty="0" err="1" smtClean="0">
                <a:solidFill>
                  <a:schemeClr val="tx1"/>
                </a:solidFill>
              </a:rPr>
              <a:t>ІРЦ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28728" y="3786190"/>
            <a:ext cx="6429420" cy="21431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01.10. Статистичні звіти про роботу Харківського </a:t>
            </a:r>
            <a:r>
              <a:rPr lang="uk-UA" sz="1400" dirty="0" err="1" smtClean="0">
                <a:solidFill>
                  <a:schemeClr val="tx1"/>
                </a:solidFill>
              </a:rPr>
              <a:t>ІРЦ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728" y="4786322"/>
            <a:ext cx="6429420" cy="21431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01.13. Вихідна документація Харківського </a:t>
            </a:r>
            <a:r>
              <a:rPr lang="uk-UA" sz="1400" dirty="0" err="1" smtClean="0">
                <a:solidFill>
                  <a:schemeClr val="tx1"/>
                </a:solidFill>
              </a:rPr>
              <a:t>ІРЦ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728" y="4071942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01.11. Плани </a:t>
            </a:r>
            <a:r>
              <a:rPr lang="uk-UA" sz="1400" dirty="0">
                <a:solidFill>
                  <a:schemeClr val="tx1"/>
                </a:solidFill>
              </a:rPr>
              <a:t>роботи на </a:t>
            </a:r>
            <a:r>
              <a:rPr lang="uk-UA" sz="1400" dirty="0" smtClean="0">
                <a:solidFill>
                  <a:schemeClr val="tx1"/>
                </a:solidFill>
              </a:rPr>
              <a:t>тиждень Харківського </a:t>
            </a:r>
            <a:r>
              <a:rPr lang="uk-UA" sz="1400" dirty="0" err="1" smtClean="0">
                <a:solidFill>
                  <a:schemeClr val="tx1"/>
                </a:solidFill>
              </a:rPr>
              <a:t>ІРЦ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4429132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01.12. Вхідна документація Харківського </a:t>
            </a:r>
            <a:r>
              <a:rPr lang="uk-UA" sz="1400" dirty="0" err="1" smtClean="0">
                <a:solidFill>
                  <a:schemeClr val="tx1"/>
                </a:solidFill>
              </a:rPr>
              <a:t>ІРЦ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072074"/>
            <a:ext cx="6500858" cy="3571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01.14. </a:t>
            </a:r>
            <a:r>
              <a:rPr lang="uk-UA" sz="1400" dirty="0">
                <a:solidFill>
                  <a:schemeClr val="tx1"/>
                </a:solidFill>
              </a:rPr>
              <a:t>Журнал реєстрації (електронна база) наказів з основної діяльності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00166" y="6357958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01.17. </a:t>
            </a:r>
            <a:r>
              <a:rPr lang="uk-UA" sz="1400" dirty="0">
                <a:solidFill>
                  <a:schemeClr val="tx1"/>
                </a:solidFill>
              </a:rPr>
              <a:t>Журнал реєстрації вихідної інформації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28662" y="5500702"/>
            <a:ext cx="8001056" cy="42860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01.15. Журнал </a:t>
            </a:r>
            <a:r>
              <a:rPr lang="uk-UA" sz="1400" dirty="0">
                <a:solidFill>
                  <a:schemeClr val="tx1"/>
                </a:solidFill>
              </a:rPr>
              <a:t>реєстрації (електронна база) наказів з кадрових питань (особового складу) тимчасового строку </a:t>
            </a:r>
            <a:r>
              <a:rPr lang="uk-UA" sz="1400" dirty="0" smtClean="0">
                <a:solidFill>
                  <a:schemeClr val="tx1"/>
                </a:solidFill>
              </a:rPr>
              <a:t>зберігання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785794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01.01. Нормативно-правові документи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142984"/>
            <a:ext cx="6429420" cy="21431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1400" dirty="0" smtClean="0">
                <a:solidFill>
                  <a:schemeClr val="tx1"/>
                </a:solidFill>
              </a:rPr>
              <a:t>01.02.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Установчі документи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500166" y="6000768"/>
            <a:ext cx="6429420" cy="2857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01.16. </a:t>
            </a:r>
            <a:r>
              <a:rPr lang="uk-UA" sz="1400" dirty="0">
                <a:solidFill>
                  <a:schemeClr val="tx1"/>
                </a:solidFill>
              </a:rPr>
              <a:t>Журнал реєстрації вхідної інформації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714356"/>
            <a:ext cx="71438" cy="578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428596" y="928670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28596" y="4857760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28596" y="5214950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28596" y="6143644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28596" y="6500834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28596" y="3571876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28596" y="3857628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28596" y="4214818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28596" y="4572008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28596" y="1928802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8596" y="2285992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8596" y="3000372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8596" y="3286124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28596" y="1214422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28596" y="1571612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28596" y="2643182"/>
            <a:ext cx="7858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57158" y="5715016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42852"/>
            <a:ext cx="7715304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02. </a:t>
            </a:r>
            <a:r>
              <a:rPr lang="uk-UA" b="1" dirty="0" smtClean="0">
                <a:solidFill>
                  <a:schemeClr val="tx1"/>
                </a:solidFill>
              </a:rPr>
              <a:t>Організація діяльності Харківського </a:t>
            </a:r>
            <a:r>
              <a:rPr lang="uk-UA" b="1" dirty="0" err="1" smtClean="0">
                <a:solidFill>
                  <a:schemeClr val="tx1"/>
                </a:solidFill>
              </a:rPr>
              <a:t>ІРЦ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357298"/>
            <a:ext cx="8643998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02.03. Висновки </a:t>
            </a:r>
            <a:r>
              <a:rPr lang="uk-UA" sz="1200" dirty="0">
                <a:solidFill>
                  <a:schemeClr val="tx1"/>
                </a:solidFill>
              </a:rPr>
              <a:t>про комплексну психолого-педагогічну оцінку розвитку дітей, обстежених на виїзних засіданнях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3571876"/>
            <a:ext cx="8572560" cy="4286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02.09. </a:t>
            </a:r>
            <a:r>
              <a:rPr lang="uk-UA" sz="1200" dirty="0">
                <a:solidFill>
                  <a:schemeClr val="tx1"/>
                </a:solidFill>
              </a:rPr>
              <a:t>Журнал обліку перевірок, ревізій та контролю за виконанням їх </a:t>
            </a:r>
            <a:r>
              <a:rPr lang="uk-UA" sz="1200" dirty="0" smtClean="0">
                <a:solidFill>
                  <a:schemeClr val="tx1"/>
                </a:solidFill>
              </a:rPr>
              <a:t>рекомендацій (</a:t>
            </a:r>
            <a:r>
              <a:rPr lang="uk-UA" sz="1200" dirty="0" err="1">
                <a:solidFill>
                  <a:schemeClr val="tx1"/>
                </a:solidFill>
              </a:rPr>
              <a:t>контрольно-візитаційний</a:t>
            </a:r>
            <a:r>
              <a:rPr lang="uk-UA" sz="1200" dirty="0">
                <a:solidFill>
                  <a:schemeClr val="tx1"/>
                </a:solidFill>
              </a:rPr>
              <a:t> журнал)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1714488"/>
            <a:ext cx="6429420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02.04.Книга </a:t>
            </a:r>
            <a:r>
              <a:rPr lang="uk-UA" sz="1200" dirty="0">
                <a:solidFill>
                  <a:schemeClr val="tx1"/>
                </a:solidFill>
              </a:rPr>
              <a:t>обліку робочого часу фахівців Харківського </a:t>
            </a:r>
            <a:r>
              <a:rPr lang="uk-UA" sz="1200" dirty="0" err="1">
                <a:solidFill>
                  <a:schemeClr val="tx1"/>
                </a:solidFill>
              </a:rPr>
              <a:t>ІРЦ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1928802"/>
            <a:ext cx="8572560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02.05. Журнал </a:t>
            </a:r>
            <a:r>
              <a:rPr lang="ru-RU" sz="1200" dirty="0" err="1">
                <a:solidFill>
                  <a:schemeClr val="tx1"/>
                </a:solidFill>
              </a:rPr>
              <a:t>обліку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заяв</a:t>
            </a:r>
            <a:r>
              <a:rPr lang="ru-RU" sz="1200" dirty="0">
                <a:solidFill>
                  <a:schemeClr val="tx1"/>
                </a:solidFill>
              </a:rPr>
              <a:t> (</a:t>
            </a:r>
            <a:r>
              <a:rPr lang="ru-RU" sz="1200" dirty="0" err="1">
                <a:solidFill>
                  <a:schemeClr val="tx1"/>
                </a:solidFill>
              </a:rPr>
              <a:t>електрона</a:t>
            </a:r>
            <a:r>
              <a:rPr lang="ru-RU" sz="1200" dirty="0">
                <a:solidFill>
                  <a:schemeClr val="tx1"/>
                </a:solidFill>
              </a:rPr>
              <a:t> база) </a:t>
            </a:r>
            <a:r>
              <a:rPr lang="ru-RU" sz="1200" dirty="0" err="1">
                <a:solidFill>
                  <a:schemeClr val="tx1"/>
                </a:solidFill>
              </a:rPr>
              <a:t>щодо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проведення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комплексної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психолого-педагогічної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оцінки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розвитку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дитини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2428868"/>
            <a:ext cx="8358246" cy="4286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02.06. </a:t>
            </a:r>
            <a:r>
              <a:rPr lang="ru-RU" sz="1200" dirty="0" err="1">
                <a:solidFill>
                  <a:schemeClr val="tx1"/>
                </a:solidFill>
              </a:rPr>
              <a:t>Реєстр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фахівців</a:t>
            </a:r>
            <a:r>
              <a:rPr lang="ru-RU" sz="1200" dirty="0">
                <a:solidFill>
                  <a:schemeClr val="tx1"/>
                </a:solidFill>
              </a:rPr>
              <a:t> (</a:t>
            </a:r>
            <a:r>
              <a:rPr lang="ru-RU" sz="1200" dirty="0" err="1">
                <a:solidFill>
                  <a:schemeClr val="tx1"/>
                </a:solidFill>
              </a:rPr>
              <a:t>електронна</a:t>
            </a:r>
            <a:r>
              <a:rPr lang="ru-RU" sz="1200" dirty="0">
                <a:solidFill>
                  <a:schemeClr val="tx1"/>
                </a:solidFill>
              </a:rPr>
              <a:t> база), </a:t>
            </a:r>
            <a:r>
              <a:rPr lang="ru-RU" sz="1200" dirty="0" err="1">
                <a:solidFill>
                  <a:schemeClr val="tx1"/>
                </a:solidFill>
              </a:rPr>
              <a:t>які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надають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психолого-педагогічну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допомогу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дітям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з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особливими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освітніми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потреба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2857496"/>
            <a:ext cx="7429552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02.07. </a:t>
            </a:r>
            <a:r>
              <a:rPr lang="ru-RU" sz="1200" dirty="0" err="1">
                <a:solidFill>
                  <a:schemeClr val="tx1"/>
                </a:solidFill>
              </a:rPr>
              <a:t>Реєстр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дітей</a:t>
            </a:r>
            <a:r>
              <a:rPr lang="ru-RU" sz="1200" dirty="0">
                <a:solidFill>
                  <a:schemeClr val="tx1"/>
                </a:solidFill>
              </a:rPr>
              <a:t> (</a:t>
            </a:r>
            <a:r>
              <a:rPr lang="ru-RU" sz="1200" dirty="0" err="1">
                <a:solidFill>
                  <a:schemeClr val="tx1"/>
                </a:solidFill>
              </a:rPr>
              <a:t>електрона</a:t>
            </a:r>
            <a:r>
              <a:rPr lang="ru-RU" sz="1200" dirty="0">
                <a:solidFill>
                  <a:schemeClr val="tx1"/>
                </a:solidFill>
              </a:rPr>
              <a:t> база), </a:t>
            </a:r>
            <a:r>
              <a:rPr lang="ru-RU" sz="1200" dirty="0" err="1">
                <a:solidFill>
                  <a:schemeClr val="tx1"/>
                </a:solidFill>
              </a:rPr>
              <a:t>які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пройшли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комплексну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психолого-педагогічну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 err="1">
                <a:solidFill>
                  <a:schemeClr val="tx1"/>
                </a:solidFill>
              </a:rPr>
              <a:t>оцінку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розвитку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дитини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перебувають</a:t>
            </a:r>
            <a:r>
              <a:rPr lang="ru-RU" sz="1200" dirty="0">
                <a:solidFill>
                  <a:schemeClr val="tx1"/>
                </a:solidFill>
              </a:rPr>
              <a:t> на </a:t>
            </a:r>
            <a:r>
              <a:rPr lang="ru-RU" sz="1200" dirty="0" err="1">
                <a:solidFill>
                  <a:schemeClr val="tx1"/>
                </a:solidFill>
              </a:rPr>
              <a:t>обліку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інклюзивно-ресурсному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центрі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3357562"/>
            <a:ext cx="8643998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02.08. Журнал </a:t>
            </a:r>
            <a:r>
              <a:rPr lang="ru-RU" sz="1200" dirty="0" err="1">
                <a:solidFill>
                  <a:schemeClr val="tx1"/>
                </a:solidFill>
              </a:rPr>
              <a:t>обліку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висновків</a:t>
            </a:r>
            <a:r>
              <a:rPr lang="ru-RU" sz="1200" dirty="0">
                <a:solidFill>
                  <a:schemeClr val="tx1"/>
                </a:solidFill>
              </a:rPr>
              <a:t> (</a:t>
            </a:r>
            <a:r>
              <a:rPr lang="ru-RU" sz="1200" dirty="0" err="1">
                <a:solidFill>
                  <a:schemeClr val="tx1"/>
                </a:solidFill>
              </a:rPr>
              <a:t>електрона</a:t>
            </a:r>
            <a:r>
              <a:rPr lang="ru-RU" sz="1200" dirty="0">
                <a:solidFill>
                  <a:schemeClr val="tx1"/>
                </a:solidFill>
              </a:rPr>
              <a:t> база) про </a:t>
            </a:r>
            <a:r>
              <a:rPr lang="ru-RU" sz="1200" dirty="0" err="1">
                <a:solidFill>
                  <a:schemeClr val="tx1"/>
                </a:solidFill>
              </a:rPr>
              <a:t>комплексну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психолого-педагогічну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оцінку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розвитку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дитини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714356"/>
            <a:ext cx="6429420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02.01.Нормативно-правові документи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85720" y="928670"/>
            <a:ext cx="8644030" cy="4286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02.02. Висновки про комплексну психолого-педагогічну оцінку розвитку дітей, обстежених на базі Харківського </a:t>
            </a:r>
            <a:r>
              <a:rPr lang="uk-UA" sz="1200" dirty="0" err="1" smtClean="0">
                <a:solidFill>
                  <a:schemeClr val="tx1"/>
                </a:solidFill>
              </a:rPr>
              <a:t>ІРЦ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7158" y="4000504"/>
            <a:ext cx="6429420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02.10.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місцевих відряджень фахівців Харківського </a:t>
            </a:r>
            <a:r>
              <a:rPr lang="uk-UA" sz="1200" dirty="0" err="1">
                <a:solidFill>
                  <a:schemeClr val="tx1"/>
                </a:solidFill>
              </a:rPr>
              <a:t>ІРЦ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7158" y="4786322"/>
            <a:ext cx="6429420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02.13.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запису на </a:t>
            </a:r>
            <a:r>
              <a:rPr lang="uk-UA" sz="1200" dirty="0" err="1">
                <a:solidFill>
                  <a:schemeClr val="tx1"/>
                </a:solidFill>
              </a:rPr>
              <a:t>корекційно-розвиткові</a:t>
            </a:r>
            <a:r>
              <a:rPr lang="uk-UA" sz="1200" dirty="0">
                <a:solidFill>
                  <a:schemeClr val="tx1"/>
                </a:solidFill>
              </a:rPr>
              <a:t> заняття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7158" y="4214818"/>
            <a:ext cx="7715272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02.11.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міжміських вихідних дзвінків фахівців Харківського </a:t>
            </a:r>
            <a:r>
              <a:rPr lang="uk-UA" sz="1200" dirty="0" err="1">
                <a:solidFill>
                  <a:schemeClr val="tx1"/>
                </a:solidFill>
              </a:rPr>
              <a:t>ІРЦ</a:t>
            </a:r>
            <a:r>
              <a:rPr lang="uk-UA" sz="1200" dirty="0">
                <a:solidFill>
                  <a:schemeClr val="tx1"/>
                </a:solidFill>
              </a:rPr>
              <a:t>/ телефонограм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7158" y="4500570"/>
            <a:ext cx="7786710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02.12.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 </a:t>
            </a:r>
            <a:r>
              <a:rPr lang="uk-UA" sz="1200" u="sng" dirty="0">
                <a:solidFill>
                  <a:schemeClr val="tx1"/>
                </a:solidFill>
              </a:rPr>
              <a:t>індивідуальних та групових </a:t>
            </a:r>
            <a:r>
              <a:rPr lang="uk-UA" sz="1200" dirty="0">
                <a:solidFill>
                  <a:schemeClr val="tx1"/>
                </a:solidFill>
              </a:rPr>
              <a:t>занять з дітьми з ООП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57158" y="5000636"/>
            <a:ext cx="6500858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02.14.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консультативної допомоги батькам  дітей з </a:t>
            </a:r>
            <a:r>
              <a:rPr lang="uk-UA" sz="1200" dirty="0" smtClean="0">
                <a:solidFill>
                  <a:schemeClr val="tx1"/>
                </a:solidFill>
              </a:rPr>
              <a:t>ООП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57158" y="5715016"/>
            <a:ext cx="6429420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02.17. </a:t>
            </a:r>
            <a:r>
              <a:rPr lang="uk-UA" sz="1200" dirty="0">
                <a:solidFill>
                  <a:schemeClr val="tx1"/>
                </a:solidFill>
              </a:rPr>
              <a:t>Журнал обліку листків непрацездатності працівників Харківського </a:t>
            </a:r>
            <a:r>
              <a:rPr lang="uk-UA" sz="1200" dirty="0" err="1">
                <a:solidFill>
                  <a:schemeClr val="tx1"/>
                </a:solidFill>
              </a:rPr>
              <a:t>ІРЦ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57158" y="5214950"/>
            <a:ext cx="8001056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02.15.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індивідуальних та групових консультацій педагогічних працівників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57158" y="5429264"/>
            <a:ext cx="7429552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02.16. </a:t>
            </a:r>
            <a:r>
              <a:rPr lang="uk-UA" sz="1200" dirty="0">
                <a:solidFill>
                  <a:schemeClr val="tx1"/>
                </a:solidFill>
              </a:rPr>
              <a:t>Звернення (пропозиції, заяви, скарги) та документи (листи, довідки, акти) з їх розгляду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57158" y="5929330"/>
            <a:ext cx="6429420" cy="2143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02.18. </a:t>
            </a:r>
            <a:r>
              <a:rPr lang="uk-UA" sz="1200" dirty="0">
                <a:solidFill>
                  <a:schemeClr val="tx1"/>
                </a:solidFill>
              </a:rPr>
              <a:t>Журнал обліку руху трудових книжок і вкладок до них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57158" y="6143644"/>
            <a:ext cx="6429420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02.19.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запитів на публічну інформацію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57158" y="6429396"/>
            <a:ext cx="6429420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02.20. </a:t>
            </a:r>
            <a:r>
              <a:rPr lang="uk-UA" sz="1200" dirty="0">
                <a:solidFill>
                  <a:schemeClr val="tx1"/>
                </a:solidFill>
              </a:rPr>
              <a:t>Журнал реєстрації запитів на публічну інформацію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357298"/>
            <a:ext cx="7715304" cy="5715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03. </a:t>
            </a:r>
            <a:r>
              <a:rPr lang="uk-UA" b="1" dirty="0">
                <a:solidFill>
                  <a:schemeClr val="tx1"/>
                </a:solidFill>
              </a:rPr>
              <a:t>Навчально-методична </a:t>
            </a:r>
            <a:r>
              <a:rPr lang="uk-UA" b="1" dirty="0" smtClean="0">
                <a:solidFill>
                  <a:schemeClr val="tx1"/>
                </a:solidFill>
              </a:rPr>
              <a:t>документація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604" y="2643182"/>
            <a:ext cx="6643734" cy="17859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 smtClean="0">
                <a:solidFill>
                  <a:schemeClr val="tx1"/>
                </a:solidFill>
              </a:rPr>
              <a:t>03.01. </a:t>
            </a:r>
            <a:r>
              <a:rPr lang="uk-UA" sz="1600" dirty="0">
                <a:solidFill>
                  <a:schemeClr val="tx1"/>
                </a:solidFill>
              </a:rPr>
              <a:t>Документи (програми проведення методичних заходів: конференцій, семінарів, круглих столів) щодо навчально-методичної діяльності  Харківського </a:t>
            </a:r>
            <a:r>
              <a:rPr lang="uk-UA" sz="1600" dirty="0" err="1">
                <a:solidFill>
                  <a:schemeClr val="tx1"/>
                </a:solidFill>
              </a:rPr>
              <a:t>ІРЦ</a:t>
            </a:r>
            <a:r>
              <a:rPr lang="uk-UA" sz="1600" dirty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928662" y="1928802"/>
            <a:ext cx="0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28662" y="3643314"/>
            <a:ext cx="6429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85728"/>
            <a:ext cx="7715304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04. </a:t>
            </a:r>
            <a:r>
              <a:rPr lang="uk-UA" b="1" dirty="0">
                <a:solidFill>
                  <a:schemeClr val="tx1"/>
                </a:solidFill>
              </a:rPr>
              <a:t>Робота з кадрами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71604" y="2071678"/>
            <a:ext cx="6357982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04.02. Особові справи фахівців Харківського </a:t>
            </a:r>
            <a:r>
              <a:rPr lang="uk-UA" dirty="0" err="1" smtClean="0">
                <a:solidFill>
                  <a:schemeClr val="tx1"/>
                </a:solidFill>
              </a:rPr>
              <a:t>ІРЦ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71604" y="2857496"/>
            <a:ext cx="642942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04.03. Трудові книжки працівників (оригінали)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1604" y="3714752"/>
            <a:ext cx="6500858" cy="78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04.04. Посадові інструкції фахівців Харківського </a:t>
            </a:r>
            <a:r>
              <a:rPr lang="uk-UA" dirty="0" err="1" smtClean="0">
                <a:solidFill>
                  <a:schemeClr val="tx1"/>
                </a:solidFill>
              </a:rPr>
              <a:t>ІРЦ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1604" y="4643446"/>
            <a:ext cx="6429420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04.05. Журнал реєстрації видачі трудових книжок та вкладишів до 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604" y="1071546"/>
            <a:ext cx="6572296" cy="78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04.01. Нормативно-правові документи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углом вверх 27"/>
          <p:cNvSpPr/>
          <p:nvPr/>
        </p:nvSpPr>
        <p:spPr>
          <a:xfrm rot="5400000">
            <a:off x="785786" y="928670"/>
            <a:ext cx="785818" cy="64294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 rot="5400000">
            <a:off x="714348" y="1714488"/>
            <a:ext cx="928694" cy="64294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вверх 29"/>
          <p:cNvSpPr/>
          <p:nvPr/>
        </p:nvSpPr>
        <p:spPr>
          <a:xfrm rot="5400000">
            <a:off x="714348" y="2571744"/>
            <a:ext cx="928694" cy="64294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5400000">
            <a:off x="714348" y="3429000"/>
            <a:ext cx="928694" cy="64294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 rot="5400000">
            <a:off x="714348" y="4286256"/>
            <a:ext cx="928694" cy="64294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42852"/>
            <a:ext cx="77153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05. Бухгалтерські документи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1428736"/>
            <a:ext cx="642942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05.03. Журнал-головна книга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00166" y="4000504"/>
            <a:ext cx="6429420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05.09. </a:t>
            </a:r>
            <a:r>
              <a:rPr lang="ru-RU" sz="1200" dirty="0" err="1" smtClean="0">
                <a:solidFill>
                  <a:schemeClr val="tx1"/>
                </a:solidFill>
              </a:rPr>
              <a:t>Довіреності</a:t>
            </a:r>
            <a:r>
              <a:rPr lang="ru-RU" sz="1200" dirty="0" smtClean="0">
                <a:solidFill>
                  <a:schemeClr val="tx1"/>
                </a:solidFill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</a:rPr>
              <a:t>одержання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грошових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сум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товарно-матеріальних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цінностей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1785926"/>
            <a:ext cx="6429420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05.04. Поточні оборотні та накопичувальні відомості з синтетичних та аналітичних балансових рахунків, первинні документи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2214554"/>
            <a:ext cx="7286676" cy="357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05.05. Документи про виплату допомоги, листів непрацездатності по державному соціальному страхуванню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28" y="2643182"/>
            <a:ext cx="6286608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05.06. Особові рахунки по заробітній платі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3000372"/>
            <a:ext cx="6286544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05.07. Договори та угоди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28" y="3286124"/>
            <a:ext cx="6429420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05.08. Звітність  про суми нарахованої заробітної плати застрахованих осіб та суми нарахованого єдиного внеску на загальнообов’язкове державне соціальне страхування до органів доходів і зборів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00166" y="4286256"/>
            <a:ext cx="6429420" cy="357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05.10. </a:t>
            </a:r>
            <a:r>
              <a:rPr lang="ru-RU" sz="1200" dirty="0" err="1" smtClean="0">
                <a:solidFill>
                  <a:schemeClr val="tx1"/>
                </a:solidFill>
              </a:rPr>
              <a:t>Картки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аналітичного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обліку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отриманих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асигнувань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касових</a:t>
            </a:r>
            <a:r>
              <a:rPr lang="ru-RU" sz="1200" dirty="0" smtClean="0">
                <a:solidFill>
                  <a:schemeClr val="tx1"/>
                </a:solidFill>
              </a:rPr>
              <a:t> та </a:t>
            </a:r>
            <a:r>
              <a:rPr lang="ru-RU" sz="1200" dirty="0" err="1" smtClean="0">
                <a:solidFill>
                  <a:schemeClr val="tx1"/>
                </a:solidFill>
              </a:rPr>
              <a:t>фактичних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видатків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66" y="4714884"/>
            <a:ext cx="6429420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05.11. </a:t>
            </a:r>
            <a:r>
              <a:rPr lang="ru-RU" sz="1200" dirty="0" err="1" smtClean="0">
                <a:solidFill>
                  <a:schemeClr val="tx1"/>
                </a:solidFill>
              </a:rPr>
              <a:t>Документи</a:t>
            </a:r>
            <a:r>
              <a:rPr lang="ru-RU" sz="1200" dirty="0" smtClean="0">
                <a:solidFill>
                  <a:schemeClr val="tx1"/>
                </a:solidFill>
              </a:rPr>
              <a:t> ( заяви, </a:t>
            </a:r>
            <a:r>
              <a:rPr lang="ru-RU" sz="1200" dirty="0" err="1" smtClean="0">
                <a:solidFill>
                  <a:schemeClr val="tx1"/>
                </a:solidFill>
              </a:rPr>
              <a:t>рішення</a:t>
            </a:r>
            <a:r>
              <a:rPr lang="ru-RU" sz="1200" dirty="0" smtClean="0">
                <a:solidFill>
                  <a:schemeClr val="tx1"/>
                </a:solidFill>
              </a:rPr>
              <a:t>, списки) про </a:t>
            </a:r>
            <a:r>
              <a:rPr lang="ru-RU" sz="1200" dirty="0" err="1" smtClean="0">
                <a:solidFill>
                  <a:schemeClr val="tx1"/>
                </a:solidFill>
              </a:rPr>
              <a:t>звільнення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від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сплати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податків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зборів</a:t>
            </a:r>
            <a:r>
              <a:rPr lang="ru-RU" sz="1200" dirty="0" smtClean="0">
                <a:solidFill>
                  <a:schemeClr val="tx1"/>
                </a:solidFill>
              </a:rPr>
              <a:t> (</a:t>
            </a:r>
            <a:r>
              <a:rPr lang="ru-RU" sz="1200" dirty="0" err="1" smtClean="0">
                <a:solidFill>
                  <a:schemeClr val="tx1"/>
                </a:solidFill>
              </a:rPr>
              <a:t>обов’язкових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платежів</a:t>
            </a:r>
            <a:r>
              <a:rPr lang="ru-RU" sz="1200" dirty="0" smtClean="0">
                <a:solidFill>
                  <a:schemeClr val="tx1"/>
                </a:solidFill>
              </a:rPr>
              <a:t>), </a:t>
            </a:r>
            <a:r>
              <a:rPr lang="ru-RU" sz="1200" dirty="0" err="1" smtClean="0">
                <a:solidFill>
                  <a:schemeClr val="tx1"/>
                </a:solidFill>
              </a:rPr>
              <a:t>надання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пільг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працівникам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00166" y="5286388"/>
            <a:ext cx="7143800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05.12. Документи (протоколи засідань інвентаризаційних комісій, акти інвентаризації, інвентаризаційні описи, порівняльні відомості) про інвентаризацію основних засобів, нематеріальних активів, грошових коштів, матеріальних цінностей тощо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6000768"/>
            <a:ext cx="6500858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05.13 . Річна </a:t>
            </a:r>
            <a:r>
              <a:rPr lang="ru-RU" sz="1200" dirty="0" err="1" smtClean="0">
                <a:solidFill>
                  <a:schemeClr val="tx1"/>
                </a:solidFill>
              </a:rPr>
              <a:t>фінансова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звітність</a:t>
            </a:r>
            <a:r>
              <a:rPr lang="uk-UA" sz="1200" dirty="0" smtClean="0">
                <a:solidFill>
                  <a:schemeClr val="tx1"/>
                </a:solidFill>
              </a:rPr>
              <a:t> з примітками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785794"/>
            <a:ext cx="642942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05.01. Штатний розпис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142984"/>
            <a:ext cx="6429420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1200" dirty="0" smtClean="0">
                <a:solidFill>
                  <a:schemeClr val="tx1"/>
                </a:solidFill>
              </a:rPr>
              <a:t>05.02. Кошториси доходів та видатків,бюджетні запити з розрахунками до них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00166" y="6357958"/>
            <a:ext cx="642942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 smtClean="0">
                <a:solidFill>
                  <a:schemeClr val="tx1"/>
                </a:solidFill>
              </a:rPr>
              <a:t>05.14. Квартальна та місячна фінансова звітність з примітками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28662" y="714356"/>
            <a:ext cx="71438" cy="5715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28662" y="92867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000100" y="307181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000100" y="3571876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00100" y="4071942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000100" y="450057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000100" y="4929198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000100" y="557214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000100" y="6143644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000100" y="6429396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28662" y="235743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000100" y="2786058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928662" y="128586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28662" y="1571612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928662" y="2000240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00042"/>
            <a:ext cx="7715304" cy="7143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06. Охорона праці, пожежна безпека,  </a:t>
            </a:r>
            <a:r>
              <a:rPr lang="uk-UA" b="1" dirty="0" err="1" smtClean="0">
                <a:solidFill>
                  <a:schemeClr val="tx1"/>
                </a:solidFill>
              </a:rPr>
              <a:t>безпека</a:t>
            </a:r>
            <a:r>
              <a:rPr lang="uk-UA" b="1" dirty="0" smtClean="0">
                <a:solidFill>
                  <a:schemeClr val="tx1"/>
                </a:solidFill>
              </a:rPr>
              <a:t> життєдіяльності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43042" y="2786058"/>
            <a:ext cx="6357982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06.02. Накази з питань охорони праці та пожежної безпеки (копії)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43042" y="3786190"/>
            <a:ext cx="6429420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06.03. Інструкції з охорони праці та пожежної безпеки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43042" y="4786322"/>
            <a:ext cx="6500858" cy="7858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06.04. Журнали реєстрації інструктажів з питань охорони праці та безпеки життєдіяльності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43042" y="1500174"/>
            <a:ext cx="6572296" cy="7858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06.01. Нормативно-правові документи з питань охорони праці та техніки безпеки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углом вверх 27"/>
          <p:cNvSpPr/>
          <p:nvPr/>
        </p:nvSpPr>
        <p:spPr>
          <a:xfrm rot="5400000">
            <a:off x="821505" y="1321579"/>
            <a:ext cx="857256" cy="642942"/>
          </a:xfrm>
          <a:prstGeom prst="bent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 rot="5400000">
            <a:off x="607191" y="2321711"/>
            <a:ext cx="1285884" cy="642942"/>
          </a:xfrm>
          <a:prstGeom prst="bent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вверх 29"/>
          <p:cNvSpPr/>
          <p:nvPr/>
        </p:nvSpPr>
        <p:spPr>
          <a:xfrm rot="5400000">
            <a:off x="714348" y="3429000"/>
            <a:ext cx="1071570" cy="642942"/>
          </a:xfrm>
          <a:prstGeom prst="bent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5400000">
            <a:off x="678629" y="4464851"/>
            <a:ext cx="1143008" cy="642942"/>
          </a:xfrm>
          <a:prstGeom prst="bent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384</TotalTime>
  <Words>920</Words>
  <Application>Microsoft Office PowerPoint</Application>
  <PresentationFormat>Экран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Практика роботи Харківського ІРЦ  щодо ведення документації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роботи Харківського ІРЦ  щодо ведення документації</dc:title>
  <dc:creator>Zverdvd.org</dc:creator>
  <cp:lastModifiedBy>Zverdvd.org</cp:lastModifiedBy>
  <cp:revision>36</cp:revision>
  <dcterms:created xsi:type="dcterms:W3CDTF">2020-01-14T06:04:02Z</dcterms:created>
  <dcterms:modified xsi:type="dcterms:W3CDTF">2020-01-20T07:17:54Z</dcterms:modified>
</cp:coreProperties>
</file>