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44" y="-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640960" cy="4320480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43873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640959" cy="4032448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Щодо </a:t>
            </a:r>
            <a:r>
              <a:rPr lang="uk-UA" sz="5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ліцензій та перейменування закладів фахової передвищої освіти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85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640959" cy="4248472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Строки та проведення вступної кампанії </a:t>
            </a:r>
            <a:r>
              <a:rPr lang="uk-UA" sz="5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5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uk-UA" sz="5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20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33265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2B259B"/>
                </a:solidFill>
                <a:latin typeface="Arial" charset="0"/>
                <a:cs typeface="Arial" charset="0"/>
              </a:rPr>
              <a:t>Варіант</a:t>
            </a:r>
            <a:r>
              <a:rPr lang="ru-RU" b="1" dirty="0">
                <a:solidFill>
                  <a:srgbClr val="2B259B"/>
                </a:solidFill>
                <a:cs typeface="Arial" charset="0"/>
              </a:rPr>
              <a:t> </a:t>
            </a:r>
            <a:r>
              <a:rPr lang="ru-RU" b="1" dirty="0">
                <a:solidFill>
                  <a:srgbClr val="2B259B"/>
                </a:solidFill>
                <a:latin typeface="Arial" charset="0"/>
                <a:cs typeface="Arial" charset="0"/>
              </a:rPr>
              <a:t>1. </a:t>
            </a:r>
            <a:endParaRPr lang="ru-RU" b="1" dirty="0" smtClean="0">
              <a:solidFill>
                <a:srgbClr val="2B259B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 b="1" dirty="0" err="1" smtClean="0">
                <a:solidFill>
                  <a:srgbClr val="2B259B"/>
                </a:solidFill>
                <a:latin typeface="Arial" charset="0"/>
                <a:cs typeface="Arial" charset="0"/>
              </a:rPr>
              <a:t>Завершення</a:t>
            </a:r>
            <a:r>
              <a:rPr lang="ru-RU" b="1" dirty="0" smtClean="0">
                <a:solidFill>
                  <a:srgbClr val="2B259B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>
                <a:solidFill>
                  <a:srgbClr val="2B259B"/>
                </a:solidFill>
                <a:latin typeface="Arial" charset="0"/>
                <a:cs typeface="Arial" charset="0"/>
              </a:rPr>
              <a:t>карантину на початку </a:t>
            </a:r>
            <a:r>
              <a:rPr lang="ru-RU" b="1" dirty="0" err="1">
                <a:solidFill>
                  <a:srgbClr val="2B259B"/>
                </a:solidFill>
                <a:latin typeface="Arial" charset="0"/>
                <a:cs typeface="Arial" charset="0"/>
              </a:rPr>
              <a:t>травня</a:t>
            </a:r>
            <a:r>
              <a:rPr lang="ru-RU" b="1" dirty="0">
                <a:solidFill>
                  <a:srgbClr val="2B259B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rgbClr val="2B259B"/>
                </a:solidFill>
                <a:latin typeface="Arial" charset="0"/>
                <a:cs typeface="Arial" charset="0"/>
              </a:rPr>
              <a:t>або</a:t>
            </a:r>
            <a:r>
              <a:rPr lang="ru-RU" b="1" dirty="0">
                <a:solidFill>
                  <a:srgbClr val="2B259B"/>
                </a:solidFill>
                <a:latin typeface="Arial" charset="0"/>
                <a:cs typeface="Arial" charset="0"/>
              </a:rPr>
              <a:t> на початку </a:t>
            </a:r>
            <a:r>
              <a:rPr lang="ru-RU" b="1" dirty="0" err="1">
                <a:solidFill>
                  <a:srgbClr val="2B259B"/>
                </a:solidFill>
                <a:latin typeface="Arial" charset="0"/>
                <a:cs typeface="Arial" charset="0"/>
              </a:rPr>
              <a:t>червня</a:t>
            </a:r>
            <a:endParaRPr lang="ru-RU" dirty="0"/>
          </a:p>
        </p:txBody>
      </p:sp>
      <p:graphicFrame>
        <p:nvGraphicFramePr>
          <p:cNvPr id="7" name="Group 4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71772279"/>
              </p:ext>
            </p:extLst>
          </p:nvPr>
        </p:nvGraphicFramePr>
        <p:xfrm>
          <a:off x="323850" y="1299363"/>
          <a:ext cx="8569325" cy="4793933"/>
        </p:xfrm>
        <a:graphic>
          <a:graphicData uri="http://schemas.openxmlformats.org/drawingml/2006/table">
            <a:tbl>
              <a:tblPr/>
              <a:tblGrid>
                <a:gridCol w="4968875"/>
                <a:gridCol w="3600450"/>
              </a:tblGrid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Проведення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пробного ЗНО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травень або червень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Основна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сесія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ЗНО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 червня - 17 липня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Результати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ЗНО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 пізніше 31 липня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Видача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свідоцтв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про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здобуття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повної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загальної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середньої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освіти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(11(12)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класи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 пізніше початку серпня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Додаткова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сесія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ЗНО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 липня - 11 серпня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Старт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реєстрації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е-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кабінетів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вступників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серпня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8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Творчі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конкурси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вступні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іспити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01 - 12 серпня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(контракт до 22 серпня)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Прийом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документів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13 - 22 серпня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Зарахування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на бюджет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вересня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Початок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навчання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першокурсників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вересня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018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2B259B"/>
                </a:solidFill>
                <a:latin typeface="Arial" charset="0"/>
                <a:cs typeface="Arial" charset="0"/>
              </a:rPr>
              <a:t>Варіант</a:t>
            </a:r>
            <a:r>
              <a:rPr lang="ru-RU" b="1" dirty="0">
                <a:solidFill>
                  <a:srgbClr val="2B259B"/>
                </a:solidFill>
                <a:latin typeface="Arial" charset="0"/>
                <a:cs typeface="Arial" charset="0"/>
              </a:rPr>
              <a:t> 2. </a:t>
            </a:r>
            <a:br>
              <a:rPr lang="ru-RU" b="1" dirty="0">
                <a:solidFill>
                  <a:srgbClr val="2B259B"/>
                </a:solidFill>
                <a:latin typeface="Arial" charset="0"/>
                <a:cs typeface="Arial" charset="0"/>
              </a:rPr>
            </a:br>
            <a:r>
              <a:rPr lang="ru-RU" b="1" dirty="0" err="1">
                <a:solidFill>
                  <a:srgbClr val="2B259B"/>
                </a:solidFill>
                <a:latin typeface="Arial" charset="0"/>
              </a:rPr>
              <a:t>Завершення</a:t>
            </a:r>
            <a:r>
              <a:rPr lang="ru-RU" b="1" dirty="0">
                <a:solidFill>
                  <a:srgbClr val="2B259B"/>
                </a:solidFill>
                <a:latin typeface="Arial" charset="0"/>
              </a:rPr>
              <a:t> карантину на початку </a:t>
            </a:r>
            <a:r>
              <a:rPr lang="ru-RU" b="1" dirty="0" err="1">
                <a:solidFill>
                  <a:srgbClr val="2B259B"/>
                </a:solidFill>
                <a:latin typeface="Arial" charset="0"/>
              </a:rPr>
              <a:t>серпня</a:t>
            </a:r>
            <a:endParaRPr lang="ru-RU" dirty="0"/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76811041"/>
              </p:ext>
            </p:extLst>
          </p:nvPr>
        </p:nvGraphicFramePr>
        <p:xfrm>
          <a:off x="468313" y="1268760"/>
          <a:ext cx="8229600" cy="4793933"/>
        </p:xfrm>
        <a:graphic>
          <a:graphicData uri="http://schemas.openxmlformats.org/drawingml/2006/table">
            <a:tbl>
              <a:tblPr/>
              <a:tblGrid>
                <a:gridCol w="4967287"/>
                <a:gridCol w="3262313"/>
              </a:tblGrid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Проведення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пробного ЗНО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початок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серпня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Основна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сесія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ЗНО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серпня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4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вересня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Результати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ЗНО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пізніше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17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вересня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Видача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свідоцтв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про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здобуття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повної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загальної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середньої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освіти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(11(12)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класи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 пізніше другої половини вересня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Додаткова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сесія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ЗНО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вересня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6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жовтня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Старт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реєстрації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е-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кабінетів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вступників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 вересня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Творчі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конкурси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вступні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іспити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вересня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жовтня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(контракт до 13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жовтня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Прийом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документів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04 - 13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жовтня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Зарахування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на бюджет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жовтня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Початок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навчання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першокурсників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листопада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2884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640959" cy="3166288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Щодо регіонального замовлення на 2020 рік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97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12967" cy="5904656"/>
          </a:xfrm>
        </p:spPr>
        <p:txBody>
          <a:bodyPr/>
          <a:lstStyle/>
          <a:p>
            <a:pPr marL="0" indent="0" algn="l">
              <a:buNone/>
            </a:pP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попередніми даними обсяг регіонального замовлення 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2020 рік - 2253 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 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2019 рік – 2332 особи. 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Фактичне виконання-2099 осіб  (- 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233 особи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2018 рік – 2417осіб. 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Фактичне 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– 2307 </a:t>
            </a:r>
            <a:r>
              <a:rPr lang="uk-UA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осіб (-</a:t>
            </a:r>
            <a:r>
              <a:rPr lang="uk-UA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110 осіб).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6488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209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Деякі питання вступної кампанії 2020</vt:lpstr>
      <vt:lpstr>1. Щодо ліцензій та перейменування закладів фахової передвищої освіти</vt:lpstr>
      <vt:lpstr>2. Строки та проведення вступної кампанії  2020 року</vt:lpstr>
      <vt:lpstr>Презентация PowerPoint</vt:lpstr>
      <vt:lpstr>Презентация PowerPoint</vt:lpstr>
      <vt:lpstr>3. Щодо регіонального замовлення на 2020 рік</vt:lpstr>
      <vt:lpstr>За попередніми даними обсяг регіонального замовлення на 2020 рік - 2253 особи    2019 рік – 2332 особи.  Фактичне виконання-2099 осіб  (- 233 особи);  2018 рік – 2417осіб.  Фактичне виконання – 2307 осіб (-110 осіб).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Деякі питання вступної кампанії 2020</dc:title>
  <cp:lastModifiedBy>lab PEOM</cp:lastModifiedBy>
  <cp:revision>6</cp:revision>
  <dcterms:modified xsi:type="dcterms:W3CDTF">2020-04-14T13:43:57Z</dcterms:modified>
</cp:coreProperties>
</file>