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23"/>
  </p:handoutMasterIdLst>
  <p:sldIdLst>
    <p:sldId id="257" r:id="rId2"/>
    <p:sldId id="322" r:id="rId3"/>
    <p:sldId id="353" r:id="rId4"/>
    <p:sldId id="355" r:id="rId5"/>
    <p:sldId id="350" r:id="rId6"/>
    <p:sldId id="354" r:id="rId7"/>
    <p:sldId id="356" r:id="rId8"/>
    <p:sldId id="359" r:id="rId9"/>
    <p:sldId id="361" r:id="rId10"/>
    <p:sldId id="362" r:id="rId11"/>
    <p:sldId id="363" r:id="rId12"/>
    <p:sldId id="365" r:id="rId13"/>
    <p:sldId id="364" r:id="rId14"/>
    <p:sldId id="357" r:id="rId15"/>
    <p:sldId id="358" r:id="rId16"/>
    <p:sldId id="339" r:id="rId17"/>
    <p:sldId id="341" r:id="rId18"/>
    <p:sldId id="342" r:id="rId19"/>
    <p:sldId id="343" r:id="rId20"/>
    <p:sldId id="345" r:id="rId21"/>
    <p:sldId id="346" r:id="rId22"/>
  </p:sldIdLst>
  <p:sldSz cx="9144000" cy="6858000" type="screen4x3"/>
  <p:notesSz cx="6797675" cy="9926638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2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FFFFCC"/>
    <a:srgbClr val="CCCCFF"/>
    <a:srgbClr val="CCFFCC"/>
    <a:srgbClr val="FF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6" autoAdjust="0"/>
    <p:restoredTop sz="94660"/>
  </p:normalViewPr>
  <p:slideViewPr>
    <p:cSldViewPr>
      <p:cViewPr varScale="1">
        <p:scale>
          <a:sx n="70" d="100"/>
          <a:sy n="70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225167164012448"/>
          <c:y val="1.9895950506186727E-2"/>
          <c:w val="0.68493282081262352"/>
          <c:h val="0.943208073879169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 базі ПЗСО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-1.4055869807475165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867-4957-B01D-626F87402B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1296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67-4957-B01D-626F87402B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базі БЗСО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5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3.0797726564511768E-2"/>
                  <c:y val="-4.2950412448443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867-4957-B01D-626F87402B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2691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867-4957-B01D-626F87402B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 базі НБЗСО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FF000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rgbClr val="FF0000"/>
              </a:contourClr>
            </a:sp3d>
          </c:spPr>
          <c:invertIfNegative val="0"/>
          <c:dLbls>
            <c:dLbl>
              <c:idx val="0"/>
              <c:layout>
                <c:manualLayout>
                  <c:x val="4.9616605552941687E-2"/>
                  <c:y val="-5.085231533558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867-4957-B01D-626F87402B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867-4957-B01D-626F87402B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4530432"/>
        <c:axId val="164835328"/>
        <c:axId val="164542208"/>
      </c:bar3DChart>
      <c:catAx>
        <c:axId val="16453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835328"/>
        <c:crosses val="autoZero"/>
        <c:auto val="1"/>
        <c:lblAlgn val="ctr"/>
        <c:lblOffset val="100"/>
        <c:noMultiLvlLbl val="0"/>
      </c:catAx>
      <c:valAx>
        <c:axId val="16483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530432"/>
        <c:crosses val="autoZero"/>
        <c:crossBetween val="between"/>
      </c:valAx>
      <c:serAx>
        <c:axId val="1645422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8353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225167164012448"/>
          <c:y val="1.9895950506186727E-2"/>
          <c:w val="0.68493282081262352"/>
          <c:h val="0.943208073879169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м. Харків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-1.4055869807475165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948-4699-A49F-4E8E611BED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1227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48-4699-A49F-4E8E611BED2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Харківська область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5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3.0797726564511768E-2"/>
                  <c:y val="-4.2950412448443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948-4699-A49F-4E8E611BED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2617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948-4699-A49F-4E8E611BED2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інші області України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FF000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rgbClr val="FF0000"/>
              </a:contourClr>
            </a:sp3d>
          </c:spPr>
          <c:invertIfNegative val="0"/>
          <c:dLbls>
            <c:dLbl>
              <c:idx val="0"/>
              <c:layout>
                <c:manualLayout>
                  <c:x val="4.9616605552941687E-2"/>
                  <c:y val="-5.085231533558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948-4699-A49F-4E8E611BED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948-4699-A49F-4E8E611BED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5551488"/>
        <c:axId val="165553280"/>
        <c:axId val="164461632"/>
      </c:bar3DChart>
      <c:catAx>
        <c:axId val="16555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553280"/>
        <c:crosses val="autoZero"/>
        <c:auto val="1"/>
        <c:lblAlgn val="ctr"/>
        <c:lblOffset val="100"/>
        <c:noMultiLvlLbl val="0"/>
      </c:catAx>
      <c:valAx>
        <c:axId val="16555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551488"/>
        <c:crosses val="autoZero"/>
        <c:crossBetween val="between"/>
      </c:valAx>
      <c:serAx>
        <c:axId val="1644616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553280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501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ru-RU" alt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87" y="0"/>
            <a:ext cx="29455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ru-RU" alt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5501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ru-RU" alt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87" y="9428164"/>
            <a:ext cx="29455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C665560D-F2CB-4526-9EB9-B3955F9123B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7970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uk-UA" altLang="en-US" noProof="0" smtClean="0"/>
              <a:t>Образец заголовка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pPr lvl="0"/>
            <a:r>
              <a:rPr lang="uk-UA" altLang="en-US" noProof="0" smtClean="0"/>
              <a:t>Образец подзаголовка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F89C6810-993E-4460-8496-72F6BA8FF740}" type="slidenum">
              <a:rPr lang="uk-UA" altLang="en-US"/>
              <a:pPr/>
              <a:t>‹#›</a:t>
            </a:fld>
            <a:endParaRPr lang="uk-U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CBA12-5BD6-4A45-A048-97CE75EB1BAE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65026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996B8-494F-4EEB-AA53-A21AF72C7597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16901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0BA01E2-B5C3-47D1-A948-EA0A45AB19B9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946275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F56675C-89C6-4B85-B698-2956B9E9E5EC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54811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3BDF-8308-4923-8D93-59C2E0A6A4C7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13446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EE935-3B6D-4F94-BABE-7E7A615C8826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48277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5E6D6-DD78-412F-9C54-F87AB5D9FE87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85579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CD7F4-A90F-43F0-B7EA-C4F0FBFE9FD9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06293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7F654-B992-487B-A9FB-00D0BC26DD52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66461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8A7A-7D52-4F2C-90F3-2C2531054400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93108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1C73B-B79E-430A-83B8-C188DF2DCE76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65774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C4053-CC23-4E71-B5CB-47731142BC66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41985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Образец текста</a:t>
            </a:r>
          </a:p>
          <a:p>
            <a:pPr lvl="1"/>
            <a:r>
              <a:rPr lang="uk-UA" altLang="en-US" smtClean="0"/>
              <a:t>Второй уровень</a:t>
            </a:r>
          </a:p>
          <a:p>
            <a:pPr lvl="2"/>
            <a:r>
              <a:rPr lang="uk-UA" altLang="en-US" smtClean="0"/>
              <a:t>Третий уровень</a:t>
            </a:r>
          </a:p>
          <a:p>
            <a:pPr lvl="3"/>
            <a:r>
              <a:rPr lang="uk-UA" altLang="en-US" smtClean="0"/>
              <a:t>Четвертый уровень</a:t>
            </a:r>
          </a:p>
          <a:p>
            <a:pPr lvl="4"/>
            <a:r>
              <a:rPr lang="uk-UA" altLang="en-US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uk-UA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uk-UA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1E5CBBF3-AA34-4742-AD2A-DBCDF0790D9C}" type="slidenum">
              <a:rPr lang="uk-UA" altLang="en-US"/>
              <a:pPr/>
              <a:t>‹#›</a:t>
            </a:fld>
            <a:endParaRPr lang="uk-UA" altLang="en-US"/>
          </a:p>
        </p:txBody>
      </p:sp>
      <p:grpSp>
        <p:nvGrpSpPr>
          <p:cNvPr id="3789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3789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590800"/>
          </a:xfrm>
        </p:spPr>
        <p:txBody>
          <a:bodyPr/>
          <a:lstStyle/>
          <a:p>
            <a:r>
              <a:rPr lang="uk-UA" altLang="en-US" sz="2800" b="1" dirty="0" smtClean="0"/>
              <a:t>Про результати роботи закладів професійної (професійно-технічної) освіти щодо комплектування </a:t>
            </a:r>
            <a:r>
              <a:rPr lang="uk-UA" altLang="en-US" sz="2800" b="1" smtClean="0"/>
              <a:t>новим контингентом</a:t>
            </a:r>
            <a:endParaRPr lang="uk-UA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143000"/>
          </a:xfrm>
        </p:spPr>
        <p:txBody>
          <a:bodyPr/>
          <a:lstStyle/>
          <a:p>
            <a:pPr algn="ctr"/>
            <a:r>
              <a:rPr lang="uk-UA" altLang="en-US" sz="2400" b="1" dirty="0"/>
              <a:t>Мають показники </a:t>
            </a:r>
            <a:r>
              <a:rPr lang="uk-UA" altLang="en-US" sz="2400" b="1" dirty="0" smtClean="0"/>
              <a:t>80–70</a:t>
            </a:r>
            <a:r>
              <a:rPr lang="uk-UA" altLang="en-US" sz="2400" b="1" dirty="0"/>
              <a:t>%</a:t>
            </a:r>
            <a:r>
              <a:rPr lang="ru-RU" altLang="en-US" sz="2400" dirty="0"/>
              <a:t> </a:t>
            </a:r>
            <a:r>
              <a:rPr lang="uk-UA" altLang="en-US" sz="2400" b="1" dirty="0"/>
              <a:t>виконання </a:t>
            </a:r>
            <a:br>
              <a:rPr lang="uk-UA" altLang="en-US" sz="2400" b="1" dirty="0"/>
            </a:br>
            <a:r>
              <a:rPr lang="uk-UA" altLang="en-US" sz="2400" b="1" dirty="0"/>
              <a:t>регіонального замовлення</a:t>
            </a:r>
            <a:endParaRPr lang="en-US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411987"/>
              </p:ext>
            </p:extLst>
          </p:nvPr>
        </p:nvGraphicFramePr>
        <p:xfrm>
          <a:off x="0" y="1828800"/>
          <a:ext cx="9067800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>
                  <a:extLst>
                    <a:ext uri="{9D8B030D-6E8A-4147-A177-3AD203B41FA5}">
                      <a16:colId xmlns="" xmlns:a16="http://schemas.microsoft.com/office/drawing/2014/main" val="117791611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49867813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8565303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938710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936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90220" algn="l"/>
                        </a:tabLs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62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«Куп’янський регіональний центр професійної освіти»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722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заклад професійної (професійно-технічної) освіти «Харківське вище професійне училище швейного виробництва та побуту»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489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«Харківське вище професійне училище № 6»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752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Краснокутський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професійний аграрний ліцей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9504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7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143000"/>
          </a:xfrm>
        </p:spPr>
        <p:txBody>
          <a:bodyPr/>
          <a:lstStyle/>
          <a:p>
            <a:pPr algn="ctr"/>
            <a:r>
              <a:rPr lang="uk-UA" altLang="en-US" sz="2400" b="1" dirty="0"/>
              <a:t>Мають показники </a:t>
            </a:r>
            <a:r>
              <a:rPr lang="uk-UA" altLang="en-US" sz="2400" b="1" dirty="0" smtClean="0"/>
              <a:t>70–60</a:t>
            </a:r>
            <a:r>
              <a:rPr lang="uk-UA" altLang="en-US" sz="2400" b="1" dirty="0"/>
              <a:t>%</a:t>
            </a:r>
            <a:r>
              <a:rPr lang="ru-RU" altLang="en-US" sz="2400" dirty="0"/>
              <a:t> </a:t>
            </a:r>
            <a:r>
              <a:rPr lang="uk-UA" altLang="en-US" sz="2400" b="1" dirty="0"/>
              <a:t>виконання </a:t>
            </a:r>
            <a:br>
              <a:rPr lang="uk-UA" altLang="en-US" sz="2400" b="1" dirty="0"/>
            </a:br>
            <a:r>
              <a:rPr lang="uk-UA" altLang="en-US" sz="2400" b="1" dirty="0"/>
              <a:t>регіонального замовлення</a:t>
            </a:r>
            <a:endParaRPr lang="en-US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063344"/>
              </p:ext>
            </p:extLst>
          </p:nvPr>
        </p:nvGraphicFramePr>
        <p:xfrm>
          <a:off x="6927" y="1447800"/>
          <a:ext cx="9067800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>
                  <a:extLst>
                    <a:ext uri="{9D8B030D-6E8A-4147-A177-3AD203B41FA5}">
                      <a16:colId xmlns="" xmlns:a16="http://schemas.microsoft.com/office/drawing/2014/main" val="117791611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49867813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8565303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938710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936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«Регіональний центр професійної освіти швейного виробництва та сфери послуг Харківської області»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62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Центр професійно-технічної освіти № 1 м. Харкова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722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Професійно-технічне училище № 60 смт. </a:t>
                      </a: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Кегичівка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Харківської області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489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Первомайський професійний ліцей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1238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Чугуївський професійний ліцей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7527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5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143000"/>
          </a:xfrm>
        </p:spPr>
        <p:txBody>
          <a:bodyPr/>
          <a:lstStyle/>
          <a:p>
            <a:pPr algn="ctr"/>
            <a:r>
              <a:rPr lang="uk-UA" altLang="en-US" sz="2400" b="1" dirty="0"/>
              <a:t>Мають показники </a:t>
            </a:r>
            <a:r>
              <a:rPr lang="uk-UA" altLang="en-US" sz="2400" b="1" dirty="0" smtClean="0"/>
              <a:t>60–50</a:t>
            </a:r>
            <a:r>
              <a:rPr lang="uk-UA" altLang="en-US" sz="2400" b="1" dirty="0"/>
              <a:t>%</a:t>
            </a:r>
            <a:r>
              <a:rPr lang="ru-RU" altLang="en-US" sz="2400" dirty="0"/>
              <a:t> </a:t>
            </a:r>
            <a:r>
              <a:rPr lang="uk-UA" altLang="en-US" sz="2400" b="1" dirty="0"/>
              <a:t>виконання </a:t>
            </a:r>
            <a:br>
              <a:rPr lang="uk-UA" altLang="en-US" sz="2400" b="1" dirty="0"/>
            </a:br>
            <a:r>
              <a:rPr lang="uk-UA" altLang="en-US" sz="2400" b="1" dirty="0"/>
              <a:t>регіонального замовлення</a:t>
            </a:r>
            <a:endParaRPr lang="en-US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580040"/>
              </p:ext>
            </p:extLst>
          </p:nvPr>
        </p:nvGraphicFramePr>
        <p:xfrm>
          <a:off x="6927" y="1447800"/>
          <a:ext cx="9067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>
                  <a:extLst>
                    <a:ext uri="{9D8B030D-6E8A-4147-A177-3AD203B41FA5}">
                      <a16:colId xmlns="" xmlns:a16="http://schemas.microsoft.com/office/drawing/2014/main" val="117791611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49867813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8565303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9387103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936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"Регіональний центр професійної освіти інноваційних технологій будівництва та промисловості"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62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Регіональний центр професійної освіти електротехнічних, машинобудівних та сервісних технологій Харківської області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722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Регіональний центр професійної освіти ресторанного, будівельного та автотранспортного сервісу Харківської області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4891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5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143000"/>
          </a:xfrm>
        </p:spPr>
        <p:txBody>
          <a:bodyPr/>
          <a:lstStyle/>
          <a:p>
            <a:pPr algn="ctr"/>
            <a:r>
              <a:rPr lang="uk-UA" altLang="en-US" sz="2400" b="1" dirty="0"/>
              <a:t>Мають показники </a:t>
            </a:r>
            <a:r>
              <a:rPr lang="uk-UA" altLang="en-US" sz="2400" b="1" dirty="0" smtClean="0"/>
              <a:t>менше 50%</a:t>
            </a:r>
            <a:r>
              <a:rPr lang="ru-RU" altLang="en-US" sz="2400" dirty="0" smtClean="0"/>
              <a:t> </a:t>
            </a:r>
            <a:r>
              <a:rPr lang="uk-UA" altLang="en-US" sz="2400" b="1" dirty="0"/>
              <a:t>виконання </a:t>
            </a:r>
            <a:br>
              <a:rPr lang="uk-UA" altLang="en-US" sz="2400" b="1" dirty="0"/>
            </a:br>
            <a:r>
              <a:rPr lang="uk-UA" altLang="en-US" sz="2400" b="1" dirty="0"/>
              <a:t>регіонального замовлення</a:t>
            </a:r>
            <a:endParaRPr lang="en-US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658947"/>
              </p:ext>
            </p:extLst>
          </p:nvPr>
        </p:nvGraphicFramePr>
        <p:xfrm>
          <a:off x="228600" y="1828800"/>
          <a:ext cx="8839200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5156">
                  <a:extLst>
                    <a:ext uri="{9D8B030D-6E8A-4147-A177-3AD203B41FA5}">
                      <a16:colId xmlns="" xmlns:a16="http://schemas.microsoft.com/office/drawing/2014/main" val="1177916110"/>
                    </a:ext>
                  </a:extLst>
                </a:gridCol>
                <a:gridCol w="1039906">
                  <a:extLst>
                    <a:ext uri="{9D8B030D-6E8A-4147-A177-3AD203B41FA5}">
                      <a16:colId xmlns="" xmlns:a16="http://schemas.microsoft.com/office/drawing/2014/main" val="3498678130"/>
                    </a:ext>
                  </a:extLst>
                </a:gridCol>
                <a:gridCol w="742790">
                  <a:extLst>
                    <a:ext uri="{9D8B030D-6E8A-4147-A177-3AD203B41FA5}">
                      <a16:colId xmlns="" xmlns:a16="http://schemas.microsoft.com/office/drawing/2014/main" val="2285653032"/>
                    </a:ext>
                  </a:extLst>
                </a:gridCol>
                <a:gridCol w="891348">
                  <a:extLst>
                    <a:ext uri="{9D8B030D-6E8A-4147-A177-3AD203B41FA5}">
                      <a16:colId xmlns="" xmlns:a16="http://schemas.microsoft.com/office/drawing/2014/main" val="2938710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936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Красноградський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професійний ліцей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62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Харківський професійний ліцей залізничного транспорту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722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«Харківський регіональний центр професійної освіти поліграфічних </a:t>
                      </a: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медіатехнологій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та машинобудування»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99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Зміївський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професійний енергетичний ліцей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1802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9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09600"/>
          </a:xfrm>
        </p:spPr>
        <p:txBody>
          <a:bodyPr/>
          <a:lstStyle/>
          <a:p>
            <a:pPr algn="ctr"/>
            <a:r>
              <a:rPr lang="uk-UA" altLang="en-US" sz="2400" b="1" dirty="0"/>
              <a:t>За освітньою базою </a:t>
            </a:r>
            <a:r>
              <a:rPr lang="uk-UA" altLang="en-US" sz="2400" b="1" dirty="0" smtClean="0"/>
              <a:t>(</a:t>
            </a:r>
            <a:r>
              <a:rPr lang="uk-UA" altLang="en-US" sz="2400" b="1" dirty="0"/>
              <a:t>регіональне </a:t>
            </a:r>
            <a:r>
              <a:rPr lang="uk-UA" altLang="en-US" sz="2400" b="1" dirty="0" smtClean="0"/>
              <a:t>замовлення</a:t>
            </a:r>
            <a:r>
              <a:rPr lang="uk-UA" altLang="en-US" sz="2400" b="1" dirty="0"/>
              <a:t>)</a:t>
            </a:r>
            <a:r>
              <a:rPr lang="ru-RU" altLang="en-US" sz="2400" dirty="0"/>
              <a:t> </a:t>
            </a:r>
            <a:endParaRPr lang="en-US" sz="2400" dirty="0"/>
          </a:p>
        </p:txBody>
      </p:sp>
      <p:graphicFrame>
        <p:nvGraphicFramePr>
          <p:cNvPr id="12" name="Object 4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405471"/>
              </p:ext>
            </p:extLst>
          </p:nvPr>
        </p:nvGraphicFramePr>
        <p:xfrm>
          <a:off x="326366" y="1676400"/>
          <a:ext cx="813183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71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91600" cy="762000"/>
          </a:xfrm>
        </p:spPr>
        <p:txBody>
          <a:bodyPr/>
          <a:lstStyle/>
          <a:p>
            <a:r>
              <a:rPr lang="uk-UA" altLang="en-US" sz="2400" b="1" dirty="0"/>
              <a:t>За місцем проживання</a:t>
            </a:r>
            <a:r>
              <a:rPr lang="ru-RU" altLang="en-US" sz="2400" b="1" dirty="0"/>
              <a:t> </a:t>
            </a:r>
            <a:r>
              <a:rPr lang="uk-UA" altLang="en-US" sz="2400" b="1" dirty="0" smtClean="0"/>
              <a:t>(</a:t>
            </a:r>
            <a:r>
              <a:rPr lang="uk-UA" altLang="en-US" sz="2400" b="1" dirty="0"/>
              <a:t>регіональне замовлення)</a:t>
            </a:r>
            <a:r>
              <a:rPr lang="ru-RU" altLang="en-US" sz="2400" b="1" dirty="0"/>
              <a:t> </a:t>
            </a:r>
            <a:endParaRPr lang="en-US" sz="2400" b="1" dirty="0"/>
          </a:p>
        </p:txBody>
      </p:sp>
      <p:graphicFrame>
        <p:nvGraphicFramePr>
          <p:cNvPr id="6" name="Object 4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429724"/>
              </p:ext>
            </p:extLst>
          </p:nvPr>
        </p:nvGraphicFramePr>
        <p:xfrm>
          <a:off x="152400" y="1600200"/>
          <a:ext cx="8610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9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en-US" sz="3200" b="1" dirty="0"/>
              <a:t>Щодо подання державної статистичної звітності за формами №1 (</a:t>
            </a:r>
            <a:r>
              <a:rPr lang="uk-UA" altLang="en-US" sz="3200" b="1" dirty="0" err="1"/>
              <a:t>профтех</a:t>
            </a:r>
            <a:r>
              <a:rPr lang="uk-UA" altLang="en-US" sz="3200" b="1" dirty="0" smtClean="0"/>
              <a:t>), </a:t>
            </a:r>
            <a:r>
              <a:rPr lang="uk-UA" altLang="en-US" sz="3200" b="1" dirty="0"/>
              <a:t/>
            </a:r>
            <a:br>
              <a:rPr lang="uk-UA" altLang="en-US" sz="3200" b="1" dirty="0"/>
            </a:br>
            <a:r>
              <a:rPr lang="uk-UA" altLang="en-US" sz="3200" b="1" dirty="0"/>
              <a:t>№2 (</a:t>
            </a:r>
            <a:r>
              <a:rPr lang="uk-UA" altLang="en-US" sz="3200" b="1" dirty="0" err="1"/>
              <a:t>профтех</a:t>
            </a:r>
            <a:r>
              <a:rPr lang="uk-UA" altLang="en-US" sz="3200" b="1" dirty="0" smtClean="0"/>
              <a:t>) та Якісний склад</a:t>
            </a:r>
            <a:endParaRPr lang="uk-UA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 b="1"/>
              <a:t>Система обробки даних</a:t>
            </a:r>
            <a:r>
              <a:rPr lang="uk-UA" altLang="en-US"/>
              <a:t> </a:t>
            </a:r>
            <a:br>
              <a:rPr lang="uk-UA" altLang="en-US"/>
            </a:br>
            <a:r>
              <a:rPr lang="en-US" altLang="en-US"/>
              <a:t>«</a:t>
            </a:r>
            <a:r>
              <a:rPr lang="uk-UA" altLang="en-US"/>
              <a:t>Лисичка 2.0</a:t>
            </a:r>
            <a:r>
              <a:rPr lang="en-US" altLang="en-US"/>
              <a:t>»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  <p:grpSp>
        <p:nvGrpSpPr>
          <p:cNvPr id="149508" name="Group 4"/>
          <p:cNvGrpSpPr>
            <a:grpSpLocks/>
          </p:cNvGrpSpPr>
          <p:nvPr/>
        </p:nvGrpSpPr>
        <p:grpSpPr bwMode="auto">
          <a:xfrm>
            <a:off x="1524000" y="2971800"/>
            <a:ext cx="6781800" cy="1295400"/>
            <a:chOff x="1881" y="10498"/>
            <a:chExt cx="9540" cy="1440"/>
          </a:xfrm>
        </p:grpSpPr>
        <p:sp>
          <p:nvSpPr>
            <p:cNvPr id="149509" name="Rectangle 5"/>
            <p:cNvSpPr>
              <a:spLocks noChangeArrowheads="1"/>
            </p:cNvSpPr>
            <p:nvPr/>
          </p:nvSpPr>
          <p:spPr bwMode="auto">
            <a:xfrm>
              <a:off x="1881" y="10524"/>
              <a:ext cx="2520" cy="141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altLang="en-US" sz="1400" b="1">
                  <a:latin typeface="Times New Roman" panose="02020603050405020304" pitchFamily="18" charset="0"/>
                </a:rPr>
                <a:t>Папка</a:t>
              </a:r>
              <a:r>
                <a:rPr lang="uk-UA" altLang="en-US" sz="1400">
                  <a:latin typeface="Times New Roman" panose="02020603050405020304" pitchFamily="18" charset="0"/>
                </a:rPr>
                <a:t> </a:t>
              </a:r>
              <a:r>
                <a:rPr lang="uk-UA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Лисичка_2.0</a:t>
              </a:r>
            </a:p>
            <a:p>
              <a:endParaRPr lang="uk-UA" altLang="en-US" sz="1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r>
                <a:rPr lang="uk-UA" altLang="en-US" sz="1200" b="1">
                  <a:latin typeface="Times New Roman" panose="02020603050405020304" pitchFamily="18" charset="0"/>
                </a:rPr>
                <a:t>Файл</a:t>
              </a:r>
              <a:r>
                <a:rPr lang="uk-UA" altLang="en-US" sz="1200">
                  <a:latin typeface="Times New Roman" panose="02020603050405020304" pitchFamily="18" charset="0"/>
                </a:rPr>
                <a:t> </a:t>
              </a:r>
              <a:r>
                <a:rPr lang="en-US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form</a:t>
              </a:r>
              <a:r>
                <a:rPr lang="uk-UA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1.</a:t>
              </a:r>
              <a:r>
                <a:rPr lang="en-US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xlsx</a:t>
              </a:r>
              <a:endParaRPr lang="ru-RU" altLang="en-US"/>
            </a:p>
          </p:txBody>
        </p:sp>
        <p:sp>
          <p:nvSpPr>
            <p:cNvPr id="149510" name="Rectangle 6"/>
            <p:cNvSpPr>
              <a:spLocks noChangeArrowheads="1"/>
            </p:cNvSpPr>
            <p:nvPr/>
          </p:nvSpPr>
          <p:spPr bwMode="auto">
            <a:xfrm>
              <a:off x="4941" y="10498"/>
              <a:ext cx="6480" cy="14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uk-UA" altLang="en-US" sz="1400" b="1">
                  <a:latin typeface="Times New Roman" panose="02020603050405020304" pitchFamily="18" charset="0"/>
                </a:rPr>
                <a:t>Папка</a:t>
              </a:r>
              <a:r>
                <a:rPr lang="uk-UA" altLang="en-US" sz="1400">
                  <a:latin typeface="Times New Roman" panose="02020603050405020304" pitchFamily="18" charset="0"/>
                </a:rPr>
                <a:t> </a:t>
              </a:r>
              <a:r>
                <a:rPr lang="uk-UA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Форма 1</a:t>
              </a:r>
              <a:endParaRPr lang="ru-RU" altLang="en-US" sz="1400"/>
            </a:p>
          </p:txBody>
        </p:sp>
        <p:sp>
          <p:nvSpPr>
            <p:cNvPr id="149511" name="Rectangle 7"/>
            <p:cNvSpPr>
              <a:spLocks noChangeArrowheads="1"/>
            </p:cNvSpPr>
            <p:nvPr/>
          </p:nvSpPr>
          <p:spPr bwMode="auto">
            <a:xfrm>
              <a:off x="7281" y="10678"/>
              <a:ext cx="3960" cy="10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uk-UA" altLang="en-US" sz="1400" b="1">
                  <a:latin typeface="Times New Roman" panose="02020603050405020304" pitchFamily="18" charset="0"/>
                </a:rPr>
                <a:t>Папка </a:t>
              </a:r>
              <a:r>
                <a:rPr lang="uk-UA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ПТНЗ підпорядковані МОН України</a:t>
              </a:r>
            </a:p>
            <a:p>
              <a:pPr algn="l"/>
              <a:r>
                <a:rPr lang="uk-UA" altLang="en-US" sz="1200" b="1">
                  <a:latin typeface="Times New Roman" panose="02020603050405020304" pitchFamily="18" charset="0"/>
                </a:rPr>
                <a:t>Файл</a:t>
              </a:r>
              <a:r>
                <a:rPr lang="uk-UA" altLang="en-US" sz="1200">
                  <a:latin typeface="Times New Roman" panose="02020603050405020304" pitchFamily="18" charset="0"/>
                </a:rPr>
                <a:t> </a:t>
              </a:r>
              <a:r>
                <a:rPr lang="en-US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form</a:t>
              </a:r>
              <a:r>
                <a:rPr lang="uk-UA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1.</a:t>
              </a:r>
              <a:r>
                <a:rPr lang="en-US" altLang="en-US" sz="1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xlsx</a:t>
              </a:r>
              <a:endParaRPr lang="ru-RU" altLang="en-US"/>
            </a:p>
          </p:txBody>
        </p:sp>
        <p:sp>
          <p:nvSpPr>
            <p:cNvPr id="149512" name="Line 8"/>
            <p:cNvSpPr>
              <a:spLocks noChangeShapeType="1"/>
            </p:cNvSpPr>
            <p:nvPr/>
          </p:nvSpPr>
          <p:spPr bwMode="auto">
            <a:xfrm>
              <a:off x="4401" y="1103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13" name="Line 9"/>
            <p:cNvSpPr>
              <a:spLocks noChangeShapeType="1"/>
            </p:cNvSpPr>
            <p:nvPr/>
          </p:nvSpPr>
          <p:spPr bwMode="auto">
            <a:xfrm>
              <a:off x="6561" y="1121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/>
              <a:t>Назва звіту:</a:t>
            </a:r>
            <a:endParaRPr lang="ru-RU" alt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en-US" b="1" dirty="0"/>
              <a:t>Центр професійно-технічної освіти № 1 м. Харкова </a:t>
            </a:r>
            <a:r>
              <a:rPr lang="en-US" altLang="en-US" b="1" dirty="0"/>
              <a:t>form</a:t>
            </a:r>
            <a:r>
              <a:rPr lang="uk-UA" altLang="en-US" b="1" dirty="0"/>
              <a:t>1.</a:t>
            </a:r>
            <a:r>
              <a:rPr lang="en-US" altLang="en-US" b="1" dirty="0" err="1"/>
              <a:t>xlsx</a:t>
            </a:r>
            <a:endParaRPr lang="uk-UA" altLang="en-US" b="1" dirty="0"/>
          </a:p>
          <a:p>
            <a:r>
              <a:rPr lang="en-US" altLang="en-US" dirty="0"/>
              <a:t> </a:t>
            </a:r>
            <a:r>
              <a:rPr lang="uk-UA" altLang="en-US" b="1" dirty="0"/>
              <a:t>Центр професійно-технічної освіти № 1 м. Харкова </a:t>
            </a:r>
            <a:r>
              <a:rPr lang="en-US" altLang="en-US" b="1" dirty="0"/>
              <a:t>form</a:t>
            </a:r>
            <a:r>
              <a:rPr lang="uk-UA" altLang="en-US" b="1" dirty="0"/>
              <a:t>2.</a:t>
            </a:r>
            <a:r>
              <a:rPr lang="en-US" altLang="en-US" b="1" dirty="0" err="1" smtClean="0"/>
              <a:t>xlsx</a:t>
            </a:r>
            <a:endParaRPr lang="uk-UA" altLang="en-US" b="1" dirty="0" smtClean="0"/>
          </a:p>
          <a:p>
            <a:r>
              <a:rPr lang="uk-UA" altLang="en-US" b="1" dirty="0" smtClean="0"/>
              <a:t>Центр професійно-технічної освіти № 1 м. Харкова</a:t>
            </a:r>
            <a:r>
              <a:rPr lang="en-US" altLang="en-US" b="1" dirty="0" smtClean="0"/>
              <a:t> formSklad.xlsx</a:t>
            </a:r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62000" y="1524001"/>
            <a:ext cx="7696200" cy="4419599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2"/>
            <a:ext cx="7696200" cy="4523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 sz="2400" b="1" dirty="0"/>
              <a:t>Комплектування </a:t>
            </a:r>
            <a:r>
              <a:rPr lang="uk-UA" altLang="en-US" sz="2400" b="1" dirty="0" smtClean="0"/>
              <a:t>закладів професійної (професійно-технічної) освіти учнями</a:t>
            </a:r>
            <a:r>
              <a:rPr lang="uk-UA" altLang="en-US" sz="2400" b="1" dirty="0"/>
              <a:t>, слухачами на </a:t>
            </a:r>
            <a:r>
              <a:rPr lang="uk-UA" altLang="en-US" sz="2400" b="1" dirty="0" smtClean="0"/>
              <a:t>2020/2021 </a:t>
            </a:r>
            <a:r>
              <a:rPr lang="uk-UA" altLang="en-US" sz="2400" b="1" dirty="0"/>
              <a:t>навчальний рік</a:t>
            </a:r>
            <a:r>
              <a:rPr lang="uk-UA" altLang="en-US" sz="2900" dirty="0"/>
              <a:t> </a:t>
            </a:r>
            <a:endParaRPr lang="ru-RU" altLang="en-US" sz="29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3733800"/>
          </a:xfrm>
        </p:spPr>
        <p:txBody>
          <a:bodyPr/>
          <a:lstStyle/>
          <a:p>
            <a:pPr marL="85725" indent="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uk-UA" altLang="en-US" sz="2400" dirty="0"/>
              <a:t>Загальні обсяги регіонального та державного замовлення на прийом учнів слухачів до </a:t>
            </a:r>
            <a:r>
              <a:rPr lang="uk-UA" altLang="en-US" sz="2400" dirty="0" smtClean="0"/>
              <a:t>закладів професійної (професійно-технічної) освіти </a:t>
            </a:r>
            <a:r>
              <a:rPr lang="uk-UA" altLang="en-US" sz="2400" dirty="0"/>
              <a:t>Харківської області </a:t>
            </a:r>
            <a:endParaRPr lang="uk-UA" altLang="en-US" sz="2400" dirty="0" smtClean="0"/>
          </a:p>
          <a:p>
            <a:pPr marL="85725" indent="0" algn="ctr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uk-UA" altLang="en-US" sz="3600" b="1" dirty="0" smtClean="0">
                <a:solidFill>
                  <a:srgbClr val="FF0000"/>
                </a:solidFill>
              </a:rPr>
              <a:t>у 2020 </a:t>
            </a:r>
            <a:r>
              <a:rPr lang="uk-UA" altLang="en-US" sz="3600" b="1" dirty="0">
                <a:solidFill>
                  <a:srgbClr val="FF0000"/>
                </a:solidFill>
              </a:rPr>
              <a:t>році </a:t>
            </a:r>
            <a:endParaRPr lang="uk-UA" altLang="en-US" sz="3600" b="1" dirty="0" smtClean="0">
              <a:solidFill>
                <a:srgbClr val="FF0000"/>
              </a:solidFill>
            </a:endParaRPr>
          </a:p>
          <a:p>
            <a:pPr marL="85725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endParaRPr lang="uk-UA" altLang="en-US" sz="2400" dirty="0" smtClean="0"/>
          </a:p>
          <a:p>
            <a:pPr marL="85725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uk-UA" altLang="en-US" sz="2400" dirty="0" smtClean="0"/>
              <a:t>складають </a:t>
            </a:r>
            <a:r>
              <a:rPr lang="uk-UA" altLang="en-US" sz="2400" b="1" dirty="0" smtClean="0"/>
              <a:t> </a:t>
            </a:r>
            <a:r>
              <a:rPr lang="uk-UA" altLang="en-US" sz="2400" b="1" dirty="0" smtClean="0">
                <a:solidFill>
                  <a:srgbClr val="FF0000"/>
                </a:solidFill>
              </a:rPr>
              <a:t>6501</a:t>
            </a:r>
            <a:r>
              <a:rPr lang="ru-RU" altLang="en-US" sz="2400" dirty="0" smtClean="0"/>
              <a:t> </a:t>
            </a:r>
            <a:r>
              <a:rPr lang="uk-UA" altLang="en-US" sz="2400" dirty="0" smtClean="0"/>
              <a:t> </a:t>
            </a:r>
            <a:r>
              <a:rPr lang="uk-UA" altLang="en-US" sz="2400" dirty="0"/>
              <a:t>осіб та </a:t>
            </a:r>
            <a:r>
              <a:rPr lang="uk-UA" altLang="en-US" sz="2400" b="1" dirty="0" smtClean="0">
                <a:solidFill>
                  <a:srgbClr val="FF0000"/>
                </a:solidFill>
              </a:rPr>
              <a:t>40</a:t>
            </a:r>
            <a:r>
              <a:rPr lang="uk-UA" altLang="en-US" sz="2400" dirty="0" smtClean="0">
                <a:solidFill>
                  <a:srgbClr val="FF0000"/>
                </a:solidFill>
              </a:rPr>
              <a:t> </a:t>
            </a:r>
            <a:r>
              <a:rPr lang="uk-UA" altLang="en-US" sz="2400" dirty="0" smtClean="0"/>
              <a:t>фахових молодших бакалаврів</a:t>
            </a:r>
            <a:endParaRPr lang="ru-RU" alt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/>
              <a:t>Структуру папок змінювати неможна</a:t>
            </a:r>
            <a:endParaRPr lang="ru-RU" altLang="en-US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527" y="1752600"/>
            <a:ext cx="8756074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8839200" cy="1143000"/>
          </a:xfrm>
        </p:spPr>
        <p:txBody>
          <a:bodyPr/>
          <a:lstStyle/>
          <a:p>
            <a:pPr algn="ctr"/>
            <a:r>
              <a:rPr lang="uk-UA" altLang="en-US" dirty="0"/>
              <a:t>Перевірка звітів за Формою №1, </a:t>
            </a:r>
            <a:r>
              <a:rPr lang="uk-UA" altLang="en-US" dirty="0" smtClean="0"/>
              <a:t>ПТУ (НЦ) при КВУ закритого типу</a:t>
            </a:r>
            <a:endParaRPr lang="ru-RU" altLang="en-US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801091"/>
            <a:ext cx="9067800" cy="5126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077200" cy="762000"/>
          </a:xfrm>
        </p:spPr>
        <p:txBody>
          <a:bodyPr/>
          <a:lstStyle/>
          <a:p>
            <a:pPr algn="ctr"/>
            <a:r>
              <a:rPr lang="uk-UA" altLang="en-US" sz="2000" dirty="0"/>
              <a:t>Інформацію щодо комплектування учнями ЗП(ПТ)О</a:t>
            </a:r>
            <a:br>
              <a:rPr lang="uk-UA" altLang="en-US" sz="2000" dirty="0"/>
            </a:br>
            <a:r>
              <a:rPr lang="uk-UA" altLang="en-US" sz="2000" dirty="0"/>
              <a:t>станом на </a:t>
            </a:r>
            <a:r>
              <a:rPr lang="uk-UA" altLang="en-US" sz="2000" dirty="0">
                <a:solidFill>
                  <a:srgbClr val="FF0000"/>
                </a:solidFill>
              </a:rPr>
              <a:t>20.08.2020</a:t>
            </a:r>
            <a:endParaRPr lang="en-US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568422"/>
              </p:ext>
            </p:extLst>
          </p:nvPr>
        </p:nvGraphicFramePr>
        <p:xfrm>
          <a:off x="228601" y="1295400"/>
          <a:ext cx="8763000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6150">
                  <a:extLst>
                    <a:ext uri="{9D8B030D-6E8A-4147-A177-3AD203B41FA5}">
                      <a16:colId xmlns="" xmlns:a16="http://schemas.microsoft.com/office/drawing/2014/main" val="3722260464"/>
                    </a:ext>
                  </a:extLst>
                </a:gridCol>
                <a:gridCol w="1085681">
                  <a:extLst>
                    <a:ext uri="{9D8B030D-6E8A-4147-A177-3AD203B41FA5}">
                      <a16:colId xmlns="" xmlns:a16="http://schemas.microsoft.com/office/drawing/2014/main" val="4033116513"/>
                    </a:ext>
                  </a:extLst>
                </a:gridCol>
                <a:gridCol w="1008133">
                  <a:extLst>
                    <a:ext uri="{9D8B030D-6E8A-4147-A177-3AD203B41FA5}">
                      <a16:colId xmlns="" xmlns:a16="http://schemas.microsoft.com/office/drawing/2014/main" val="1368209068"/>
                    </a:ext>
                  </a:extLst>
                </a:gridCol>
                <a:gridCol w="853036">
                  <a:extLst>
                    <a:ext uri="{9D8B030D-6E8A-4147-A177-3AD203B41FA5}">
                      <a16:colId xmlns="" xmlns:a16="http://schemas.microsoft.com/office/drawing/2014/main" val="1051647067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План</a:t>
                      </a:r>
                      <a:endParaRPr kumimoji="0" lang="ru-RU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endParaRPr kumimoji="0" lang="ru-RU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kumimoji="0" lang="ru-RU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3504528704"/>
                  </a:ext>
                </a:extLst>
              </a:tr>
              <a:tr h="3708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Регіональне замовлення</a:t>
                      </a:r>
                      <a:r>
                        <a:rPr kumimoji="0" lang="ru-R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5549</a:t>
                      </a:r>
                      <a:endParaRPr kumimoji="0" lang="ru-RU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  <a:r>
                        <a:rPr kumimoji="0" lang="ru-RU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2636120540"/>
                  </a:ext>
                </a:extLst>
              </a:tr>
              <a:tr h="3708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професіями загальнодержавного значення (державне)</a:t>
                      </a: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  <a:endParaRPr kumimoji="0" lang="ru-RU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  <a:endParaRPr kumimoji="0" lang="ru-RU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2005462618"/>
                  </a:ext>
                </a:extLst>
              </a:tr>
              <a:tr h="3708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Державне замовлення для ПТУ (НЦ) при КВУ закритого типу</a:t>
                      </a: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700</a:t>
                      </a:r>
                      <a:endParaRPr kumimoji="0" lang="ru-RU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  <a:r>
                        <a:rPr kumimoji="0" lang="ru-RU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860357356"/>
                  </a:ext>
                </a:extLst>
              </a:tr>
              <a:tr h="3708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Всього:</a:t>
                      </a:r>
                      <a:r>
                        <a:rPr kumimoji="0" lang="ru-RU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6501</a:t>
                      </a:r>
                      <a:endParaRPr kumimoji="0" lang="ru-RU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4283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  <a:r>
                        <a:rPr kumimoji="0" lang="ru-RU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7418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0361437"/>
                  </a:ext>
                </a:extLst>
              </a:tr>
              <a:tr h="3708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Державний навчальний заклад «Регіональний  механіко-технологічний центр професійної освіти Харківської області»</a:t>
                      </a:r>
                      <a:endParaRPr kumimoji="0" lang="ru-RU" alt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279071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Державний навчальний заклад «Харківський регіональний центр професійної освіти поліграфічних </a:t>
                      </a:r>
                      <a:r>
                        <a:rPr kumimoji="0" lang="uk-UA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медіатехнологій</a:t>
                      </a:r>
                      <a:r>
                        <a:rPr kumimoji="0" lang="uk-UA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та машинобудування»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kumimoji="0" lang="ru-RU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4173265074"/>
                  </a:ext>
                </a:extLst>
              </a:tr>
              <a:tr h="3708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Фахові молодші бакалаври</a:t>
                      </a:r>
                      <a:r>
                        <a:rPr kumimoji="0" lang="ru-RU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kumimoji="0" lang="ru-RU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kumimoji="0" lang="ru-RU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r>
                        <a:rPr kumimoji="0" lang="ru-RU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3361479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1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 b="1" dirty="0"/>
              <a:t>За напрямками підготовки державне замовлення для навчальних центрів при службі виконання </a:t>
            </a:r>
            <a:r>
              <a:rPr lang="uk-UA" sz="2000" b="1" dirty="0" smtClean="0"/>
              <a:t>покарань</a:t>
            </a:r>
            <a:endParaRPr lang="en-US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2057398"/>
          <a:ext cx="8763000" cy="4110476"/>
        </p:xfrm>
        <a:graphic>
          <a:graphicData uri="http://schemas.openxmlformats.org/drawingml/2006/table">
            <a:tbl>
              <a:tblPr firstRow="1" firstCol="1" lastRow="1" bandRow="1" bandCol="1">
                <a:tableStyleId>{5C22544A-7EE6-4342-B048-85BDC9FD1C3A}</a:tableStyleId>
              </a:tblPr>
              <a:tblGrid>
                <a:gridCol w="6023225">
                  <a:extLst>
                    <a:ext uri="{9D8B030D-6E8A-4147-A177-3AD203B41FA5}">
                      <a16:colId xmlns="" xmlns:a16="http://schemas.microsoft.com/office/drawing/2014/main" val="1960282161"/>
                    </a:ext>
                  </a:extLst>
                </a:gridCol>
                <a:gridCol w="873304">
                  <a:extLst>
                    <a:ext uri="{9D8B030D-6E8A-4147-A177-3AD203B41FA5}">
                      <a16:colId xmlns="" xmlns:a16="http://schemas.microsoft.com/office/drawing/2014/main" val="1769564631"/>
                    </a:ext>
                  </a:extLst>
                </a:gridCol>
                <a:gridCol w="941797">
                  <a:extLst>
                    <a:ext uri="{9D8B030D-6E8A-4147-A177-3AD203B41FA5}">
                      <a16:colId xmlns="" xmlns:a16="http://schemas.microsoft.com/office/drawing/2014/main" val="3062826336"/>
                    </a:ext>
                  </a:extLst>
                </a:gridCol>
                <a:gridCol w="924674">
                  <a:extLst>
                    <a:ext uri="{9D8B030D-6E8A-4147-A177-3AD203B41FA5}">
                      <a16:colId xmlns="" xmlns:a16="http://schemas.microsoft.com/office/drawing/2014/main" val="3337224468"/>
                    </a:ext>
                  </a:extLst>
                </a:gridCol>
              </a:tblGrid>
              <a:tr h="57479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40064715"/>
                  </a:ext>
                </a:extLst>
              </a:tr>
              <a:tr h="26340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Загальні професії електротехнічного виробництва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443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032406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Будівельні, монтажні і ремонтно-будівельні роботи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64733599"/>
                  </a:ext>
                </a:extLst>
              </a:tr>
              <a:tr h="22692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Деревообробне виробництво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22933964"/>
                  </a:ext>
                </a:extLst>
              </a:tr>
              <a:tr h="24846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Швейне виробництво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94655098"/>
                  </a:ext>
                </a:extLst>
              </a:tr>
              <a:tr h="2699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Хлібопекарне виробництво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59969654"/>
                  </a:ext>
                </a:extLst>
              </a:tr>
              <a:tr h="2915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Громадське харчування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20446673"/>
                  </a:ext>
                </a:extLst>
              </a:tr>
              <a:tr h="43566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</a:rPr>
                        <a:t>Всього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700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150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79104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533401"/>
          </a:xfrm>
        </p:spPr>
        <p:txBody>
          <a:bodyPr/>
          <a:lstStyle/>
          <a:p>
            <a:pPr algn="ctr"/>
            <a:r>
              <a:rPr lang="uk-UA" altLang="en-US" sz="2000" b="1" dirty="0" smtClean="0"/>
              <a:t>Державне замовлення за професіями </a:t>
            </a:r>
            <a:r>
              <a:rPr lang="uk-UA" altLang="en-US" sz="2000" b="1" smtClean="0"/>
              <a:t>загальнодержавного значення</a:t>
            </a:r>
            <a:endParaRPr lang="ru-RU" altLang="en-US" sz="2000" b="1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1"/>
            <a:ext cx="91440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83215"/>
              </p:ext>
            </p:extLst>
          </p:nvPr>
        </p:nvGraphicFramePr>
        <p:xfrm>
          <a:off x="1" y="1752601"/>
          <a:ext cx="9143998" cy="5105402"/>
        </p:xfrm>
        <a:graphic>
          <a:graphicData uri="http://schemas.openxmlformats.org/drawingml/2006/table">
            <a:tbl>
              <a:tblPr firstRow="1" firstCol="1" lastRow="1" bandRow="1" bandCol="1">
                <a:tableStyleId>{5C22544A-7EE6-4342-B048-85BDC9FD1C3A}</a:tableStyleId>
              </a:tblPr>
              <a:tblGrid>
                <a:gridCol w="6285102">
                  <a:extLst>
                    <a:ext uri="{9D8B030D-6E8A-4147-A177-3AD203B41FA5}">
                      <a16:colId xmlns="" xmlns:a16="http://schemas.microsoft.com/office/drawing/2014/main" val="1030372001"/>
                    </a:ext>
                  </a:extLst>
                </a:gridCol>
                <a:gridCol w="911273">
                  <a:extLst>
                    <a:ext uri="{9D8B030D-6E8A-4147-A177-3AD203B41FA5}">
                      <a16:colId xmlns="" xmlns:a16="http://schemas.microsoft.com/office/drawing/2014/main" val="2263725677"/>
                    </a:ext>
                  </a:extLst>
                </a:gridCol>
                <a:gridCol w="982746">
                  <a:extLst>
                    <a:ext uri="{9D8B030D-6E8A-4147-A177-3AD203B41FA5}">
                      <a16:colId xmlns="" xmlns:a16="http://schemas.microsoft.com/office/drawing/2014/main" val="756758438"/>
                    </a:ext>
                  </a:extLst>
                </a:gridCol>
                <a:gridCol w="964877">
                  <a:extLst>
                    <a:ext uri="{9D8B030D-6E8A-4147-A177-3AD203B41FA5}">
                      <a16:colId xmlns="" xmlns:a16="http://schemas.microsoft.com/office/drawing/2014/main" val="3001509399"/>
                    </a:ext>
                  </a:extLst>
                </a:gridCol>
              </a:tblGrid>
              <a:tr h="594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15090255"/>
                  </a:ext>
                </a:extLst>
              </a:tr>
              <a:tr h="4067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Верстатник широкого профілю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uk-UA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0897817"/>
                  </a:ext>
                </a:extLst>
              </a:tr>
              <a:tr h="7025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Верстатник широкого профілю.</a:t>
                      </a:r>
                      <a:r>
                        <a:rPr kumimoji="0" lang="uk-U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uk-U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Налагоджувальник верстатів і маніпуляторів з програмним керуванням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uk-UA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697619"/>
                  </a:ext>
                </a:extLst>
              </a:tr>
              <a:tr h="4067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Токар.  Фрезерувальник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uk-UA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50999045"/>
                  </a:ext>
                </a:extLst>
              </a:tr>
              <a:tr h="7025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Монтажник систем вентиляції, кондиціювання, пневмотранспорту й аспірації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uk-UA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95108957"/>
                  </a:ext>
                </a:extLst>
              </a:tr>
              <a:tr h="7025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Слюсар з ремонту рухомого складу. </a:t>
                      </a:r>
                      <a:r>
                        <a:rPr kumimoji="0" lang="uk-U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Помічник машиніста тепловоза. Помічник машиніста електровоза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uk-UA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10948328"/>
                  </a:ext>
                </a:extLst>
              </a:tr>
              <a:tr h="70255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Слюсар з ремонту рухомого складу. </a:t>
                      </a:r>
                      <a:r>
                        <a:rPr kumimoji="0" lang="uk-U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Помічник машиніста електровоза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uk-UA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84565108"/>
                  </a:ext>
                </a:extLst>
              </a:tr>
              <a:tr h="4067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Зварник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uk-UA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28080318"/>
                  </a:ext>
                </a:extLst>
              </a:tr>
              <a:tr h="48069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Всього: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177</a:t>
                      </a: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</a:t>
                      </a: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07851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0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uk-UA" altLang="en-US" sz="2400" b="1" dirty="0" smtClean="0"/>
              <a:t>Мають показники 100%</a:t>
            </a:r>
            <a:r>
              <a:rPr lang="ru-RU" altLang="en-US" sz="2400" dirty="0" smtClean="0"/>
              <a:t> </a:t>
            </a:r>
            <a:r>
              <a:rPr lang="uk-UA" altLang="en-US" sz="2400" b="1" dirty="0" smtClean="0"/>
              <a:t>виконання </a:t>
            </a:r>
            <a:br>
              <a:rPr lang="uk-UA" altLang="en-US" sz="2400" b="1" dirty="0" smtClean="0"/>
            </a:br>
            <a:r>
              <a:rPr lang="uk-UA" altLang="en-US" sz="2400" b="1" dirty="0" smtClean="0"/>
              <a:t>державного замовлення за професіями загальнодержавного значення</a:t>
            </a:r>
            <a:endParaRPr lang="en-US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905000"/>
          <a:ext cx="84582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>
                  <a:extLst>
                    <a:ext uri="{9D8B030D-6E8A-4147-A177-3AD203B41FA5}">
                      <a16:colId xmlns="" xmlns:a16="http://schemas.microsoft.com/office/drawing/2014/main" val="268596479"/>
                    </a:ext>
                  </a:extLst>
                </a:gridCol>
                <a:gridCol w="853296">
                  <a:extLst>
                    <a:ext uri="{9D8B030D-6E8A-4147-A177-3AD203B41FA5}">
                      <a16:colId xmlns="" xmlns:a16="http://schemas.microsoft.com/office/drawing/2014/main" val="1231309454"/>
                    </a:ext>
                  </a:extLst>
                </a:gridCol>
                <a:gridCol w="638355">
                  <a:extLst>
                    <a:ext uri="{9D8B030D-6E8A-4147-A177-3AD203B41FA5}">
                      <a16:colId xmlns="" xmlns:a16="http://schemas.microsoft.com/office/drawing/2014/main" val="1722854016"/>
                    </a:ext>
                  </a:extLst>
                </a:gridCol>
                <a:gridCol w="718149">
                  <a:extLst>
                    <a:ext uri="{9D8B030D-6E8A-4147-A177-3AD203B41FA5}">
                      <a16:colId xmlns="" xmlns:a16="http://schemas.microsoft.com/office/drawing/2014/main" val="1707880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2408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професійно-технічний навчальний заклад «Регіональний центр професійної освіти </a:t>
                      </a:r>
                      <a:r>
                        <a:rPr lang="uk-UA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ресторанно</a:t>
                      </a: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-готельного, комунального господарства, торгівлі та дизайну» (</a:t>
                      </a:r>
                      <a:r>
                        <a:rPr kumimoji="0" lang="uk-UA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Монтажник систем вентиляції, кондиціювання, пневмотранспорту й аспірації)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112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Люботинський</a:t>
                      </a: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професійний ліцей залізничного транспорту (</a:t>
                      </a:r>
                      <a:r>
                        <a:rPr kumimoji="0" lang="uk-UA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Помічник машиніста тепловоза. Помічник машиніста електровоза</a:t>
                      </a: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193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«Куп’янський регіональний центр професійної освіти» </a:t>
                      </a: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uk-UA" sz="18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Зварник</a:t>
                      </a:r>
                      <a:r>
                        <a:rPr lang="uk-UA" sz="1800" b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8290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799"/>
            <a:ext cx="8839200" cy="533401"/>
          </a:xfrm>
        </p:spPr>
        <p:txBody>
          <a:bodyPr/>
          <a:lstStyle/>
          <a:p>
            <a:pPr algn="ctr"/>
            <a:r>
              <a:rPr lang="uk-UA" altLang="en-US" sz="2000" b="1" dirty="0"/>
              <a:t>Регіональне замовлення за напрямками підготовки</a:t>
            </a:r>
            <a:endParaRPr lang="ru-RU" altLang="en-US" sz="2000" b="1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1"/>
            <a:ext cx="91440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03227"/>
              </p:ext>
            </p:extLst>
          </p:nvPr>
        </p:nvGraphicFramePr>
        <p:xfrm>
          <a:off x="-1" y="1143013"/>
          <a:ext cx="9144001" cy="5714993"/>
        </p:xfrm>
        <a:graphic>
          <a:graphicData uri="http://schemas.openxmlformats.org/drawingml/2006/table">
            <a:tbl>
              <a:tblPr firstRow="1" firstCol="1" lastRow="1" bandRow="1" bandCol="1">
                <a:tableStyleId>{5C22544A-7EE6-4342-B048-85BDC9FD1C3A}</a:tableStyleId>
              </a:tblPr>
              <a:tblGrid>
                <a:gridCol w="6285104">
                  <a:extLst>
                    <a:ext uri="{9D8B030D-6E8A-4147-A177-3AD203B41FA5}">
                      <a16:colId xmlns="" xmlns:a16="http://schemas.microsoft.com/office/drawing/2014/main" val="1030372001"/>
                    </a:ext>
                  </a:extLst>
                </a:gridCol>
                <a:gridCol w="911274">
                  <a:extLst>
                    <a:ext uri="{9D8B030D-6E8A-4147-A177-3AD203B41FA5}">
                      <a16:colId xmlns="" xmlns:a16="http://schemas.microsoft.com/office/drawing/2014/main" val="2263725677"/>
                    </a:ext>
                  </a:extLst>
                </a:gridCol>
                <a:gridCol w="982746">
                  <a:extLst>
                    <a:ext uri="{9D8B030D-6E8A-4147-A177-3AD203B41FA5}">
                      <a16:colId xmlns="" xmlns:a16="http://schemas.microsoft.com/office/drawing/2014/main" val="756758438"/>
                    </a:ext>
                  </a:extLst>
                </a:gridCol>
                <a:gridCol w="964877">
                  <a:extLst>
                    <a:ext uri="{9D8B030D-6E8A-4147-A177-3AD203B41FA5}">
                      <a16:colId xmlns="" xmlns:a16="http://schemas.microsoft.com/office/drawing/2014/main" val="3001509399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1509025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Загальні для всіх галузей економіки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640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380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0897817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Загальні професії електротехнічного виробництва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635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374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697619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Будівельні, монтажні і ремонтно-будівельні роботи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538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339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5099904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Деревообробне виробництво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95108957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Автомобільний транспорт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545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395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1094832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Залізничний транспорт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167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8456510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Виробництво взуття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2808031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Швейне виробництво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07851461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Поліграфічне виробництво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34980372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Хлібопекарне виробництво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5523951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Громадське харчування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1350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1114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0027947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Торговельно-комерційна діяльність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2077849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Виробництво художніх та ювелірних виробів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9549959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Сфера послуг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637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575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91804776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Сільське господарство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543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436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990036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</a:rPr>
                        <a:t>Всього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5549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4002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3573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8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143000"/>
          </a:xfrm>
        </p:spPr>
        <p:txBody>
          <a:bodyPr/>
          <a:lstStyle/>
          <a:p>
            <a:pPr algn="ctr"/>
            <a:r>
              <a:rPr lang="uk-UA" altLang="en-US" sz="2400" b="1" dirty="0"/>
              <a:t>Мають показники </a:t>
            </a:r>
            <a:r>
              <a:rPr lang="uk-UA" altLang="en-US" sz="2400" b="1" dirty="0" smtClean="0"/>
              <a:t>100–90</a:t>
            </a:r>
            <a:r>
              <a:rPr lang="uk-UA" altLang="en-US" sz="2400" b="1" dirty="0"/>
              <a:t>%</a:t>
            </a:r>
            <a:r>
              <a:rPr lang="ru-RU" altLang="en-US" sz="2400" dirty="0"/>
              <a:t> </a:t>
            </a:r>
            <a:r>
              <a:rPr lang="uk-UA" altLang="en-US" sz="2400" b="1" dirty="0"/>
              <a:t>виконання </a:t>
            </a:r>
            <a:br>
              <a:rPr lang="uk-UA" altLang="en-US" sz="2400" b="1" dirty="0"/>
            </a:br>
            <a:r>
              <a:rPr lang="uk-UA" altLang="en-US" sz="2400" b="1" dirty="0"/>
              <a:t>регіонального замовлення</a:t>
            </a:r>
            <a:endParaRPr lang="en-US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696598"/>
              </p:ext>
            </p:extLst>
          </p:nvPr>
        </p:nvGraphicFramePr>
        <p:xfrm>
          <a:off x="0" y="1828800"/>
          <a:ext cx="90678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>
                  <a:extLst>
                    <a:ext uri="{9D8B030D-6E8A-4147-A177-3AD203B41FA5}">
                      <a16:colId xmlns="" xmlns:a16="http://schemas.microsoft.com/office/drawing/2014/main" val="117791611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349867813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8565303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938710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936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Лозівський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центр професійної освіти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62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«Слобожанський регіональний центр професійної освіти»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722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Барвінківський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професійний аграрний ліцей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0115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професійно-технічний навчальний заклад «Харківське вище професійне училище сфери послуг»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489118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професійно-технічний навчальний заклад „Харківське вище професійне училище будівництва"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335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838200"/>
          </a:xfrm>
        </p:spPr>
        <p:txBody>
          <a:bodyPr/>
          <a:lstStyle/>
          <a:p>
            <a:pPr algn="ctr"/>
            <a:r>
              <a:rPr lang="uk-UA" altLang="en-US" sz="2400" b="1" dirty="0"/>
              <a:t>Мають показники </a:t>
            </a:r>
            <a:r>
              <a:rPr lang="uk-UA" altLang="en-US" sz="2400" b="1" dirty="0" smtClean="0"/>
              <a:t>90–80</a:t>
            </a:r>
            <a:r>
              <a:rPr lang="uk-UA" altLang="en-US" sz="2400" b="1" dirty="0"/>
              <a:t>%</a:t>
            </a:r>
            <a:r>
              <a:rPr lang="ru-RU" altLang="en-US" sz="2400" dirty="0"/>
              <a:t> </a:t>
            </a:r>
            <a:r>
              <a:rPr lang="uk-UA" altLang="en-US" sz="2400" b="1" dirty="0"/>
              <a:t>виконання </a:t>
            </a:r>
            <a:br>
              <a:rPr lang="uk-UA" altLang="en-US" sz="2400" b="1" dirty="0"/>
            </a:br>
            <a:r>
              <a:rPr lang="uk-UA" altLang="en-US" sz="2400" b="1" dirty="0"/>
              <a:t>регіонального замовлення</a:t>
            </a:r>
            <a:endParaRPr lang="en-US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776201"/>
              </p:ext>
            </p:extLst>
          </p:nvPr>
        </p:nvGraphicFramePr>
        <p:xfrm>
          <a:off x="76200" y="1066801"/>
          <a:ext cx="9067800" cy="495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="" xmlns:a16="http://schemas.microsoft.com/office/drawing/2014/main" val="117791611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49867813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28565303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938710320"/>
                    </a:ext>
                  </a:extLst>
                </a:gridCol>
              </a:tblGrid>
              <a:tr h="3318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9362817"/>
                  </a:ext>
                </a:extLst>
              </a:tr>
              <a:tr h="430167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Петрівський професійний аграрний ліцей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7223666"/>
                  </a:ext>
                </a:extLst>
              </a:tr>
              <a:tr h="353233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Богодухівський професійний аграрний ліцей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0115069"/>
                  </a:ext>
                </a:extLst>
              </a:tr>
              <a:tr h="631844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«Регіональний  механіко-технологічний центр професійної освіти Харківської області»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4891181"/>
                  </a:ext>
                </a:extLst>
              </a:tr>
              <a:tr h="804163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«Регіональний центр професійної освіти будівельних технологій Харківської області»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3358260"/>
                  </a:ext>
                </a:extLst>
              </a:tr>
              <a:tr h="588722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навчальний заклад «Ізюмський регіональний центр професійної освіти»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4125284"/>
                  </a:ext>
                </a:extLst>
              </a:tr>
              <a:tr h="353233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Люботинський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професійний ліцей залізничного транспорту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613903"/>
                  </a:ext>
                </a:extLst>
              </a:tr>
              <a:tr h="389236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Шевченківський професійний аграрний ліцей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0868199"/>
                  </a:ext>
                </a:extLst>
              </a:tr>
              <a:tr h="883084">
                <a:tc>
                  <a:txBody>
                    <a:bodyPr/>
                    <a:lstStyle/>
                    <a:p>
                      <a:pPr marL="0" marR="8382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01320" algn="l"/>
                        </a:tabLst>
                        <a:defRPr/>
                      </a:pP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Державний професійно-технічний навчальний заклад «Регіональний центр професійної освіти </a:t>
                      </a:r>
                      <a:r>
                        <a:rPr lang="uk-UA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ресторанно</a:t>
                      </a:r>
                      <a:r>
                        <a:rPr lang="uk-UA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-готельного, комунального господарства, торгівлі та дизайну»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7884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en-US" sz="33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en-US" sz="33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2276</TotalTime>
  <Words>955</Words>
  <Application>Microsoft Office PowerPoint</Application>
  <PresentationFormat>Экран (4:3)</PresentationFormat>
  <Paragraphs>349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Studio</vt:lpstr>
      <vt:lpstr>Про результати роботи закладів професійної (професійно-технічної) освіти щодо комплектування новим контингентом</vt:lpstr>
      <vt:lpstr>Комплектування закладів професійної (професійно-технічної) освіти учнями, слухачами на 2020/2021 навчальний рік </vt:lpstr>
      <vt:lpstr>Інформацію щодо комплектування учнями ЗП(ПТ)О станом на 20.08.2020</vt:lpstr>
      <vt:lpstr>За напрямками підготовки державне замовлення для навчальних центрів при службі виконання покарань</vt:lpstr>
      <vt:lpstr>Державне замовлення за професіями загальнодержавного значення</vt:lpstr>
      <vt:lpstr>Мають показники 100% виконання  державного замовлення за професіями загальнодержавного значення</vt:lpstr>
      <vt:lpstr>Регіональне замовлення за напрямками підготовки</vt:lpstr>
      <vt:lpstr>Мають показники 100–90% виконання  регіонального замовлення</vt:lpstr>
      <vt:lpstr>Мають показники 90–80% виконання  регіонального замовлення</vt:lpstr>
      <vt:lpstr>Мають показники 80–70% виконання  регіонального замовлення</vt:lpstr>
      <vt:lpstr>Мають показники 70–60% виконання  регіонального замовлення</vt:lpstr>
      <vt:lpstr>Мають показники 60–50% виконання  регіонального замовлення</vt:lpstr>
      <vt:lpstr>Мають показники менше 50% виконання  регіонального замовлення</vt:lpstr>
      <vt:lpstr>За освітньою базою (регіональне замовлення) </vt:lpstr>
      <vt:lpstr>За місцем проживання (регіональне замовлення) </vt:lpstr>
      <vt:lpstr>Щодо подання державної статистичної звітності за формами №1 (профтех),  №2 (профтех) та Якісний склад</vt:lpstr>
      <vt:lpstr>Система обробки даних  «Лисичка 2.0»</vt:lpstr>
      <vt:lpstr>Назва звіту:</vt:lpstr>
      <vt:lpstr>Презентация PowerPoint</vt:lpstr>
      <vt:lpstr>Структуру папок змінювати неможна</vt:lpstr>
      <vt:lpstr>Перевірка звітів за Формою №1, ПТУ (НЦ) при КВУ закритого типу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edbo</dc:creator>
  <cp:lastModifiedBy>ADMIN</cp:lastModifiedBy>
  <cp:revision>218</cp:revision>
  <cp:lastPrinted>2020-08-20T13:54:45Z</cp:lastPrinted>
  <dcterms:created xsi:type="dcterms:W3CDTF">1601-01-01T00:00:00Z</dcterms:created>
  <dcterms:modified xsi:type="dcterms:W3CDTF">2020-08-26T12:31:26Z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