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1" r:id="rId3"/>
    <p:sldId id="262" r:id="rId4"/>
    <p:sldId id="259" r:id="rId5"/>
    <p:sldId id="258" r:id="rId6"/>
    <p:sldId id="260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92" autoAdjust="0"/>
  </p:normalViewPr>
  <p:slideViewPr>
    <p:cSldViewPr>
      <p:cViewPr>
        <p:scale>
          <a:sx n="70" d="100"/>
          <a:sy n="70" d="100"/>
        </p:scale>
        <p:origin x="-1810" y="-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3" y="460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6927507" y="5211177"/>
            <a:ext cx="2613045" cy="882119"/>
          </a:xfrm>
        </p:spPr>
        <p:txBody>
          <a:bodyPr>
            <a:normAutofit/>
          </a:bodyPr>
          <a:lstStyle/>
          <a:p>
            <a:r>
              <a:rPr lang="uk-UA" sz="18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26.08.2020</a:t>
            </a:r>
          </a:p>
          <a:p>
            <a:r>
              <a:rPr lang="uk-UA" sz="18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</a:t>
            </a:r>
            <a:r>
              <a:rPr lang="en-US" sz="1800" kern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Zoom</a:t>
            </a:r>
            <a:endParaRPr lang="ru-RU" sz="1800" kern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792088"/>
          </a:xfrm>
        </p:spPr>
        <p:txBody>
          <a:bodyPr>
            <a:normAutofit/>
          </a:bodyPr>
          <a:lstStyle/>
          <a:p>
            <a:pPr marL="182880" indent="0" algn="ctr">
              <a:buNone/>
            </a:pP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науки і освіти </a:t>
            </a:r>
            <a:b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Харківської обласної державної адміністрації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2"/>
          <p:cNvSpPr txBox="1">
            <a:spLocks/>
          </p:cNvSpPr>
          <p:nvPr/>
        </p:nvSpPr>
        <p:spPr>
          <a:xfrm>
            <a:off x="611560" y="2204864"/>
            <a:ext cx="7772400" cy="172819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Font typeface="Georgia" pitchFamily="18" charset="0"/>
              <a:buNone/>
            </a:pPr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Нарада з керівниками закладів фахової передвищої освіти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56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776864" cy="6048672"/>
          </a:xfrm>
        </p:spPr>
        <p:txBody>
          <a:bodyPr/>
          <a:lstStyle/>
          <a:p>
            <a:r>
              <a:rPr lang="uk-UA" dirty="0" smtClean="0"/>
              <a:t>2020/2021 навчальний рік у закладах фахової передвищої освіти залежно від особливостей епідеміологічної ситуації у конкретному регіоні або окремих адміністративно-територіальних одиницях регіону може розпочатися таким чином:</a:t>
            </a:r>
          </a:p>
          <a:p>
            <a:r>
              <a:rPr lang="uk-UA" dirty="0" smtClean="0"/>
              <a:t>1. «зелений», «жовтий» рівень епідемічної небезпеки – відвідування закладів освіти здобувачами дозволено у звичайному режимі;</a:t>
            </a:r>
          </a:p>
          <a:p>
            <a:r>
              <a:rPr lang="uk-UA" dirty="0" smtClean="0"/>
              <a:t>2. «помаранчевий» рівень </a:t>
            </a:r>
            <a:r>
              <a:rPr lang="uk-UA" dirty="0"/>
              <a:t>епідемічної небезпеки – відвідування закладів освіти здобувачами дозволено у </a:t>
            </a:r>
            <a:r>
              <a:rPr lang="uk-UA" dirty="0" smtClean="0"/>
              <a:t>групах не більше ніж 20 осіб;</a:t>
            </a:r>
          </a:p>
          <a:p>
            <a:r>
              <a:rPr lang="uk-UA" dirty="0" smtClean="0"/>
              <a:t>3. «червоний» </a:t>
            </a:r>
            <a:r>
              <a:rPr lang="uk-UA" dirty="0"/>
              <a:t>рівень епідемічної небезпеки – відвідування закладів освіти здобувачами </a:t>
            </a:r>
            <a:r>
              <a:rPr lang="uk-UA" dirty="0" smtClean="0"/>
              <a:t>заборонено, освітній процес забезпечується дистанційно.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1545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539552" y="1268760"/>
            <a:ext cx="7992888" cy="4968552"/>
          </a:xfrm>
        </p:spPr>
        <p:txBody>
          <a:bodyPr>
            <a:normAutofit/>
          </a:bodyPr>
          <a:lstStyle/>
          <a:p>
            <a:r>
              <a:rPr lang="uk-UA" sz="2400" u="sng" dirty="0" smtClean="0"/>
              <a:t>Обов’язковим є: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/>
              <a:t>масковий режим;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/>
              <a:t>температурний </a:t>
            </a:r>
            <a:r>
              <a:rPr lang="uk-UA" sz="2400" dirty="0" err="1" smtClean="0"/>
              <a:t>скринінг</a:t>
            </a:r>
            <a:r>
              <a:rPr lang="uk-UA" sz="2400" dirty="0" smtClean="0"/>
              <a:t>;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/>
              <a:t>соціальне дистанціювання;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/>
              <a:t>систематичне миття рук з милом або їх оброблення антисептичними засобами;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/>
              <a:t>посилена санітарна обробки приміщень і поверхонь;</a:t>
            </a: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1259632" y="188640"/>
            <a:ext cx="655272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3600" dirty="0" smtClean="0"/>
              <a:t>Обмеження у карантині</a:t>
            </a:r>
            <a:endParaRPr lang="uk-UA" sz="3600" dirty="0"/>
          </a:p>
        </p:txBody>
      </p:sp>
    </p:spTree>
    <p:extLst>
      <p:ext uri="{BB962C8B-B14F-4D97-AF65-F5344CB8AC3E}">
        <p14:creationId xmlns:p14="http://schemas.microsoft.com/office/powerpoint/2010/main" val="1799707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7920880" cy="5832648"/>
          </a:xfrm>
        </p:spPr>
        <p:txBody>
          <a:bodyPr/>
          <a:lstStyle/>
          <a:p>
            <a:pPr algn="ctr">
              <a:buNone/>
            </a:pPr>
            <a:r>
              <a:rPr lang="uk-UA" b="1" dirty="0" smtClean="0"/>
              <a:t>Особливості функціонування гуртожитків на період карантину</a:t>
            </a:r>
          </a:p>
          <a:p>
            <a:pPr>
              <a:buNone/>
            </a:pPr>
            <a:r>
              <a:rPr lang="uk-UA" sz="2400" dirty="0" smtClean="0"/>
              <a:t>Основні протиепідемічні заходи:</a:t>
            </a:r>
          </a:p>
          <a:p>
            <a:pPr algn="just">
              <a:buNone/>
            </a:pPr>
            <a:r>
              <a:rPr lang="uk-UA" sz="2400" dirty="0" smtClean="0"/>
              <a:t>  - призначення відповідальної особи за щоденний температурний  </a:t>
            </a:r>
            <a:r>
              <a:rPr lang="uk-UA" sz="2400" dirty="0" err="1" smtClean="0"/>
              <a:t>скринінг</a:t>
            </a:r>
            <a:endParaRPr lang="uk-UA" sz="2400" dirty="0" smtClean="0"/>
          </a:p>
          <a:p>
            <a:pPr algn="just">
              <a:buNone/>
            </a:pPr>
            <a:r>
              <a:rPr lang="uk-UA" sz="2400" dirty="0" smtClean="0"/>
              <a:t>  - розміщення на входах до гуртожитків інформаційних матеріалів щодо профілактики </a:t>
            </a:r>
            <a:r>
              <a:rPr lang="ru-RU" sz="2400" dirty="0" smtClean="0"/>
              <a:t>COVID-19</a:t>
            </a:r>
            <a:r>
              <a:rPr lang="uk-UA" sz="2400" dirty="0" smtClean="0"/>
              <a:t> та місць для обробки рук антисептиками</a:t>
            </a:r>
          </a:p>
          <a:p>
            <a:pPr algn="just">
              <a:buNone/>
            </a:pPr>
            <a:r>
              <a:rPr lang="uk-UA" sz="2400" dirty="0" smtClean="0"/>
              <a:t> - забезпечення перебування  мешканців гуртожитку поза кімнатами лише у захисних масках</a:t>
            </a:r>
          </a:p>
          <a:p>
            <a:pPr algn="just">
              <a:buNone/>
            </a:pPr>
            <a:r>
              <a:rPr lang="uk-UA" sz="2400" dirty="0" smtClean="0"/>
              <a:t> - забезпечення п’ятиденним запасом засобів індивідуального захисту, їх централізований збір та утилізація</a:t>
            </a:r>
          </a:p>
          <a:p>
            <a:pPr algn="just"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620688"/>
            <a:ext cx="7992888" cy="6048672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uk-UA" sz="2400" dirty="0" smtClean="0"/>
              <a:t>регулярна  дезінфекція та вологе прибирання приміщень</a:t>
            </a:r>
          </a:p>
          <a:p>
            <a:pPr lvl="0">
              <a:buFontTx/>
              <a:buChar char="-"/>
            </a:pPr>
            <a:r>
              <a:rPr lang="uk-UA" sz="2400" dirty="0" smtClean="0"/>
              <a:t>забезпечення достатньої кількості місць для ізоляції та самоізоляції осіб із підозрою або підтвердженим випадком захворювання на  </a:t>
            </a:r>
            <a:r>
              <a:rPr lang="ru-RU" sz="2400" dirty="0" smtClean="0"/>
              <a:t>COVID-19</a:t>
            </a:r>
            <a:r>
              <a:rPr lang="uk-UA" sz="2400" dirty="0" smtClean="0"/>
              <a:t>;  організація супроводу  таких осіб </a:t>
            </a:r>
          </a:p>
          <a:p>
            <a:pPr>
              <a:buFontTx/>
              <a:buChar char="-"/>
            </a:pPr>
            <a:r>
              <a:rPr lang="uk-UA" sz="2400" dirty="0" smtClean="0"/>
              <a:t>обмеження на проведення масових заходів у закритих приміщеннях гуртожитку.</a:t>
            </a:r>
            <a:endParaRPr lang="ru-RU" sz="2400" dirty="0" smtClean="0"/>
          </a:p>
          <a:p>
            <a:pPr lvl="0">
              <a:buFontTx/>
              <a:buChar char="-"/>
            </a:pPr>
            <a:endParaRPr lang="uk-UA" dirty="0" smtClean="0"/>
          </a:p>
          <a:p>
            <a:pPr lvl="0">
              <a:buFontTx/>
              <a:buChar char="-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331640" y="764704"/>
            <a:ext cx="6552727" cy="5169961"/>
          </a:xfrm>
        </p:spPr>
        <p:txBody>
          <a:bodyPr>
            <a:normAutofit/>
          </a:bodyPr>
          <a:lstStyle/>
          <a:p>
            <a:r>
              <a:rPr lang="ru-RU" sz="3200" b="1" dirty="0"/>
              <a:t>Про стан </a:t>
            </a:r>
            <a:r>
              <a:rPr lang="ru-RU" sz="3200" b="1" dirty="0" err="1"/>
              <a:t>виконання</a:t>
            </a:r>
            <a:r>
              <a:rPr lang="ru-RU" sz="3200" b="1" dirty="0"/>
              <a:t> </a:t>
            </a:r>
            <a:r>
              <a:rPr lang="ru-RU" sz="3200" b="1" dirty="0" err="1"/>
              <a:t>рішення</a:t>
            </a:r>
            <a:r>
              <a:rPr lang="ru-RU" sz="3200" b="1" dirty="0"/>
              <a:t> </a:t>
            </a:r>
            <a:r>
              <a:rPr lang="ru-RU" sz="3200" b="1" dirty="0" err="1"/>
              <a:t>Харківської</a:t>
            </a:r>
            <a:r>
              <a:rPr lang="ru-RU" sz="3200" b="1" dirty="0"/>
              <a:t> </a:t>
            </a:r>
            <a:r>
              <a:rPr lang="ru-RU" sz="3200" b="1" dirty="0" err="1"/>
              <a:t>обласної</a:t>
            </a:r>
            <a:r>
              <a:rPr lang="ru-RU" sz="3200" b="1" dirty="0"/>
              <a:t> ради </a:t>
            </a:r>
            <a:r>
              <a:rPr lang="ru-RU" sz="3200" b="1" dirty="0" err="1"/>
              <a:t>від</a:t>
            </a:r>
            <a:r>
              <a:rPr lang="ru-RU" sz="3200" b="1" dirty="0"/>
              <a:t> 07.06.2018 року № 745-</a:t>
            </a:r>
            <a:r>
              <a:rPr lang="en-US" sz="3200" b="1" dirty="0"/>
              <a:t>VII</a:t>
            </a:r>
            <a:r>
              <a:rPr lang="ru-RU" sz="3200" b="1" dirty="0"/>
              <a:t> </a:t>
            </a:r>
            <a:r>
              <a:rPr lang="ru-RU" sz="3200" b="1" dirty="0" err="1"/>
              <a:t>щодо</a:t>
            </a:r>
            <a:r>
              <a:rPr lang="ru-RU" sz="3200" b="1" dirty="0"/>
              <a:t> </a:t>
            </a:r>
            <a:r>
              <a:rPr lang="ru-RU" sz="3200" b="1" dirty="0" err="1"/>
              <a:t>підготовки</a:t>
            </a:r>
            <a:r>
              <a:rPr lang="ru-RU" sz="3200" b="1" dirty="0"/>
              <a:t> </a:t>
            </a:r>
            <a:r>
              <a:rPr lang="ru-RU" sz="3200" b="1" dirty="0" err="1"/>
              <a:t>документів</a:t>
            </a:r>
            <a:r>
              <a:rPr lang="ru-RU" sz="3200" b="1" dirty="0"/>
              <a:t>, </a:t>
            </a:r>
            <a:r>
              <a:rPr lang="ru-RU" sz="3200" b="1" dirty="0" err="1"/>
              <a:t>необхідних</a:t>
            </a:r>
            <a:r>
              <a:rPr lang="ru-RU" sz="3200" b="1" dirty="0"/>
              <a:t> для </a:t>
            </a:r>
            <a:r>
              <a:rPr lang="ru-RU" sz="3200" b="1" dirty="0" err="1"/>
              <a:t>прийняття</a:t>
            </a:r>
            <a:r>
              <a:rPr lang="ru-RU" sz="3200" b="1" dirty="0"/>
              <a:t> </a:t>
            </a:r>
            <a:r>
              <a:rPr lang="ru-RU" sz="3200" b="1" dirty="0" err="1"/>
              <a:t>рішення</a:t>
            </a:r>
            <a:r>
              <a:rPr lang="ru-RU" sz="3200" b="1" dirty="0"/>
              <a:t> </a:t>
            </a:r>
            <a:r>
              <a:rPr lang="ru-RU" sz="3200" b="1" dirty="0" err="1"/>
              <a:t>щодо</a:t>
            </a:r>
            <a:r>
              <a:rPr lang="ru-RU" sz="3200" b="1" dirty="0"/>
              <a:t> </a:t>
            </a:r>
            <a:r>
              <a:rPr lang="ru-RU" sz="3200" b="1" dirty="0" err="1"/>
              <a:t>передачі</a:t>
            </a:r>
            <a:r>
              <a:rPr lang="ru-RU" sz="3200" b="1" dirty="0"/>
              <a:t> </a:t>
            </a:r>
            <a:r>
              <a:rPr lang="ru-RU" sz="3200" b="1" dirty="0" err="1"/>
              <a:t>цілісних</a:t>
            </a:r>
            <a:r>
              <a:rPr lang="ru-RU" sz="3200" b="1" dirty="0"/>
              <a:t> </a:t>
            </a:r>
            <a:r>
              <a:rPr lang="ru-RU" sz="3200" b="1" dirty="0" err="1"/>
              <a:t>майнових</a:t>
            </a:r>
            <a:r>
              <a:rPr lang="ru-RU" sz="3200" b="1" dirty="0"/>
              <a:t> </a:t>
            </a:r>
            <a:r>
              <a:rPr lang="ru-RU" sz="3200" b="1" dirty="0" err="1"/>
              <a:t>комплексів</a:t>
            </a:r>
            <a:r>
              <a:rPr lang="ru-RU" sz="3200" b="1" dirty="0"/>
              <a:t> ВНЗ І-ІІ </a:t>
            </a:r>
            <a:r>
              <a:rPr lang="ru-RU" sz="3200" b="1" dirty="0" err="1"/>
              <a:t>р.а</a:t>
            </a:r>
            <a:r>
              <a:rPr lang="ru-RU" sz="3200" b="1" dirty="0"/>
              <a:t>. </a:t>
            </a:r>
            <a:r>
              <a:rPr lang="ru-RU" sz="3200" b="1" dirty="0" err="1"/>
              <a:t>із</a:t>
            </a:r>
            <a:r>
              <a:rPr lang="ru-RU" sz="3200" b="1" dirty="0"/>
              <a:t> </a:t>
            </a:r>
            <a:r>
              <a:rPr lang="ru-RU" sz="3200" b="1" dirty="0" err="1"/>
              <a:t>державної</a:t>
            </a:r>
            <a:r>
              <a:rPr lang="ru-RU" sz="3200" b="1" dirty="0"/>
              <a:t> </a:t>
            </a:r>
            <a:r>
              <a:rPr lang="ru-RU" sz="3200" b="1" dirty="0" err="1"/>
              <a:t>власності</a:t>
            </a:r>
            <a:r>
              <a:rPr lang="ru-RU" sz="3200" b="1" dirty="0"/>
              <a:t> у </a:t>
            </a:r>
            <a:r>
              <a:rPr lang="ru-RU" sz="3200" b="1" dirty="0" err="1"/>
              <a:t>комунальну</a:t>
            </a:r>
            <a:r>
              <a:rPr lang="ru-RU" sz="3200" b="1" dirty="0"/>
              <a:t> </a:t>
            </a:r>
            <a:r>
              <a:rPr lang="ru-RU" sz="3200" b="1" dirty="0" err="1"/>
              <a:t>власність</a:t>
            </a:r>
            <a:endParaRPr lang="uk-UA" sz="3200" b="1" dirty="0"/>
          </a:p>
        </p:txBody>
      </p:sp>
    </p:spTree>
    <p:extLst>
      <p:ext uri="{BB962C8B-B14F-4D97-AF65-F5344CB8AC3E}">
        <p14:creationId xmlns:p14="http://schemas.microsoft.com/office/powerpoint/2010/main" val="401565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403648" y="404664"/>
            <a:ext cx="6336704" cy="568863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dirty="0"/>
              <a:t>Порядок </a:t>
            </a:r>
            <a:r>
              <a:rPr lang="uk-UA" b="1" dirty="0" smtClean="0"/>
              <a:t>денний наради </a:t>
            </a:r>
            <a:r>
              <a:rPr lang="uk-UA" b="1" dirty="0"/>
              <a:t> </a:t>
            </a:r>
            <a:endParaRPr lang="uk-UA" dirty="0"/>
          </a:p>
          <a:p>
            <a:endParaRPr lang="uk-UA" dirty="0"/>
          </a:p>
          <a:p>
            <a:r>
              <a:rPr lang="uk-UA" dirty="0"/>
              <a:t>1. Про підготовку та особливості початку нового 2020/2021 навчального року у закладах фахової передвищої освіти Харківської області.</a:t>
            </a:r>
          </a:p>
          <a:p>
            <a:r>
              <a:rPr lang="uk-UA" dirty="0"/>
              <a:t> </a:t>
            </a:r>
          </a:p>
          <a:p>
            <a:r>
              <a:rPr lang="uk-UA" dirty="0"/>
              <a:t>2. Про стан передачі цілісних майнових комплексів ВНЗ І-ІІ </a:t>
            </a:r>
            <a:r>
              <a:rPr lang="uk-UA" dirty="0" err="1"/>
              <a:t>р.а</a:t>
            </a:r>
            <a:r>
              <a:rPr lang="uk-UA" dirty="0"/>
              <a:t>. (закладів фахової передвищої освіти) державної власності, що мають статус окремих юридичних осіб, із державної в комунальну власність.</a:t>
            </a:r>
          </a:p>
          <a:p>
            <a:r>
              <a:rPr lang="uk-UA" dirty="0"/>
              <a:t> </a:t>
            </a:r>
          </a:p>
          <a:p>
            <a:r>
              <a:rPr lang="uk-UA" dirty="0"/>
              <a:t>3. Про забезпечення вимог чинного законодавства України щодо охорони праці, пожежної безпеки та безпеки життєдіяльності.</a:t>
            </a:r>
          </a:p>
        </p:txBody>
      </p:sp>
    </p:spTree>
    <p:extLst>
      <p:ext uri="{BB962C8B-B14F-4D97-AF65-F5344CB8AC3E}">
        <p14:creationId xmlns:p14="http://schemas.microsoft.com/office/powerpoint/2010/main" val="158522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772816"/>
            <a:ext cx="8208912" cy="2088232"/>
          </a:xfrm>
        </p:spPr>
        <p:txBody>
          <a:bodyPr>
            <a:noAutofit/>
          </a:bodyPr>
          <a:lstStyle/>
          <a:p>
            <a:pPr algn="ctr"/>
            <a:r>
              <a:rPr lang="uk-UA" sz="3600" dirty="0"/>
              <a:t>Про підготовку та особливості початку нового 2020/2021 навчального року у закладах фахової передвищої освіти Харківської області.</a:t>
            </a:r>
            <a:endParaRPr lang="uk-UA" sz="3600" b="1" dirty="0"/>
          </a:p>
        </p:txBody>
      </p:sp>
    </p:spTree>
    <p:extLst>
      <p:ext uri="{BB962C8B-B14F-4D97-AF65-F5344CB8AC3E}">
        <p14:creationId xmlns:p14="http://schemas.microsoft.com/office/powerpoint/2010/main" val="1473063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136904" cy="882119"/>
          </a:xfrm>
        </p:spPr>
        <p:txBody>
          <a:bodyPr/>
          <a:lstStyle/>
          <a:p>
            <a:pPr algn="ctr"/>
            <a:r>
              <a:rPr lang="uk-UA" dirty="0" smtClean="0"/>
              <a:t>Нормативно-правова база</a:t>
            </a:r>
            <a:endParaRPr lang="ru-RU" dirty="0"/>
          </a:p>
        </p:txBody>
      </p:sp>
      <p:sp>
        <p:nvSpPr>
          <p:cNvPr id="10" name="Подзаголовок 8"/>
          <p:cNvSpPr txBox="1">
            <a:spLocks/>
          </p:cNvSpPr>
          <p:nvPr/>
        </p:nvSpPr>
        <p:spPr>
          <a:xfrm>
            <a:off x="691952" y="1268760"/>
            <a:ext cx="8136904" cy="54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 smtClean="0"/>
              <a:t>Закон України «Про фахову передвищу освіту»;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 smtClean="0"/>
              <a:t>Постанова КМУ від 22.07.2020 № 641 «Про встановлення карантину та запровадження посилених протиепідемічних заходів на території із значним поширенням гострої респіраторної хвороби </a:t>
            </a:r>
            <a:r>
              <a:rPr lang="en-US" dirty="0" err="1" smtClean="0"/>
              <a:t>COVID</a:t>
            </a:r>
            <a:r>
              <a:rPr lang="en-US" dirty="0" smtClean="0"/>
              <a:t> - 19</a:t>
            </a:r>
            <a:r>
              <a:rPr lang="uk-UA" dirty="0" smtClean="0"/>
              <a:t>», спричиненої </a:t>
            </a:r>
            <a:r>
              <a:rPr lang="uk-UA" dirty="0" err="1" smtClean="0"/>
              <a:t>коронавірусом</a:t>
            </a:r>
            <a:r>
              <a:rPr lang="en-US" dirty="0" smtClean="0"/>
              <a:t> SARS-CoV-2</a:t>
            </a:r>
            <a:r>
              <a:rPr lang="uk-UA" dirty="0" smtClean="0"/>
              <a:t>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/>
              <a:t>Постанови головного державного санітарного лікаря України: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/>
              <a:t>від 30.07.2020 № 42 «Про затвердження Тимчасових рекомендацій щодо організації протиепідемічних заходів у закладах освіти на період карантину у </a:t>
            </a:r>
            <a:r>
              <a:rPr lang="uk-UA" dirty="0" err="1"/>
              <a:t>зв</a:t>
            </a:r>
            <a:r>
              <a:rPr lang="en-US" dirty="0"/>
              <a:t>’</a:t>
            </a:r>
            <a:r>
              <a:rPr lang="uk-UA" dirty="0" err="1"/>
              <a:t>язку</a:t>
            </a:r>
            <a:r>
              <a:rPr lang="uk-UA" dirty="0"/>
              <a:t> з поширенням </a:t>
            </a:r>
            <a:r>
              <a:rPr lang="uk-UA" dirty="0" err="1"/>
              <a:t>коронавірусної</a:t>
            </a:r>
            <a:r>
              <a:rPr lang="uk-UA" dirty="0"/>
              <a:t> хвороби (</a:t>
            </a:r>
            <a:r>
              <a:rPr lang="en-US" dirty="0"/>
              <a:t>COVID - 19</a:t>
            </a:r>
            <a:r>
              <a:rPr lang="uk-UA" dirty="0"/>
              <a:t>)»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uk-UA" dirty="0"/>
              <a:t>від 04.08.2020 № 48 «Про затвердження Тимчасових рекомендацій щодо організації протиепідемічних заходів в гуртожитках на період карантину у </a:t>
            </a:r>
            <a:r>
              <a:rPr lang="uk-UA" dirty="0" err="1"/>
              <a:t>зв</a:t>
            </a:r>
            <a:r>
              <a:rPr lang="en-US" dirty="0"/>
              <a:t>’</a:t>
            </a:r>
            <a:r>
              <a:rPr lang="uk-UA" dirty="0" err="1"/>
              <a:t>язку</a:t>
            </a:r>
            <a:r>
              <a:rPr lang="uk-UA" dirty="0"/>
              <a:t> з поширенням </a:t>
            </a:r>
            <a:r>
              <a:rPr lang="uk-UA" dirty="0" err="1"/>
              <a:t>коронавірусної</a:t>
            </a:r>
            <a:r>
              <a:rPr lang="uk-UA" dirty="0"/>
              <a:t> хвороби (</a:t>
            </a:r>
            <a:r>
              <a:rPr lang="en-US" dirty="0"/>
              <a:t>COVID - 19</a:t>
            </a:r>
            <a:r>
              <a:rPr lang="uk-UA" dirty="0"/>
              <a:t>) при організації роботи закладу, його структурних підрозділів та гуртожитків під час підготовки та після початку 2020/2021 навчального року</a:t>
            </a:r>
            <a:r>
              <a:rPr lang="uk-UA" dirty="0" smtClean="0"/>
              <a:t>».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dirty="0" smtClean="0"/>
              <a:t>Лист Міністерства освіти і науки України від 13.08.2020 № 1/9-435 «Щодо організації протиепідемічних заходів у закладах освіти та гуртожитках».</a:t>
            </a:r>
            <a:endParaRPr lang="uk-UA" dirty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uk-UA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31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1196752"/>
            <a:ext cx="7175351" cy="3744415"/>
          </a:xfrm>
        </p:spPr>
        <p:txBody>
          <a:bodyPr/>
          <a:lstStyle/>
          <a:p>
            <a:pPr marL="182880" indent="0">
              <a:buNone/>
            </a:pPr>
            <a:r>
              <a:rPr lang="uk-UA" sz="2400" b="0" u="sng" dirty="0">
                <a:effectLst/>
                <a:latin typeface="Times New Roman" pitchFamily="18" charset="0"/>
                <a:cs typeface="Times New Roman" pitchFamily="18" charset="0"/>
              </a:rPr>
              <a:t>Мережа закладів фахової передвищої освіти</a:t>
            </a:r>
            <a:r>
              <a:rPr lang="uk-UA" sz="2400" b="0" u="sng" dirty="0" smtClean="0"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2400" b="0" u="sng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Всього: 43 заклади, з них: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err="1">
                <a:effectLst/>
                <a:latin typeface="Times New Roman" pitchFamily="18" charset="0"/>
                <a:cs typeface="Times New Roman" pitchFamily="18" charset="0"/>
              </a:rPr>
              <a:t>ЗФПО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i="1" dirty="0">
                <a:effectLst/>
                <a:latin typeface="Times New Roman" pitchFamily="18" charset="0"/>
                <a:cs typeface="Times New Roman" pitchFamily="18" charset="0"/>
              </a:rPr>
              <a:t>державної власності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– 28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в т.ч. структурні підрозділи </a:t>
            </a:r>
            <a:r>
              <a:rPr lang="uk-UA" sz="2400" b="0" dirty="0" err="1">
                <a:effectLst/>
                <a:latin typeface="Times New Roman" pitchFamily="18" charset="0"/>
                <a:cs typeface="Times New Roman" pitchFamily="18" charset="0"/>
              </a:rPr>
              <a:t>ЗВО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– 11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фінансуються з обласного бюджету – 16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err="1">
                <a:effectLst/>
                <a:latin typeface="Times New Roman" pitchFamily="18" charset="0"/>
                <a:cs typeface="Times New Roman" pitchFamily="18" charset="0"/>
              </a:rPr>
              <a:t>ЗФПО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i="1" dirty="0">
                <a:effectLst/>
                <a:latin typeface="Times New Roman" pitchFamily="18" charset="0"/>
                <a:cs typeface="Times New Roman" pitchFamily="18" charset="0"/>
              </a:rPr>
              <a:t>комунальної власності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– 14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в т.ч. структурні підрозділи </a:t>
            </a:r>
            <a:r>
              <a:rPr lang="uk-UA" sz="2400" b="0" dirty="0" err="1">
                <a:effectLst/>
                <a:latin typeface="Times New Roman" pitchFamily="18" charset="0"/>
                <a:cs typeface="Times New Roman" pitchFamily="18" charset="0"/>
              </a:rPr>
              <a:t>ЗВО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– 3</a:t>
            </a:r>
            <a: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err="1">
                <a:effectLst/>
                <a:latin typeface="Times New Roman" pitchFamily="18" charset="0"/>
                <a:cs typeface="Times New Roman" pitchFamily="18" charset="0"/>
              </a:rPr>
              <a:t>ЗФПО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i="1" dirty="0">
                <a:effectLst/>
                <a:latin typeface="Times New Roman" pitchFamily="18" charset="0"/>
                <a:cs typeface="Times New Roman" pitchFamily="18" charset="0"/>
              </a:rPr>
              <a:t>приватної власності</a:t>
            </a:r>
            <a:r>
              <a:rPr lang="uk-UA" sz="2400" b="0" dirty="0">
                <a:effectLst/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0728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467544" y="1556792"/>
            <a:ext cx="8136904" cy="5112568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Конкурсна ситуація: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одано заяв всього – 8991 заява, з них 92.1% - мешканці Харківської області;</a:t>
            </a:r>
          </a:p>
          <a:p>
            <a:pPr marL="457200" indent="-457200">
              <a:buFont typeface="Courier New" pitchFamily="49" charset="0"/>
              <a:buChar char="o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айбільшим попитом користувались такі спеціальності: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172 «Телекомунікації та радіотехніка»;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121 «Інженерія програмного забезпечення»;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122 «Комп’ютерні науки та інформаційні технології»;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181 «Харчові технології»;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192 «Будівництво та цивільна інженерія».</a:t>
            </a:r>
          </a:p>
          <a:p>
            <a:r>
              <a:rPr lang="uk-UA" sz="2000" dirty="0"/>
              <a:t>Прийом заяв до закладів фахової передвищої освіти здійснювався за </a:t>
            </a:r>
            <a:r>
              <a:rPr lang="uk-UA" sz="2000" b="1" dirty="0"/>
              <a:t>121</a:t>
            </a:r>
            <a:r>
              <a:rPr lang="uk-UA" sz="2000" dirty="0"/>
              <a:t> спеціальністю; загальний ліцензований обсяг складає </a:t>
            </a:r>
            <a:r>
              <a:rPr lang="uk-UA" sz="2000" b="1" dirty="0"/>
              <a:t>8754 </a:t>
            </a:r>
            <a:r>
              <a:rPr lang="uk-UA" sz="2000" dirty="0"/>
              <a:t>місць; обсяг державного (регіонального) замовлення – </a:t>
            </a:r>
            <a:r>
              <a:rPr lang="uk-UA" sz="2000" b="1" dirty="0"/>
              <a:t>3437</a:t>
            </a:r>
            <a:r>
              <a:rPr lang="uk-UA" sz="2000" dirty="0"/>
              <a:t> осіб; середній конкурс на місця державного (регіонального) замовлення складає </a:t>
            </a:r>
            <a:r>
              <a:rPr lang="uk-UA" sz="2000" b="1" dirty="0"/>
              <a:t>2,1</a:t>
            </a:r>
            <a:r>
              <a:rPr lang="uk-UA" sz="2000" dirty="0"/>
              <a:t>.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1"/>
          <p:cNvSpPr txBox="1">
            <a:spLocks/>
          </p:cNvSpPr>
          <p:nvPr/>
        </p:nvSpPr>
        <p:spPr>
          <a:xfrm>
            <a:off x="467544" y="188640"/>
            <a:ext cx="8289304" cy="13225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Деякі питання вступної кампанії – 2020 року</a:t>
            </a:r>
          </a:p>
          <a:p>
            <a:pPr algn="ctr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ступ до закладів фахової передвищої освіти </a:t>
            </a:r>
          </a:p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на базі 9 класів денна форма навчання</a:t>
            </a:r>
            <a:endParaRPr lang="uk-U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45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39552" y="1052736"/>
            <a:ext cx="7992887" cy="3888432"/>
          </a:xfrm>
        </p:spPr>
        <p:txBody>
          <a:bodyPr>
            <a:normAutofit fontScale="32500" lnSpcReduction="20000"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uk-UA" sz="5500" dirty="0">
                <a:latin typeface="Times New Roman" pitchFamily="18" charset="0"/>
                <a:cs typeface="Times New Roman" pitchFamily="18" charset="0"/>
              </a:rPr>
              <a:t>Зарахування  на І курс на базі 9 </a:t>
            </a:r>
            <a:r>
              <a:rPr lang="uk-UA" sz="5500" dirty="0" smtClean="0">
                <a:latin typeface="Times New Roman" pitchFamily="18" charset="0"/>
                <a:cs typeface="Times New Roman" pitchFamily="18" charset="0"/>
              </a:rPr>
              <a:t>класів:</a:t>
            </a:r>
          </a:p>
          <a:p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40 закладів фахової передвищої освіти Харківської області (коледжі, технікуми та училища прирівняні до них) на базі 9 класів зараховано –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3999 осіб,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 в т.ч. на місця державного/регіонального замовлення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– 3192 особи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, за рахунок фізичних та юридичних осіб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– 807 осіб</a:t>
            </a:r>
            <a:r>
              <a:rPr lang="uk-UA" sz="4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Із загальної кількості зарахованих закінчили 9 класів у 2020 році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– 3743 особи (93,6%).</a:t>
            </a:r>
            <a:endParaRPr lang="uk-UA" sz="4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До зазначеної категорії закладів </a:t>
            </a:r>
            <a:r>
              <a:rPr lang="uk-UA" sz="4300" dirty="0" err="1">
                <a:latin typeface="Times New Roman" pitchFamily="18" charset="0"/>
                <a:cs typeface="Times New Roman" pitchFamily="18" charset="0"/>
              </a:rPr>
              <a:t>зар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аховано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213 осіб, 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які мали спеціальні умови щодо зарахування на місця державного або регіонального замовлення (квоти, співбесіди, переведення на вакантні бюджетні місця).</a:t>
            </a:r>
          </a:p>
          <a:p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Зараховано мешканців Харківської області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– 3809 осіб (95,2%),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 в т.ч. з м. Харкова –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2254 особи,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 сільських районів Харківської області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– 1144 особи,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 міст обласного значення (Ізюм, Лозова, Куп`янськ, Первомайськ, Чугуїв, Люботин)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– 411 осіб.</a:t>
            </a:r>
            <a:endParaRPr lang="uk-UA" sz="4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Вступна кампанія – 2020 триває. </a:t>
            </a:r>
          </a:p>
          <a:p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Відповідно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до листа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Міністерства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освіти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і науки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28.07.2020 року № 1/9-403 «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вступної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300" dirty="0" err="1">
                <a:latin typeface="Times New Roman" pitchFamily="18" charset="0"/>
                <a:cs typeface="Times New Roman" pitchFamily="18" charset="0"/>
              </a:rPr>
              <a:t>кампанії</a:t>
            </a:r>
            <a:r>
              <a:rPr lang="ru-RU" sz="4300" dirty="0">
                <a:latin typeface="Times New Roman" pitchFamily="18" charset="0"/>
                <a:cs typeface="Times New Roman" pitchFamily="18" charset="0"/>
              </a:rPr>
              <a:t> 2020 року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» д</a:t>
            </a:r>
            <a:r>
              <a:rPr lang="uk-UA" sz="4300" dirty="0" err="1" smtClean="0">
                <a:latin typeface="Times New Roman" pitchFamily="18" charset="0"/>
                <a:cs typeface="Times New Roman" pitchFamily="18" charset="0"/>
              </a:rPr>
              <a:t>одатковий</a:t>
            </a: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прийом заяв та документів вступників на базі 9 класів за кошти фізичних та юридичних осіб </a:t>
            </a:r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здійснювався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з 01 серпня 2020 року до 18:00 22 серпня 2020 року.</a:t>
            </a:r>
            <a:endParaRPr lang="uk-UA" sz="43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300" dirty="0" smtClean="0">
                <a:latin typeface="Times New Roman" pitchFamily="18" charset="0"/>
                <a:cs typeface="Times New Roman" pitchFamily="18" charset="0"/>
              </a:rPr>
              <a:t>Зарахування </a:t>
            </a:r>
            <a:r>
              <a:rPr lang="uk-UA" sz="4300" dirty="0">
                <a:latin typeface="Times New Roman" pitchFamily="18" charset="0"/>
                <a:cs typeface="Times New Roman" pitchFamily="18" charset="0"/>
              </a:rPr>
              <a:t>вступників за кошти фізичних або юридичних осіб відбувається </a:t>
            </a:r>
            <a:r>
              <a:rPr lang="uk-UA" sz="4300" b="1" dirty="0">
                <a:latin typeface="Times New Roman" pitchFamily="18" charset="0"/>
                <a:cs typeface="Times New Roman" pitchFamily="18" charset="0"/>
              </a:rPr>
              <a:t>не пізніше 12:00 05 вересня 2020 року</a:t>
            </a:r>
            <a:r>
              <a:rPr lang="uk-UA" sz="43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43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uk-UA" sz="7200" dirty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  <p:sp>
        <p:nvSpPr>
          <p:cNvPr id="6" name="Подзаголовок 1"/>
          <p:cNvSpPr txBox="1">
            <a:spLocks/>
          </p:cNvSpPr>
          <p:nvPr/>
        </p:nvSpPr>
        <p:spPr>
          <a:xfrm>
            <a:off x="467544" y="188640"/>
            <a:ext cx="8289304" cy="132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Деякі питання вступної кампанії – 2020 року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1. Вступ до закладів фахової передвищої освіти на базі 9 класів денна форма навчання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1"/>
          <p:cNvSpPr txBox="1">
            <a:spLocks/>
          </p:cNvSpPr>
          <p:nvPr/>
        </p:nvSpPr>
        <p:spPr>
          <a:xfrm>
            <a:off x="467544" y="5013176"/>
            <a:ext cx="8217296" cy="1322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2. Вступ до закладів фахової передвищої освіти на базі 11 класів денна форма навчання: </a:t>
            </a:r>
          </a:p>
          <a:p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Прийом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вступників на базі 11 класів розпочався 13 серпня, оприлюднення рейтингових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         списків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 пізніше </a:t>
            </a:r>
            <a:r>
              <a:rPr lang="uk-UA" sz="1400" dirty="0">
                <a:latin typeface="Times New Roman" pitchFamily="18" charset="0"/>
                <a:cs typeface="Times New Roman" pitchFamily="18" charset="0"/>
              </a:rPr>
              <a:t>12.00 03 вересня, </a:t>
            </a:r>
            <a:r>
              <a:rPr lang="uk-UA" sz="1400" dirty="0" smtClean="0">
                <a:latin typeface="Times New Roman" pitchFamily="18" charset="0"/>
                <a:cs typeface="Times New Roman" pitchFamily="18" charset="0"/>
              </a:rPr>
              <a:t>зарахування на бюджет, не пізніше 15.00 07 вересня, зарахування на контракт, не пізніше 19 вересня. 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  <a:p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780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683568" y="332656"/>
            <a:ext cx="7992888" cy="72007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uk-UA" sz="3200" dirty="0" smtClean="0"/>
              <a:t>Рекомендації МОН України щодо початку нового навчального року</a:t>
            </a:r>
          </a:p>
        </p:txBody>
      </p:sp>
      <p:sp>
        <p:nvSpPr>
          <p:cNvPr id="6" name="Подзаголовок 4"/>
          <p:cNvSpPr txBox="1">
            <a:spLocks/>
          </p:cNvSpPr>
          <p:nvPr/>
        </p:nvSpPr>
        <p:spPr>
          <a:xfrm>
            <a:off x="683568" y="1196752"/>
            <a:ext cx="7704856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itchFamily="2" charset="2"/>
              <a:buChar char="Ø"/>
            </a:pPr>
            <a:r>
              <a:rPr lang="uk-UA" sz="2400" dirty="0"/>
              <a:t>01 вересня 2020 року - для студентів, які зараховані до закладів фахової передвищої освіти в 2020 році на основі базової середньої освіти</a:t>
            </a:r>
            <a:endParaRPr lang="uk-UA" sz="24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/>
              <a:t>Не пізніше 01 вересня 2020 року - для студентів старших курсів закладів вищої та фахової передвищої освіти за умови сприятливої епідемічної ситуації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dirty="0" smtClean="0"/>
              <a:t>07 </a:t>
            </a:r>
            <a:r>
              <a:rPr lang="uk-UA" sz="2400" dirty="0"/>
              <a:t>по 15 вересня 2020 року - для студентів, які зараховані до закладів вищої та фахової передвищої освіти в 2020 році на основі повної загальної (профільної) середньої освіти </a:t>
            </a:r>
          </a:p>
          <a:p>
            <a:pPr marL="342900" indent="-342900">
              <a:buFont typeface="Wingdings" pitchFamily="2" charset="2"/>
              <a:buChar char="Ø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953844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704856" cy="5328592"/>
          </a:xfrm>
        </p:spPr>
        <p:txBody>
          <a:bodyPr>
            <a:normAutofit lnSpcReduction="10000"/>
          </a:bodyPr>
          <a:lstStyle/>
          <a:p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Відповідно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до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статті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35 Закону України «Про фахову </a:t>
            </a:r>
            <a:r>
              <a:rPr lang="uk-UA" sz="3600" dirty="0" err="1">
                <a:latin typeface="Times New Roman" pitchFamily="18" charset="0"/>
                <a:cs typeface="Times New Roman" pitchFamily="18" charset="0"/>
              </a:rPr>
              <a:t>передвищу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 освіту»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керівники закладів фахової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передвищої освіти самостійно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приймають </a:t>
            </a:r>
            <a:r>
              <a:rPr lang="uk-UA" sz="3600" dirty="0">
                <a:latin typeface="Times New Roman" pitchFamily="18" charset="0"/>
                <a:cs typeface="Times New Roman" pitchFamily="18" charset="0"/>
              </a:rPr>
              <a:t>рішення щодо графіку освітнього процесу, зокрема початку навчального року з врахуванням регіону, показників захворюваності, забезпечення протиепідемічних заходів</a:t>
            </a:r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1981550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166</TotalTime>
  <Words>803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Департамент науки і освіти  Харківської обласної державної адміністрації</vt:lpstr>
      <vt:lpstr>Презентация PowerPoint</vt:lpstr>
      <vt:lpstr>Презентация PowerPoint</vt:lpstr>
      <vt:lpstr>Презентация PowerPoint</vt:lpstr>
      <vt:lpstr>Мережа закладів фахової передвищої освіти:  Всього: 43 заклади, з них: ЗФПО державної власності – 28 в т.ч. структурні підрозділи ЗВО – 11 фінансуються з обласного бюджету – 16 ЗФПО комунальної власності – 14 в т.ч. структурні підрозділи ЗВО – 3 ЗФПО приватної власності – 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Департамент науки і освіти  Харківської обласної державної адміністрації</dc:title>
  <cp:lastModifiedBy>User</cp:lastModifiedBy>
  <cp:revision>42</cp:revision>
  <dcterms:modified xsi:type="dcterms:W3CDTF">2020-08-23T08:36:26Z</dcterms:modified>
</cp:coreProperties>
</file>