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6" r:id="rId4"/>
    <p:sldId id="267" r:id="rId5"/>
    <p:sldId id="268" r:id="rId6"/>
    <p:sldId id="269" r:id="rId7"/>
    <p:sldId id="258" r:id="rId8"/>
    <p:sldId id="270" r:id="rId9"/>
    <p:sldId id="271" r:id="rId10"/>
    <p:sldId id="262" r:id="rId11"/>
    <p:sldId id="272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E7741F-C223-4658-AA57-4BD3105D5B41}" type="datetimeFigureOut">
              <a:rPr lang="ru-RU"/>
              <a:pPr>
                <a:defRPr/>
              </a:pPr>
              <a:t>14.09.2021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92B193-D78F-4480-B723-9DF5DFE056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065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14.09.2021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14.09.2021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14.09.2021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14.09.2021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osvitasport@ukr.net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556792"/>
            <a:ext cx="7772400" cy="1974081"/>
          </a:xfrm>
        </p:spPr>
        <p:txBody>
          <a:bodyPr>
            <a:noAutofit/>
          </a:bodyPr>
          <a:lstStyle/>
          <a:p>
            <a:r>
              <a:rPr lang="uk-UA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«Пріоритетні завдання, стан та перспективи розвитку дитячо-юнацьких спортивних шкіл</a:t>
            </a:r>
            <a:r>
              <a:rPr lang="uk-UA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 освіти  Харківської області»</a:t>
            </a:r>
            <a:r>
              <a:rPr lang="uk-UA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sz="3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499992" y="4500570"/>
            <a:ext cx="4312568" cy="1857388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uk-UA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Рєка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Тетяна Олегівна, спеціаліст         І категорії Харківського обласного відділення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(філії) Комітету з фізичного виховання та спорту Міністерства освіти і науки України</a:t>
            </a:r>
          </a:p>
          <a:p>
            <a:pPr algn="l"/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88385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r>
              <a:rPr lang="uk-UA" sz="2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Основні завдання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400600"/>
          </a:xfrm>
        </p:spPr>
        <p:txBody>
          <a:bodyPr>
            <a:normAutofit/>
          </a:bodyPr>
          <a:lstStyle/>
          <a:p>
            <a:pPr lvl="0"/>
            <a:r>
              <a:rPr lang="uk-UA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збереження існуючої мережі </a:t>
            </a:r>
            <a:r>
              <a:rPr lang="uk-UA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та відкриття нових дитячо-юнацьких </a:t>
            </a:r>
            <a:r>
              <a:rPr lang="uk-UA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спортивних </a:t>
            </a:r>
            <a:r>
              <a:rPr lang="uk-UA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шкіл</a:t>
            </a:r>
            <a:endParaRPr lang="uk-UA" sz="2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uk-UA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співпраця із загальноосвітніми навчальними закладами, щодо підготовки учнівської молоді до різного рівня </a:t>
            </a:r>
            <a:r>
              <a:rPr lang="uk-UA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змагань</a:t>
            </a:r>
            <a:endParaRPr lang="ru-RU" sz="2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uk-UA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створення умов для гармонійного розвитку особистості, фізичної підготовки, зміцнення </a:t>
            </a:r>
            <a:r>
              <a:rPr lang="uk-UA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здоров’я засобами тренувального процесу, </a:t>
            </a:r>
            <a:r>
              <a:rPr lang="uk-UA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розвиток їх здібностей у вибраному виді спорту, організація їх </a:t>
            </a:r>
            <a:r>
              <a:rPr lang="uk-UA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дозвілля</a:t>
            </a:r>
            <a:endParaRPr lang="ru-RU" sz="2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uk-UA" sz="20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надання </a:t>
            </a:r>
            <a:r>
              <a:rPr lang="uk-UA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всім дітям рівних </a:t>
            </a:r>
            <a:r>
              <a:rPr lang="uk-UA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умов </a:t>
            </a:r>
            <a:r>
              <a:rPr lang="uk-UA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для зарахування та </a:t>
            </a:r>
            <a:r>
              <a:rPr lang="uk-UA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навчання</a:t>
            </a:r>
            <a:endParaRPr lang="ru-RU" sz="2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uk-UA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виявлення і підтримка юних талантів, розвиток їх здібностей в обраному виді спорту та досягнення високих спортивних </a:t>
            </a:r>
            <a:r>
              <a:rPr lang="uk-UA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результатів</a:t>
            </a:r>
            <a:endParaRPr lang="ru-RU" sz="2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uk-UA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підготовка спортсменів - членів (кандидатів, резерву) збірних команд району, області та </a:t>
            </a:r>
            <a:r>
              <a:rPr lang="uk-UA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України</a:t>
            </a:r>
            <a:endParaRPr lang="ru-RU" sz="2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uk-UA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формування у дітей та юнацтва ціннісних орієнтацій засобами спортивно - патріотичного виховання, національної свідомості, активної громадської </a:t>
            </a:r>
            <a:r>
              <a:rPr lang="uk-UA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позиції</a:t>
            </a:r>
            <a:endParaRPr lang="ru-RU" sz="2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8698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  <a:p>
            <a:pPr algn="ctr" eaLnBrk="1" hangingPunct="1">
              <a:buFont typeface="Arial" charset="0"/>
              <a:buNone/>
            </a:pPr>
            <a:endParaRPr lang="uk-UA" b="1" i="1" dirty="0" smtClean="0">
              <a:latin typeface="Century" pitchFamily="18" charset="0"/>
            </a:endParaRPr>
          </a:p>
          <a:p>
            <a:pPr algn="ctr" eaLnBrk="1" hangingPunct="1">
              <a:buFont typeface="Arial" charset="0"/>
              <a:buNone/>
            </a:pP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Дякуємо за увагу та </a:t>
            </a:r>
          </a:p>
          <a:p>
            <a:pPr algn="ctr" eaLnBrk="1" hangingPunct="1">
              <a:buFont typeface="Arial" charset="0"/>
              <a:buNone/>
            </a:pP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запрошуємо до співпраці</a:t>
            </a:r>
          </a:p>
          <a:p>
            <a:pPr algn="ctr" eaLnBrk="1" hangingPunct="1">
              <a:buFont typeface="Arial" charset="0"/>
              <a:buNone/>
            </a:pPr>
            <a:r>
              <a:rPr lang="en-US" b="1" i="1" dirty="0" smtClean="0">
                <a:latin typeface="Times New Roman" pitchFamily="18" charset="0"/>
                <a:cs typeface="Times New Roman" pitchFamily="18" charset="0"/>
                <a:hlinkClick r:id="rId2"/>
              </a:rPr>
              <a:t>osvitasport@ukr.net</a:t>
            </a:r>
            <a:endParaRPr lang="en-US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Arial" charset="0"/>
              <a:buNone/>
            </a:pP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(057)732-01-01</a:t>
            </a:r>
            <a:endParaRPr lang="uk-UA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0825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332656"/>
            <a:ext cx="8496944" cy="5760640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endParaRPr lang="uk-UA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uk-UA" sz="4000" b="1" dirty="0" smtClean="0">
                <a:latin typeface="Times New Roman" pitchFamily="18" charset="0"/>
                <a:cs typeface="Times New Roman" pitchFamily="18" charset="0"/>
              </a:rPr>
              <a:t>Пріоритетні завдання</a:t>
            </a:r>
          </a:p>
          <a:p>
            <a:pPr algn="ctr">
              <a:buNone/>
            </a:pPr>
            <a:endParaRPr lang="uk-UA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реалізація державної політики у галузі позашкільної освіти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залучення дітей, підлітків і молоді до систематичних занять спортом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проведення навчально-тренувальної, спортивної і організаційно-масової роботи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популяризація і пропаганда  у дітей та юнацтва здорового способу життя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створення психологічних та педагогічних  умов, що сприяють гармонічному розвитку особистості, фізичної підготовки, зміцненню здоров'я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виявлення і підтримка юних талантів та обдарувань, розвиток їх здібностей у обраному виді спорту та досягнення високих спортивних результатів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підготовка спортсменів, кандидатів, резерву збірних команд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0827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796925"/>
          </a:xfrm>
        </p:spPr>
        <p:txBody>
          <a:bodyPr/>
          <a:lstStyle/>
          <a:p>
            <a:pPr eaLnBrk="1" hangingPunct="1"/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Олімпійські види спорту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6459" name="Group 7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0133482"/>
              </p:ext>
            </p:extLst>
          </p:nvPr>
        </p:nvGraphicFramePr>
        <p:xfrm>
          <a:off x="755576" y="692696"/>
          <a:ext cx="7776863" cy="5132784"/>
        </p:xfrm>
        <a:graphic>
          <a:graphicData uri="http://schemas.openxmlformats.org/drawingml/2006/table">
            <a:tbl>
              <a:tblPr/>
              <a:tblGrid>
                <a:gridCol w="5459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109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136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063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898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Бадмінтон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Гімнастика художня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898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Баскетбол 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Дзюдо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898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Біатлон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Легка атлетика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898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Бокс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Лижні гонки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898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Боротьба вільна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Плавання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898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Боротьба </a:t>
                      </a:r>
                      <a:r>
                        <a:rPr kumimoji="0" lang="uk-UA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греко-римська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Стрибки на батуті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898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Важка атлетика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Стрільба стендова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934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Велосипедний спорт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Теніс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5890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Веслування на байдарках і каное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Теніс настільний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898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Волейбол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Тхеквандо</a:t>
                      </a:r>
                      <a:r>
                        <a:rPr kumimoji="0" lang="uk-U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ВТФ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898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Гандбол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Футбол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898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Гімнастика спортивна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Карате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9902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1" name="Заголовок 1"/>
          <p:cNvSpPr>
            <a:spLocks noGrp="1"/>
          </p:cNvSpPr>
          <p:nvPr>
            <p:ph type="title"/>
          </p:nvPr>
        </p:nvSpPr>
        <p:spPr>
          <a:xfrm>
            <a:off x="395288" y="198438"/>
            <a:ext cx="8229600" cy="638274"/>
          </a:xfrm>
          <a:ln/>
        </p:spPr>
        <p:txBody>
          <a:bodyPr/>
          <a:lstStyle/>
          <a:p>
            <a:pPr eaLnBrk="1" hangingPunct="1"/>
            <a:r>
              <a:rPr lang="uk-UA" sz="2800" b="1" dirty="0" err="1" smtClean="0">
                <a:latin typeface="Times New Roman" pitchFamily="18" charset="0"/>
                <a:cs typeface="Times New Roman" pitchFamily="18" charset="0"/>
              </a:rPr>
              <a:t>Неолімпійські</a:t>
            </a: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 види спорту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9769" name="Group 7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5005208"/>
              </p:ext>
            </p:extLst>
          </p:nvPr>
        </p:nvGraphicFramePr>
        <p:xfrm>
          <a:off x="467544" y="908720"/>
          <a:ext cx="8229600" cy="5472612"/>
        </p:xfrm>
        <a:graphic>
          <a:graphicData uri="http://schemas.openxmlformats.org/drawingml/2006/table">
            <a:tbl>
              <a:tblPr/>
              <a:tblGrid>
                <a:gridCol w="577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945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811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3646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uk-U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Боротьба самбо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Спортивна акробатика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220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Веслування на човнах «Дракон»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Спортивне орієнтування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220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Військово-спортивні багатоборства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Спортивний туризм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646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Гирьовий спорт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Спортивні танці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646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Карате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JKS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Сумо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646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Кікбоксінг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WPKA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Таеквондо</a:t>
                      </a:r>
                      <a:r>
                        <a:rPr kumimoji="0" lang="uk-U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ІТФ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646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uk-U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Кікбоксінг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uk-U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ВТКА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uk-U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Таїландський бокс </a:t>
                      </a:r>
                      <a:r>
                        <a:rPr kumimoji="0" lang="uk-UA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Муей-Тай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646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Козацький двобій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uk-UA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Черліденг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646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uk-UA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Панкратіон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Шахи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646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uk-UA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Пауерліфтинг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Шашки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3646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Спортивна аеробіка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uk-UA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Шотокан</a:t>
                      </a:r>
                      <a:r>
                        <a:rPr lang="uk-UA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карате-до</a:t>
                      </a:r>
                      <a:r>
                        <a:rPr lang="uk-UA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С.К.І.Ф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95894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Найбільш масові олімпійські види спорту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2812" name="Group 4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5660560"/>
              </p:ext>
            </p:extLst>
          </p:nvPr>
        </p:nvGraphicFramePr>
        <p:xfrm>
          <a:off x="395536" y="1988840"/>
          <a:ext cx="8229600" cy="3883025"/>
        </p:xfrm>
        <a:graphic>
          <a:graphicData uri="http://schemas.openxmlformats.org/drawingml/2006/table">
            <a:tbl>
              <a:tblPr/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77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Вид спорту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Кількість відділень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Кількість вихованців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45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Баскетбол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1508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Волейбол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1912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Дзюдо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1084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Легка атлетика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1028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Футбол 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7279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93878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Найбільш масові </a:t>
            </a:r>
            <a:r>
              <a:rPr lang="uk-UA" sz="2800" b="1" dirty="0" err="1" smtClean="0">
                <a:latin typeface="Times New Roman" pitchFamily="18" charset="0"/>
                <a:cs typeface="Times New Roman" pitchFamily="18" charset="0"/>
              </a:rPr>
              <a:t>неолімпійські</a:t>
            </a: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 види спорту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2812" name="Group 4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7315417"/>
              </p:ext>
            </p:extLst>
          </p:nvPr>
        </p:nvGraphicFramePr>
        <p:xfrm>
          <a:off x="395536" y="1556793"/>
          <a:ext cx="8229600" cy="4171428"/>
        </p:xfrm>
        <a:graphic>
          <a:graphicData uri="http://schemas.openxmlformats.org/drawingml/2006/table">
            <a:tbl>
              <a:tblPr/>
              <a:tblGrid>
                <a:gridCol w="38164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529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3610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Вид спорту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Кількість відділень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Кількість вихованців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45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Боротьба самбо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813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uk-UA" sz="2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Кікбоксинг</a:t>
                      </a:r>
                      <a:r>
                        <a:rPr lang="en-US" sz="2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WPKA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417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Спортивна </a:t>
                      </a:r>
                      <a:r>
                        <a:rPr kumimoji="0" lang="uk-U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аеробіка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424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uk-UA" sz="2000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Таеквондо</a:t>
                      </a:r>
                      <a:r>
                        <a:rPr lang="uk-UA" sz="2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(ІТФ)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1156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Шахи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528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33393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Тренерсько-викладацький склад ДЮСШ</a:t>
            </a:r>
            <a:r>
              <a:rPr lang="uk-U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uk-UA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2166378"/>
              </p:ext>
            </p:extLst>
          </p:nvPr>
        </p:nvGraphicFramePr>
        <p:xfrm>
          <a:off x="611560" y="1772816"/>
          <a:ext cx="7859217" cy="37830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83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1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971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171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171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171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37649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Кількість штатних тренерів-викладачів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Кількість тренерів-викладачів,</a:t>
                      </a:r>
                      <a:r>
                        <a:rPr lang="uk-UA" sz="20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що мають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2671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noProof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звання</a:t>
                      </a:r>
                      <a:r>
                        <a:rPr lang="uk-UA" sz="2000" baseline="0" noProof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uk-UA" sz="2000" baseline="0" noProof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заслужений </a:t>
                      </a:r>
                      <a:r>
                        <a:rPr lang="uk-UA" sz="2000" baseline="0" noProof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тренер</a:t>
                      </a:r>
                      <a:endParaRPr lang="uk-UA" sz="2000" noProof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noProof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вищу освіту за спеціальністю «Фізична культура і спорт»</a:t>
                      </a:r>
                      <a:endParaRPr lang="uk-UA" sz="2000" noProof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вищу категорію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І категорію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ІІ</a:t>
                      </a:r>
                      <a:r>
                        <a:rPr lang="uk-UA" sz="20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категорію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vert="vert27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27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491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26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434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15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52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215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0210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/>
          </p:cNvSpPr>
          <p:nvPr>
            <p:ph type="title"/>
          </p:nvPr>
        </p:nvSpPr>
        <p:spPr>
          <a:xfrm>
            <a:off x="179512" y="1052736"/>
            <a:ext cx="8785225" cy="1143000"/>
          </a:xfrm>
        </p:spPr>
        <p:txBody>
          <a:bodyPr>
            <a:normAutofit fontScale="90000"/>
          </a:bodyPr>
          <a:lstStyle/>
          <a:p>
            <a:r>
              <a:rPr lang="uk-UA" sz="3100" b="1" dirty="0" smtClean="0">
                <a:latin typeface="Times New Roman" pitchFamily="18" charset="0"/>
                <a:cs typeface="Times New Roman" pitchFamily="18" charset="0"/>
              </a:rPr>
              <a:t>Перелік ДЮСШ, які передали найбільшу кількість вихованців до училищ фізичної культури та </a:t>
            </a:r>
            <a:br>
              <a:rPr lang="uk-UA" sz="31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3100" b="1" dirty="0" smtClean="0">
                <a:latin typeface="Times New Roman" pitchFamily="18" charset="0"/>
                <a:cs typeface="Times New Roman" pitchFamily="18" charset="0"/>
              </a:rPr>
              <a:t>ліцею-інтернату спортивного профілю</a:t>
            </a:r>
            <a:r>
              <a:rPr lang="ru-RU" sz="3100" b="1" dirty="0" smtClean="0"/>
              <a:t/>
            </a:r>
            <a:br>
              <a:rPr lang="ru-RU" sz="3100" b="1" dirty="0" smtClean="0"/>
            </a:br>
            <a:endParaRPr lang="ru-RU" sz="3100" b="1" dirty="0" smtClean="0"/>
          </a:p>
        </p:txBody>
      </p:sp>
      <p:graphicFrame>
        <p:nvGraphicFramePr>
          <p:cNvPr id="34863" name="Group 4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9183666"/>
              </p:ext>
            </p:extLst>
          </p:nvPr>
        </p:nvGraphicFramePr>
        <p:xfrm>
          <a:off x="611560" y="2636912"/>
          <a:ext cx="8229600" cy="3107993"/>
        </p:xfrm>
        <a:graphic>
          <a:graphicData uri="http://schemas.openxmlformats.org/drawingml/2006/table">
            <a:tbl>
              <a:tblPr/>
              <a:tblGrid>
                <a:gridCol w="5975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54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448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Назва закладу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Кількість вихованців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911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 Вовчанська ДЮСШ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177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КЗ КДЮСШ №2 м. Харкова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044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uk-U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КЗ КДЮСШ №4 м. Харкова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177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uk-U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КЗ КДЮСШ №12 м. Харкова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1053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620688"/>
            <a:ext cx="8784976" cy="1143000"/>
          </a:xfrm>
        </p:spPr>
        <p:txBody>
          <a:bodyPr>
            <a:normAutofit fontScale="90000"/>
          </a:bodyPr>
          <a:lstStyle/>
          <a:p>
            <a:r>
              <a:rPr lang="uk-UA" sz="2700" b="1" dirty="0" smtClean="0">
                <a:latin typeface="Times New Roman" pitchFamily="18" charset="0"/>
                <a:cs typeface="Times New Roman" pitchFamily="18" charset="0"/>
              </a:rPr>
              <a:t>Переможці та призери регіонального етапу Всеукраїнського </a:t>
            </a:r>
            <a:r>
              <a:rPr lang="uk-UA" sz="2700" b="1" dirty="0">
                <a:latin typeface="Times New Roman" pitchFamily="18" charset="0"/>
                <a:cs typeface="Times New Roman" pitchFamily="18" charset="0"/>
              </a:rPr>
              <a:t>огляду-конкурсу на кращий стан фізичного виховання </a:t>
            </a:r>
            <a:r>
              <a:rPr lang="uk-UA" sz="2700" b="1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uk-UA" sz="2700" b="1" dirty="0">
                <a:latin typeface="Times New Roman" pitchFamily="18" charset="0"/>
                <a:cs typeface="Times New Roman" pitchFamily="18" charset="0"/>
              </a:rPr>
              <a:t>дитячо-юнацьких спортивних школах та спеціалізованих дитячо-юнацьких спортивних школах олімпійського резерву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252742301"/>
              </p:ext>
            </p:extLst>
          </p:nvPr>
        </p:nvGraphicFramePr>
        <p:xfrm>
          <a:off x="467544" y="2060848"/>
          <a:ext cx="8229600" cy="37444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08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361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Навчальний заклад</a:t>
                      </a:r>
                      <a:endParaRPr lang="ru-RU" sz="2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Загальна сума балів</a:t>
                      </a:r>
                      <a:endParaRPr lang="ru-RU" sz="2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Місце</a:t>
                      </a:r>
                      <a:endParaRPr lang="ru-RU" sz="2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361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noProof="0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Красноградська</a:t>
                      </a:r>
                      <a:r>
                        <a:rPr lang="uk-UA" sz="2000" noProof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дитячо-юнацька спортивна школа </a:t>
                      </a:r>
                      <a:r>
                        <a:rPr lang="uk-UA" sz="2000" noProof="0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Красноградської</a:t>
                      </a:r>
                      <a:r>
                        <a:rPr lang="uk-UA" sz="2000" noProof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міської ради Харківської області </a:t>
                      </a:r>
                      <a:endParaRPr lang="uk-UA" sz="2000" noProof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noProof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19,25</a:t>
                      </a:r>
                      <a:r>
                        <a:rPr lang="uk-UA" sz="2000" noProof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uk-UA" sz="2000" noProof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noProof="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І</a:t>
                      </a:r>
                      <a:endParaRPr lang="uk-UA" sz="2000" noProof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3610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000" noProof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Лозівська дитячо-юнацька спортивна школа «Юність» Лозівської міської ради Харківської області</a:t>
                      </a:r>
                      <a:endParaRPr lang="uk-UA" sz="2000" noProof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noProof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19</a:t>
                      </a:r>
                      <a:endParaRPr lang="uk-UA" sz="2000" noProof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noProof="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ІІ</a:t>
                      </a:r>
                      <a:endParaRPr lang="uk-UA" sz="2000" noProof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3610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000" noProof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Комунальний заклад «Золочівська дитячо-юнацька спортивна школа імені Юрія Вороніна» Золочівської селищної ради</a:t>
                      </a:r>
                      <a:endParaRPr lang="uk-UA" sz="2000" noProof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noProof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17,5</a:t>
                      </a:r>
                      <a:endParaRPr lang="uk-UA" sz="2000" noProof="0" smtClea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noProof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uk-UA" sz="2000" noProof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noProof="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ІІІ</a:t>
                      </a:r>
                      <a:endParaRPr lang="uk-UA" sz="2000" noProof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9164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1906</TotalTime>
  <Words>593</Words>
  <Application>Microsoft Office PowerPoint</Application>
  <PresentationFormat>Экран (4:3)</PresentationFormat>
  <Paragraphs>197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Century</vt:lpstr>
      <vt:lpstr>Times New Roman</vt:lpstr>
      <vt:lpstr>Тема Office</vt:lpstr>
      <vt:lpstr>«Пріоритетні завдання, стан та перспективи розвитку дитячо-юнацьких спортивних шкіл системи освіти  Харківської області» </vt:lpstr>
      <vt:lpstr>Презентация PowerPoint</vt:lpstr>
      <vt:lpstr>Олімпійські види спорту</vt:lpstr>
      <vt:lpstr>Неолімпійські види спорту</vt:lpstr>
      <vt:lpstr>Найбільш масові олімпійські види спорту</vt:lpstr>
      <vt:lpstr>Найбільш масові неолімпійські види спорту</vt:lpstr>
      <vt:lpstr>Тренерсько-викладацький склад ДЮСШ </vt:lpstr>
      <vt:lpstr>Перелік ДЮСШ, які передали найбільшу кількість вихованців до училищ фізичної культури та  ліцею-інтернату спортивного профілю </vt:lpstr>
      <vt:lpstr>Переможці та призери регіонального етапу Всеукраїнського огляду-конкурсу на кращий стан фізичного виховання в дитячо-юнацьких спортивних школах та спеціалізованих дитячо-юнацьких спортивних школах олімпійського резерву </vt:lpstr>
      <vt:lpstr>Основні завдання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«Стан та перспективи розвитку ДЮСШ системи освіти  Харківської області»</dc:title>
  <dc:creator>Acer</dc:creator>
  <cp:lastModifiedBy>user</cp:lastModifiedBy>
  <cp:revision>82</cp:revision>
  <dcterms:created xsi:type="dcterms:W3CDTF">2018-11-25T16:18:27Z</dcterms:created>
  <dcterms:modified xsi:type="dcterms:W3CDTF">2021-09-14T11:17:37Z</dcterms:modified>
</cp:coreProperties>
</file>