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5" r:id="rId2"/>
    <p:sldId id="356" r:id="rId3"/>
    <p:sldId id="357" r:id="rId4"/>
    <p:sldId id="359" r:id="rId5"/>
    <p:sldId id="358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60" r:id="rId15"/>
    <p:sldId id="3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-8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BAE78-89D1-4396-BD9F-8C42035AEE2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FC08A-280D-4F0C-8381-1B89E4F8D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977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5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57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81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85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22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12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0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99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44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85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A082-CA81-4F46-BE8F-2C760286706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06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A082-CA81-4F46-BE8F-2C760286706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A954-2021-44BE-B409-91200FB3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59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46974" y="0"/>
            <a:ext cx="6851561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80" tIns="50890" rIns="101780" bIns="50890" numCol="1" anchor="ctr" anchorCtr="0" compatLnSpc="1">
            <a:prstTxWarp prst="textNoShape">
              <a:avLst/>
            </a:prstTxWarp>
          </a:bodyPr>
          <a:lstStyle>
            <a:lvl1pPr algn="ctr" defTabSz="101758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1758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2pPr>
            <a:lvl3pPr algn="ctr" defTabSz="101758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3pPr>
            <a:lvl4pPr algn="ctr" defTabSz="101758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4pPr>
            <a:lvl5pPr algn="ctr" defTabSz="101758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5pPr>
            <a:lvl6pPr marL="457200" algn="ctr" defTabSz="3497263" rtl="0" fontAlgn="base">
              <a:spcBef>
                <a:spcPct val="0"/>
              </a:spcBef>
              <a:spcAft>
                <a:spcPct val="0"/>
              </a:spcAft>
              <a:defRPr sz="16800">
                <a:solidFill>
                  <a:schemeClr val="tx2"/>
                </a:solidFill>
                <a:latin typeface="Arial" charset="0"/>
              </a:defRPr>
            </a:lvl6pPr>
            <a:lvl7pPr marL="914400" algn="ctr" defTabSz="3497263" rtl="0" fontAlgn="base">
              <a:spcBef>
                <a:spcPct val="0"/>
              </a:spcBef>
              <a:spcAft>
                <a:spcPct val="0"/>
              </a:spcAft>
              <a:defRPr sz="16800">
                <a:solidFill>
                  <a:schemeClr val="tx2"/>
                </a:solidFill>
                <a:latin typeface="Arial" charset="0"/>
              </a:defRPr>
            </a:lvl7pPr>
            <a:lvl8pPr marL="1371600" algn="ctr" defTabSz="3497263" rtl="0" fontAlgn="base">
              <a:spcBef>
                <a:spcPct val="0"/>
              </a:spcBef>
              <a:spcAft>
                <a:spcPct val="0"/>
              </a:spcAft>
              <a:defRPr sz="16800">
                <a:solidFill>
                  <a:schemeClr val="tx2"/>
                </a:solidFill>
                <a:latin typeface="Arial" charset="0"/>
              </a:defRPr>
            </a:lvl8pPr>
            <a:lvl9pPr marL="1828800" algn="ctr" defTabSz="3497263" rtl="0" fontAlgn="base">
              <a:spcBef>
                <a:spcPct val="0"/>
              </a:spcBef>
              <a:spcAft>
                <a:spcPct val="0"/>
              </a:spcAft>
              <a:defRPr sz="16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Комунальний заклад </a:t>
            </a:r>
            <a:b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“Центр дитячої та юнацької творчості №1 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Харківської міської ради”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773149"/>
            <a:ext cx="914400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0861" y="1387054"/>
            <a:ext cx="94987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Реалізація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соціального</a:t>
            </a:r>
            <a:endParaRPr lang="en-US" sz="40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учнівського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проєкту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Дистанційна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освіта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питаннях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відповідях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36888" y="441267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Павло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Удовенко,</a:t>
            </a:r>
          </a:p>
          <a:p>
            <a:pPr algn="r"/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керівник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гуртка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Основи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соціологічних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знань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10" y="192088"/>
            <a:ext cx="19081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46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08" y="148062"/>
            <a:ext cx="1527755" cy="146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6781" y="585408"/>
            <a:ext cx="825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Результати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анкетування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вчителів</a:t>
            </a:r>
            <a:endParaRPr lang="uk-UA" sz="2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62" y="1783341"/>
            <a:ext cx="3239575" cy="381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997" y="1755524"/>
            <a:ext cx="3193959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627" y="1783340"/>
            <a:ext cx="3221441" cy="38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98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08" y="148062"/>
            <a:ext cx="1527755" cy="146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6781" y="585408"/>
            <a:ext cx="825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Рекомендації</a:t>
            </a:r>
            <a:endParaRPr lang="uk-UA" sz="2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矩形标注 22"/>
          <p:cNvSpPr/>
          <p:nvPr/>
        </p:nvSpPr>
        <p:spPr>
          <a:xfrm>
            <a:off x="6728010" y="3841744"/>
            <a:ext cx="4386458" cy="2198447"/>
          </a:xfrm>
          <a:prstGeom prst="wedgeRectCallout">
            <a:avLst/>
          </a:prstGeom>
          <a:solidFill>
            <a:srgbClr val="27C5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标注 22"/>
          <p:cNvSpPr/>
          <p:nvPr/>
        </p:nvSpPr>
        <p:spPr>
          <a:xfrm>
            <a:off x="1954453" y="1442434"/>
            <a:ext cx="4034222" cy="2175226"/>
          </a:xfrm>
          <a:prstGeom prst="wedgeRectCallout">
            <a:avLst/>
          </a:prstGeom>
          <a:solidFill>
            <a:srgbClr val="27C5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标注 7"/>
          <p:cNvSpPr/>
          <p:nvPr/>
        </p:nvSpPr>
        <p:spPr>
          <a:xfrm>
            <a:off x="6728010" y="1426768"/>
            <a:ext cx="4386458" cy="2175226"/>
          </a:xfrm>
          <a:prstGeom prst="wedgeRectCallout">
            <a:avLst/>
          </a:prstGeom>
          <a:solidFill>
            <a:srgbClr val="FFAB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矩形标注 7"/>
          <p:cNvSpPr/>
          <p:nvPr/>
        </p:nvSpPr>
        <p:spPr>
          <a:xfrm>
            <a:off x="2024062" y="3841744"/>
            <a:ext cx="3964613" cy="2198447"/>
          </a:xfrm>
          <a:prstGeom prst="wedgeRectCallout">
            <a:avLst/>
          </a:prstGeom>
          <a:solidFill>
            <a:srgbClr val="FFAB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24063" y="1555557"/>
            <a:ext cx="38704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ВЧИТЕЛІВ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налагодити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систему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оцінювання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посилити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технічні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можливості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дистанційних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уроків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ширше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застосовувати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інтерактивні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раціонально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використовувати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навчальний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час.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4089" y="3912732"/>
            <a:ext cx="38645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БАТЬКІВ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постійно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фіксувати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успіхи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дітей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дистанційному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навчанні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відповідально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ставитися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забезпечення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дітей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засобами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комп’ютерної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комунікації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розробити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систему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заохочення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дітей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21509" y="1555557"/>
            <a:ext cx="38679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ШКОЛЯРІВ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привчатися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самостійної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дотримуватися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правильного режиму дня;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оволодівати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прийомами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Інтернет-програмами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28011" y="3912732"/>
            <a:ext cx="4618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АДМІНІСТРАЦІЇ</a:t>
            </a:r>
          </a:p>
          <a:p>
            <a:r>
              <a:rPr lang="uk-UA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розробити програму психолого-педагогічної підтримки школярів </a:t>
            </a:r>
            <a:r>
              <a:rPr lang="uk-UA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–користувачів</a:t>
            </a:r>
            <a:r>
              <a:rPr lang="uk-UA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онлайн-уроків</a:t>
            </a:r>
            <a:r>
              <a:rPr lang="uk-UA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 їхніх батьків;</a:t>
            </a:r>
          </a:p>
          <a:p>
            <a:r>
              <a:rPr lang="uk-UA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постійно контролювати якість і тривалість навчальних занять;</a:t>
            </a:r>
          </a:p>
          <a:p>
            <a:r>
              <a:rPr lang="uk-UA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провести моніторинг якості дистанційного навчання.</a:t>
            </a:r>
          </a:p>
        </p:txBody>
      </p:sp>
    </p:spTree>
    <p:extLst>
      <p:ext uri="{BB962C8B-B14F-4D97-AF65-F5344CB8AC3E}">
        <p14:creationId xmlns:p14="http://schemas.microsoft.com/office/powerpoint/2010/main" xmlns="" val="36759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08" y="148062"/>
            <a:ext cx="1527755" cy="146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6781" y="585408"/>
            <a:ext cx="82596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Умови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дотримання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права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школярів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на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якісну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освіту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умовах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дистанційного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навчання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(за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матеріалами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соціологічного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2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790163" y="1928656"/>
            <a:ext cx="956363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організація якісного тристороннього процесу: дитина-школа-батьки;</a:t>
            </a:r>
          </a:p>
          <a:p>
            <a:pPr marL="0" indent="0">
              <a:buNone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опанування вчителем нових ролей: </a:t>
            </a:r>
            <a:r>
              <a:rPr lang="uk-UA" sz="2200" dirty="0" err="1" smtClean="0">
                <a:latin typeface="Arial" pitchFamily="34" charset="0"/>
                <a:cs typeface="Arial" pitchFamily="34" charset="0"/>
              </a:rPr>
              <a:t>фасилітатора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, розробника навчальної траєкторії школяра, тренера, консультанта,вихователя незалежного здобувача освіти, самостійного та </a:t>
            </a:r>
            <a:r>
              <a:rPr lang="uk-UA" sz="2200" dirty="0" err="1" smtClean="0">
                <a:latin typeface="Arial" pitchFamily="34" charset="0"/>
                <a:cs typeface="Arial" pitchFamily="34" charset="0"/>
              </a:rPr>
              <a:t>самоефективного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вироблення якісного контенту та забезпечення якісного зворотного зв`язку;</a:t>
            </a:r>
          </a:p>
          <a:p>
            <a:pPr marL="0" indent="0">
              <a:buNone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забезпечення  психолого-педагогічної підтримки всіх учасників освітнього процесу;</a:t>
            </a:r>
          </a:p>
          <a:p>
            <a:pPr marL="0" indent="0">
              <a:buNone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активізація ролі школярів у власному освітньому виборі;</a:t>
            </a:r>
          </a:p>
          <a:p>
            <a:pPr marL="0" indent="0">
              <a:buNone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підвищення інтелектуального і творчого потенціалу здобувачів освіти за рахунок самоорганізації.</a:t>
            </a:r>
          </a:p>
          <a:p>
            <a:endParaRPr lang="uk-UA" dirty="0"/>
          </a:p>
        </p:txBody>
      </p:sp>
      <p:grpSp>
        <p:nvGrpSpPr>
          <p:cNvPr id="15" name="组合 6"/>
          <p:cNvGrpSpPr/>
          <p:nvPr/>
        </p:nvGrpSpPr>
        <p:grpSpPr>
          <a:xfrm>
            <a:off x="1203274" y="1809965"/>
            <a:ext cx="375945" cy="4040416"/>
            <a:chOff x="2561182" y="1931386"/>
            <a:chExt cx="295862" cy="4213920"/>
          </a:xfrm>
        </p:grpSpPr>
        <p:cxnSp>
          <p:nvCxnSpPr>
            <p:cNvPr id="16" name="直接连接符 7"/>
            <p:cNvCxnSpPr/>
            <p:nvPr/>
          </p:nvCxnSpPr>
          <p:spPr>
            <a:xfrm>
              <a:off x="2697640" y="1931386"/>
              <a:ext cx="0" cy="4213920"/>
            </a:xfrm>
            <a:prstGeom prst="line">
              <a:avLst/>
            </a:prstGeom>
            <a:noFill/>
            <a:ln w="12700" cap="flat" cmpd="sng" algn="ctr">
              <a:solidFill>
                <a:srgbClr val="27C5D6"/>
              </a:solidFill>
              <a:prstDash val="solid"/>
              <a:miter lim="800000"/>
            </a:ln>
            <a:effectLst/>
          </p:spPr>
        </p:cxnSp>
        <p:sp>
          <p:nvSpPr>
            <p:cNvPr id="17" name="椭圆 8"/>
            <p:cNvSpPr/>
            <p:nvPr/>
          </p:nvSpPr>
          <p:spPr>
            <a:xfrm>
              <a:off x="2601550" y="2100014"/>
              <a:ext cx="255494" cy="255494"/>
            </a:xfrm>
            <a:prstGeom prst="ellipse">
              <a:avLst/>
            </a:prstGeom>
            <a:solidFill>
              <a:srgbClr val="27C5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椭圆 9"/>
            <p:cNvSpPr/>
            <p:nvPr/>
          </p:nvSpPr>
          <p:spPr>
            <a:xfrm>
              <a:off x="2561182" y="2645210"/>
              <a:ext cx="255494" cy="255494"/>
            </a:xfrm>
            <a:prstGeom prst="ellipse">
              <a:avLst/>
            </a:prstGeom>
            <a:solidFill>
              <a:srgbClr val="FFAB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" name="椭圆 8"/>
          <p:cNvSpPr/>
          <p:nvPr/>
        </p:nvSpPr>
        <p:spPr>
          <a:xfrm>
            <a:off x="1217302" y="3408871"/>
            <a:ext cx="324651" cy="244974"/>
          </a:xfrm>
          <a:prstGeom prst="ellipse">
            <a:avLst/>
          </a:prstGeom>
          <a:solidFill>
            <a:srgbClr val="27C5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椭圆 8"/>
          <p:cNvSpPr/>
          <p:nvPr/>
        </p:nvSpPr>
        <p:spPr>
          <a:xfrm>
            <a:off x="1214345" y="4921996"/>
            <a:ext cx="324651" cy="244974"/>
          </a:xfrm>
          <a:prstGeom prst="ellipse">
            <a:avLst/>
          </a:prstGeom>
          <a:solidFill>
            <a:srgbClr val="27C5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椭圆 9"/>
          <p:cNvSpPr/>
          <p:nvPr/>
        </p:nvSpPr>
        <p:spPr>
          <a:xfrm>
            <a:off x="1214347" y="4265878"/>
            <a:ext cx="324651" cy="244974"/>
          </a:xfrm>
          <a:prstGeom prst="ellipse">
            <a:avLst/>
          </a:prstGeom>
          <a:solidFill>
            <a:srgbClr val="FFAB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椭圆 9"/>
          <p:cNvSpPr/>
          <p:nvPr/>
        </p:nvSpPr>
        <p:spPr>
          <a:xfrm>
            <a:off x="1214346" y="5438131"/>
            <a:ext cx="324651" cy="244974"/>
          </a:xfrm>
          <a:prstGeom prst="ellipse">
            <a:avLst/>
          </a:prstGeom>
          <a:solidFill>
            <a:srgbClr val="FFAB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8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15922" y="784262"/>
            <a:ext cx="8100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                                                      </a:t>
            </a:r>
          </a:p>
          <a:p>
            <a:pPr algn="r"/>
            <a:endParaRPr lang="ru-RU" dirty="0"/>
          </a:p>
        </p:txBody>
      </p:sp>
      <p:sp>
        <p:nvSpPr>
          <p:cNvPr id="4" name="AutoShape 4" descr="Коммюнике — что это такое | KtoNaNovenkogo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11" y="192087"/>
            <a:ext cx="1815920" cy="174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2237" y="2645363"/>
            <a:ext cx="8014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Запрошуємо до співпраці!</a:t>
            </a:r>
            <a:br>
              <a:rPr lang="uk-UA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uk-UA" sz="4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6784" y="47015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контакти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Телефон: +38-057-336-87-97 </a:t>
            </a:r>
            <a:b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http://cdut1.edu.kh.ua/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3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57" y="0"/>
            <a:ext cx="1231540" cy="118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6781" y="585408"/>
            <a:ext cx="825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Анкета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школярів</a:t>
            </a:r>
            <a:endParaRPr lang="uk-UA" sz="2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27314" y="1292833"/>
            <a:ext cx="589852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Якщо хотіли б, то чому: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А) сприятлива домашня атмосфера;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Б) відсутність належного контролю з боку вчителів;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В) відсутність стресових ситуації;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Г) можливість більше вивчати самостійно;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Д) можливість більше спілкуватися з батьками;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Ж) інше.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Якщо не хотіли б, то чому: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А) відсутність «живого» спілкування з однокласниками, учителями;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Б) неможливість отримати додаткову інформацію від учителя щодо питання, яке вас цікавить;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В) необхідність більше працювати самостійно.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Г) інше.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Чи вважаєте Ви, що дистанційне навчання може замінити очне?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А)так; Б) частково;В) ні ; Г) не знаю.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Чи маєте Ви зворотний зв'язок із учителями щодо організації дистанційного навчання?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А) так; Б) ні; В) не завжди.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Вивчення якого предмета (предметів) під час дистанційного навчання викликало у вас найбільші труднощі й чому?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10. Ваші пропозиції щодо поліпшення організації дистанційного навчання 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Дякуємо за співпрацю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9701" y="1289591"/>
            <a:ext cx="50423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Чиє у Вас удома технічна можливість долучитися до дистанційного навчання?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А) так; Б)не зовсім; В) ні.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Якщо є проблеми з організацією дистанційного навчання, то в чому вони полягають: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А) технічні труднощі;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Б) недостатньо досвіду для роботи в системі дистанційного навчання;</a:t>
            </a:r>
            <a:b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В) не завжди розумію те, що говорить учитель;</a:t>
            </a:r>
            <a:b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Г) надмірне домашнє завдання;</a:t>
            </a:r>
            <a:b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Д) не звик(</a:t>
            </a:r>
            <a:r>
              <a:rPr lang="uk-UA" sz="1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працювати самостійно,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Ж) інше.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Чи допомагають вам батьки під час дистанційного навчання?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А) так, цілком достатньо;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Б) частково;</a:t>
            </a:r>
            <a:b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В) усе роблю сам(сама);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Г) інше.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Чи хотіли б Ви й після закінчення карантину залишатися на дистанційній формі навчання?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А. так;Б) ні;В) не знаю;.Г) інше.</a:t>
            </a:r>
          </a:p>
        </p:txBody>
      </p:sp>
    </p:spTree>
    <p:extLst>
      <p:ext uri="{BB962C8B-B14F-4D97-AF65-F5344CB8AC3E}">
        <p14:creationId xmlns:p14="http://schemas.microsoft.com/office/powerpoint/2010/main" xmlns="" val="9691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08" y="148062"/>
            <a:ext cx="1350551" cy="129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63141" y="533638"/>
            <a:ext cx="825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Анкета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батьків</a:t>
            </a:r>
            <a:endParaRPr lang="uk-UA" sz="2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45357" y="2225847"/>
            <a:ext cx="48361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uk-UA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чому ви вбачаєте позитивні моменти дистанційного навчання: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А) можливість додаткового спілкування в родині;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Б) сприятливий домашній психоемоційний фон;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В) інше(допишіть).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Оцініть, будь ласка, за шкалою від 0 до 5 бажання вашої дитини вчитися під час карантину?(зробіть одну позначку</a:t>
            </a:r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): 0, 1, 2, 3, 4, 5. 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Чи вважаєте Ви, що дистанційне навчання може замінити очне: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А)так; Б) частково;В) ні; Г) не знаю.</a:t>
            </a:r>
          </a:p>
          <a:p>
            <a:pPr lvl="0"/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8. Чи маєте Ви зворотний зв'язок із учителями  щодо організації дистанційного навчання?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А) так; Б) частково; В) ні;.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Ваші побажання та пропозиції щодо організації дистанційного навчання в школі(допишіть).</a:t>
            </a:r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Дякуємо за співпрацю.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8213" y="1986791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Чи є у Вас можливість для забезпечення якісного дистанційного навчання для Вашої дитини (дітей</a:t>
            </a:r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А) так; Б)не зовсім; В) ні.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Якщо у Вас є проблеми з організацією дистанційного навчання, то в чому вони полягають (потрібне позначити):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А)технічні труднощі;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Б) брак часу для допомоги дітям в умовах дистанційного навчання;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В) брак знань, щоб допомогти дітям з деяких предметів;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Г) відсутність належного контролю за роботою дітей під час дистанційного навчання з боку окремих учителів;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Д) інше (допишіть).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Чи задоволені ви результатами дистанційного навчання? 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А)так; Б) не зовсім; В) ні.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Що викликає Ваше незадоволення в організації дистанційного навчання:</a:t>
            </a:r>
            <a:endParaRPr lang="uk-UA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А) недостатній рівень </a:t>
            </a:r>
            <a:r>
              <a:rPr lang="uk-UA" sz="1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ІКТ - компетентн</a:t>
            </a:r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ості окремих учителів;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Б) надмірне завантаження дітей домашніми завданнями;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В) відсутність належного контролю вчителів за навчанням дітей і виконанням домашніх завдань;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Г) відсутність «живого» спілкування дітей з учителями та ровесниками;</a:t>
            </a:r>
          </a:p>
          <a:p>
            <a:pPr lvl="0"/>
            <a:r>
              <a:rPr lang="uk-UA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Д) інше(допишіть).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06826" y="1056858"/>
            <a:ext cx="7662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Шановні батьки! З метою </a:t>
            </a:r>
            <a:r>
              <a:rPr lang="uk-UA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вивчення Вашої </a:t>
            </a:r>
            <a:r>
              <a:rPr lang="uk-UA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думки про якість дистанційного навчання й усунення можливих недоліків у його організації школа разом із партнерською організацією </a:t>
            </a:r>
            <a:r>
              <a:rPr lang="uk-UA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соціологічним </a:t>
            </a:r>
            <a:r>
              <a:rPr lang="uk-UA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факультетом ХНУ імені </a:t>
            </a:r>
            <a:r>
              <a:rPr lang="uk-UA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uk-UA" sz="1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Каразіна</a:t>
            </a:r>
            <a:r>
              <a:rPr lang="uk-UA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проводить соціологічне дослідження . Опитування анонімне, його результати будуть проаналізовані й використані тільки в узагальненому вигляді. .</a:t>
            </a:r>
          </a:p>
        </p:txBody>
      </p:sp>
    </p:spTree>
    <p:extLst>
      <p:ext uri="{BB962C8B-B14F-4D97-AF65-F5344CB8AC3E}">
        <p14:creationId xmlns:p14="http://schemas.microsoft.com/office/powerpoint/2010/main" xmlns="" val="14197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15922" y="784262"/>
            <a:ext cx="810081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впродовж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життя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стає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все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важливішим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для наших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суспільств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економік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також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благополуччя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наших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громадян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/>
              <a:t>                                                       </a:t>
            </a:r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i="1" dirty="0" err="1" smtClean="0">
                <a:latin typeface="Arial" pitchFamily="34" charset="0"/>
                <a:cs typeface="Arial" pitchFamily="34" charset="0"/>
              </a:rPr>
              <a:t>Паризьке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комюніке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(2018)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/>
            </a:r>
            <a:br>
              <a:rPr lang="ru-RU" i="1" dirty="0">
                <a:latin typeface="Arial" pitchFamily="34" charset="0"/>
                <a:cs typeface="Arial" pitchFamily="34" charset="0"/>
              </a:rPr>
            </a:b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 descr="Коммюнике — что это такое | KtoNaNovenkogo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26"/>
          <a:stretch/>
        </p:blipFill>
        <p:spPr bwMode="auto">
          <a:xfrm>
            <a:off x="8539711" y="5216903"/>
            <a:ext cx="2754043" cy="139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11" y="192088"/>
            <a:ext cx="1700012" cy="162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07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996" y="2727160"/>
            <a:ext cx="4229282" cy="135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9430" y="1488353"/>
            <a:ext cx="56248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частин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системи освіти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України </a:t>
            </a:r>
          </a:p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(нормативно-правова базо, організаційна структура,</a:t>
            </a:r>
          </a:p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кадрове, </a:t>
            </a:r>
          </a:p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системотехнічне, </a:t>
            </a:r>
          </a:p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матеріально-технічне та фінансове забезпечення)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47007" y="3810797"/>
            <a:ext cx="55239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форма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навчання з використанням комп`ютерних і телекомунікаційних технологій,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які</a:t>
            </a:r>
          </a:p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забезпечують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інтерактивну взаємодію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педагогів та вихованців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 різних етапах навчання та самостійної роботи з матеріалами інформаційної мережі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08" y="148062"/>
            <a:ext cx="19081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右箭头 34"/>
          <p:cNvSpPr/>
          <p:nvPr/>
        </p:nvSpPr>
        <p:spPr>
          <a:xfrm>
            <a:off x="4034190" y="1535131"/>
            <a:ext cx="1084088" cy="1049808"/>
          </a:xfrm>
          <a:prstGeom prst="bentArrow">
            <a:avLst/>
          </a:prstGeom>
          <a:solidFill>
            <a:srgbClr val="FFA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圆角右箭头 34"/>
          <p:cNvSpPr/>
          <p:nvPr/>
        </p:nvSpPr>
        <p:spPr>
          <a:xfrm flipV="1">
            <a:off x="4034190" y="4391696"/>
            <a:ext cx="1084088" cy="1213744"/>
          </a:xfrm>
          <a:prstGeom prst="bentArrow">
            <a:avLst/>
          </a:prstGeom>
          <a:solidFill>
            <a:srgbClr val="FFA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zh-CN" dirty="0" smtClean="0">
                <a:solidFill>
                  <a:schemeClr val="bg1"/>
                </a:solidFill>
              </a:rPr>
              <a:t>  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7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08" y="148062"/>
            <a:ext cx="19081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6781" y="585408"/>
            <a:ext cx="8259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Виклики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особливості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дистанційного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навчання</a:t>
            </a:r>
            <a:endParaRPr lang="uk-UA" sz="2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193961" y="1539514"/>
            <a:ext cx="789202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80" tIns="50890" rIns="101780" bIns="50890" numCol="1" anchor="t" anchorCtr="0" compatLnSpc="1">
            <a:prstTxWarp prst="textNoShape">
              <a:avLst/>
            </a:prstTxWarp>
          </a:bodyPr>
          <a:lstStyle>
            <a:lvl1pPr marL="381000" indent="-381000" algn="l" defTabSz="10175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317500" algn="l" defTabSz="10175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</a:defRPr>
            </a:lvl2pPr>
            <a:lvl3pPr marL="1271588" indent="-254000" algn="l" defTabSz="10175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</a:defRPr>
            </a:lvl3pPr>
            <a:lvl4pPr marL="1781175" indent="-254000" algn="l" defTabSz="10175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289175" indent="-254000" algn="l" defTabSz="10175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8326438" indent="-874713" algn="l" defTabSz="3497263" rtl="0" fontAlgn="base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+mn-lt"/>
              </a:defRPr>
            </a:lvl6pPr>
            <a:lvl7pPr marL="8783638" indent="-874713" algn="l" defTabSz="3497263" rtl="0" fontAlgn="base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+mn-lt"/>
              </a:defRPr>
            </a:lvl7pPr>
            <a:lvl8pPr marL="9240838" indent="-874713" algn="l" defTabSz="3497263" rtl="0" fontAlgn="base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+mn-lt"/>
              </a:defRPr>
            </a:lvl8pPr>
            <a:lvl9pPr marL="9698038" indent="-874713" algn="l" defTabSz="3497263" rtl="0" fontAlgn="base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Виклик І – умотивованість школярів;</a:t>
            </a:r>
          </a:p>
          <a:p>
            <a:pPr marL="0" indent="0"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Виклик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ІІ – здатність до самоосвіти;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Виклик ІІІ – комунікація в процесі навчання;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Виклик І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– індивідуалізація навчання;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Виклик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– сформованість певного рівня 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умінь щодо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використання цифрових технологій;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Виклик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І – необхідність ідентифікації школярів;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Виклик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ІІ – визначення чіткого регламенту часу на проведення </a:t>
            </a:r>
            <a:r>
              <a:rPr lang="uk-UA" sz="2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онлайн-уроків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та самостійну роботу школярів;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Виклик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ІІІ – відсутність єдиної уніфікованої електронної платформи для навчання</a:t>
            </a:r>
          </a:p>
          <a:p>
            <a:endParaRPr lang="uk-UA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组合 6"/>
          <p:cNvGrpSpPr/>
          <p:nvPr/>
        </p:nvGrpSpPr>
        <p:grpSpPr>
          <a:xfrm>
            <a:off x="2566631" y="1515728"/>
            <a:ext cx="324651" cy="4040416"/>
            <a:chOff x="2569893" y="1931386"/>
            <a:chExt cx="255494" cy="4213920"/>
          </a:xfrm>
        </p:grpSpPr>
        <p:cxnSp>
          <p:nvCxnSpPr>
            <p:cNvPr id="12" name="直接连接符 7"/>
            <p:cNvCxnSpPr/>
            <p:nvPr/>
          </p:nvCxnSpPr>
          <p:spPr>
            <a:xfrm>
              <a:off x="2697640" y="1931386"/>
              <a:ext cx="0" cy="4213920"/>
            </a:xfrm>
            <a:prstGeom prst="line">
              <a:avLst/>
            </a:prstGeom>
            <a:noFill/>
            <a:ln w="12700" cap="flat" cmpd="sng" algn="ctr">
              <a:solidFill>
                <a:srgbClr val="27C5D6"/>
              </a:solidFill>
              <a:prstDash val="solid"/>
              <a:miter lim="800000"/>
            </a:ln>
            <a:effectLst/>
          </p:spPr>
        </p:cxnSp>
        <p:sp>
          <p:nvSpPr>
            <p:cNvPr id="13" name="椭圆 8"/>
            <p:cNvSpPr/>
            <p:nvPr/>
          </p:nvSpPr>
          <p:spPr>
            <a:xfrm>
              <a:off x="2569893" y="2956458"/>
              <a:ext cx="255494" cy="255494"/>
            </a:xfrm>
            <a:prstGeom prst="ellipse">
              <a:avLst/>
            </a:prstGeom>
            <a:solidFill>
              <a:srgbClr val="27C5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椭圆 9"/>
            <p:cNvSpPr/>
            <p:nvPr/>
          </p:nvSpPr>
          <p:spPr>
            <a:xfrm>
              <a:off x="2569893" y="4430366"/>
              <a:ext cx="255494" cy="255494"/>
            </a:xfrm>
            <a:prstGeom prst="ellipse">
              <a:avLst/>
            </a:prstGeom>
            <a:solidFill>
              <a:srgbClr val="FFAB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6" name="椭圆 8"/>
          <p:cNvSpPr/>
          <p:nvPr/>
        </p:nvSpPr>
        <p:spPr>
          <a:xfrm>
            <a:off x="2566396" y="1582062"/>
            <a:ext cx="324651" cy="244974"/>
          </a:xfrm>
          <a:prstGeom prst="ellipse">
            <a:avLst/>
          </a:prstGeom>
          <a:solidFill>
            <a:srgbClr val="27C5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椭圆 9"/>
          <p:cNvSpPr/>
          <p:nvPr/>
        </p:nvSpPr>
        <p:spPr>
          <a:xfrm>
            <a:off x="2578710" y="2934855"/>
            <a:ext cx="324651" cy="244974"/>
          </a:xfrm>
          <a:prstGeom prst="ellipse">
            <a:avLst/>
          </a:prstGeom>
          <a:solidFill>
            <a:srgbClr val="FFAB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椭圆 9"/>
          <p:cNvSpPr/>
          <p:nvPr/>
        </p:nvSpPr>
        <p:spPr>
          <a:xfrm>
            <a:off x="2595889" y="2102159"/>
            <a:ext cx="324651" cy="244974"/>
          </a:xfrm>
          <a:prstGeom prst="ellipse">
            <a:avLst/>
          </a:prstGeom>
          <a:solidFill>
            <a:srgbClr val="FFAB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椭圆 10"/>
          <p:cNvSpPr/>
          <p:nvPr/>
        </p:nvSpPr>
        <p:spPr>
          <a:xfrm>
            <a:off x="2566627" y="4434758"/>
            <a:ext cx="324651" cy="244974"/>
          </a:xfrm>
          <a:prstGeom prst="ellipse">
            <a:avLst/>
          </a:prstGeom>
          <a:solidFill>
            <a:srgbClr val="27C5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椭圆 10"/>
          <p:cNvSpPr/>
          <p:nvPr/>
        </p:nvSpPr>
        <p:spPr>
          <a:xfrm>
            <a:off x="2554317" y="3413449"/>
            <a:ext cx="324651" cy="244974"/>
          </a:xfrm>
          <a:prstGeom prst="ellipse">
            <a:avLst/>
          </a:prstGeom>
          <a:solidFill>
            <a:srgbClr val="27C5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椭圆 9"/>
          <p:cNvSpPr/>
          <p:nvPr/>
        </p:nvSpPr>
        <p:spPr>
          <a:xfrm>
            <a:off x="2566631" y="5176364"/>
            <a:ext cx="324651" cy="244974"/>
          </a:xfrm>
          <a:prstGeom prst="ellipse">
            <a:avLst/>
          </a:prstGeom>
          <a:solidFill>
            <a:srgbClr val="FFAB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4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5628" y="365129"/>
            <a:ext cx="8018171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Проєкт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  “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Дистанційна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освіта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в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питаннях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і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відповідях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”</a:t>
            </a:r>
            <a:endParaRPr lang="uk-UA" sz="2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8512" y="1825625"/>
            <a:ext cx="7155287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33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Склад </a:t>
            </a:r>
            <a:r>
              <a:rPr lang="uk-UA" sz="33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проєктної</a:t>
            </a:r>
            <a:r>
              <a:rPr lang="uk-UA" sz="33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групи</a:t>
            </a:r>
            <a:r>
              <a:rPr lang="uk-UA" sz="33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здобувачі освіти 10-11 класу ХЗОШ №148.</a:t>
            </a:r>
          </a:p>
          <a:p>
            <a:pPr marL="0" indent="0">
              <a:buNone/>
            </a:pPr>
            <a:r>
              <a:rPr lang="uk-UA" sz="33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Партнерська організація</a:t>
            </a:r>
            <a:r>
              <a:rPr lang="uk-UA" sz="33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соціологічний факультет ХНУ імені В. </a:t>
            </a:r>
            <a:r>
              <a:rPr lang="uk-UA" sz="33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Каразіна</a:t>
            </a:r>
            <a:r>
              <a:rPr lang="uk-UA" sz="33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uk-UA" sz="33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Термін  реалізації </a:t>
            </a:r>
            <a:r>
              <a:rPr lang="uk-UA" sz="33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проєкту</a:t>
            </a:r>
            <a:r>
              <a:rPr lang="uk-UA" sz="33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25.01.2021- </a:t>
            </a:r>
            <a:r>
              <a:rPr lang="uk-UA" sz="33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20.02.2021 </a:t>
            </a:r>
          </a:p>
          <a:p>
            <a:pPr marL="0" indent="0">
              <a:buNone/>
            </a:pPr>
            <a:endParaRPr lang="uk-UA" sz="33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33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Етапи реалізації </a:t>
            </a:r>
            <a:r>
              <a:rPr lang="uk-UA" sz="33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проєкту</a:t>
            </a:r>
            <a:r>
              <a:rPr lang="uk-UA" sz="33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uk-UA" sz="3300" u="sng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Підготовчий</a:t>
            </a:r>
            <a:r>
              <a:rPr lang="uk-UA" sz="33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– складання програми соціологічного дослідження та розробка інструментарію(анкети</a:t>
            </a:r>
            <a:r>
              <a:rPr lang="uk-UA" sz="33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) - 25.01</a:t>
            </a:r>
            <a:r>
              <a:rPr lang="uk-UA" sz="33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– </a:t>
            </a:r>
            <a:r>
              <a:rPr lang="uk-UA" sz="33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01.02.2021.</a:t>
            </a:r>
            <a:endParaRPr lang="uk-UA" sz="33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3300" u="sng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Збір інформації </a:t>
            </a:r>
            <a:r>
              <a:rPr lang="uk-UA" sz="33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 допомогою опитування (учителів, батьків і дітей</a:t>
            </a:r>
            <a:r>
              <a:rPr lang="uk-UA" sz="33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) - 01.02.2021</a:t>
            </a:r>
            <a:r>
              <a:rPr lang="uk-UA" sz="33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–  </a:t>
            </a:r>
            <a:r>
              <a:rPr lang="uk-UA" sz="33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07.02.2021</a:t>
            </a:r>
            <a:endParaRPr lang="uk-UA" sz="33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3300" u="sng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Упорядкування й обробка зібраної </a:t>
            </a:r>
            <a:r>
              <a:rPr lang="uk-UA" sz="3300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інформації</a:t>
            </a:r>
            <a:r>
              <a:rPr lang="uk-UA" sz="33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3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- 08.02</a:t>
            </a:r>
            <a:r>
              <a:rPr lang="uk-UA" sz="33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– </a:t>
            </a:r>
            <a:r>
              <a:rPr lang="uk-UA" sz="33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14.02.2021.</a:t>
            </a:r>
            <a:endParaRPr lang="uk-UA" sz="33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3300" u="sng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Аналіз</a:t>
            </a:r>
            <a:r>
              <a:rPr lang="uk-UA" sz="33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обробленої інформації, підготовка звіту, формулювання висновків, розробка </a:t>
            </a:r>
            <a:r>
              <a:rPr lang="uk-UA" sz="33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рекомендацій - 15.02</a:t>
            </a:r>
            <a:r>
              <a:rPr lang="uk-UA" sz="33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– </a:t>
            </a:r>
            <a:r>
              <a:rPr lang="uk-UA" sz="33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20.02.2021</a:t>
            </a:r>
            <a:r>
              <a:rPr lang="uk-UA" sz="33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uk-U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319" y="2133601"/>
            <a:ext cx="2316216" cy="14338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916" y="4378817"/>
            <a:ext cx="2260544" cy="15717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09" y="148062"/>
            <a:ext cx="1708060" cy="163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40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09" y="148062"/>
            <a:ext cx="1699936" cy="162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6781" y="585408"/>
            <a:ext cx="8259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Мета  та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соціологічного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2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8747" y="2081448"/>
            <a:ext cx="75770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МЕТА : дослідити рівень охоплення школярів дистанційним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навчанням; </a:t>
            </a:r>
            <a:r>
              <a:rPr lang="uk-UA" dirty="0">
                <a:latin typeface="Arial" pitchFamily="34" charset="0"/>
                <a:cs typeface="Arial" pitchFamily="34" charset="0"/>
              </a:rPr>
              <a:t>труднощі, які виникали впродовж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освітнього процесу, 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та участь батьків у навчанні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дітей.</a:t>
            </a:r>
          </a:p>
          <a:p>
            <a:endParaRPr lang="uk-UA" dirty="0">
              <a:latin typeface="Arial" pitchFamily="34" charset="0"/>
              <a:cs typeface="Arial" pitchFamily="34" charset="0"/>
            </a:endParaRPr>
          </a:p>
          <a:p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ЗАВДАННЯ: 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виявити рівень актуальності дистанційного навчання;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з`ясувати, які навчальні послуги можуть бути реалізовані за допомогою дистанційної форми;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зафіксувати переваги та недоліки дистанційної форми навчання;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розробити рекомендації всім учасникам освітнього процесу. </a:t>
            </a:r>
          </a:p>
          <a:p>
            <a:endParaRPr lang="uk-UA" dirty="0"/>
          </a:p>
        </p:txBody>
      </p:sp>
      <p:sp>
        <p:nvSpPr>
          <p:cNvPr id="22" name="椭圆 8"/>
          <p:cNvSpPr/>
          <p:nvPr/>
        </p:nvSpPr>
        <p:spPr>
          <a:xfrm>
            <a:off x="1304267" y="2187369"/>
            <a:ext cx="324651" cy="244974"/>
          </a:xfrm>
          <a:prstGeom prst="ellipse">
            <a:avLst/>
          </a:prstGeom>
          <a:solidFill>
            <a:srgbClr val="27C5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椭圆 9"/>
          <p:cNvSpPr/>
          <p:nvPr/>
        </p:nvSpPr>
        <p:spPr>
          <a:xfrm>
            <a:off x="1141941" y="3544634"/>
            <a:ext cx="324651" cy="244974"/>
          </a:xfrm>
          <a:prstGeom prst="ellipse">
            <a:avLst/>
          </a:prstGeom>
          <a:solidFill>
            <a:srgbClr val="FFAB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3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09" y="148062"/>
            <a:ext cx="1720938" cy="164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6781" y="585408"/>
            <a:ext cx="8259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Аналіз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результатів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соціологічного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опитування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97781" y="2876770"/>
            <a:ext cx="391592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ü"/>
            </a:pPr>
            <a:r>
              <a:rPr lang="uk-UA" dirty="0"/>
              <a:t>    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недостатньо розвинені навички самостійної роботи школярів;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ü"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відсутність належного зворотного зв’язку;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ü"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надмірне домашнє завдання;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ü"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технічні негаразди.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0935" y="2876770"/>
            <a:ext cx="3310433" cy="231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8186" y="3153769"/>
            <a:ext cx="3657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FF0066"/>
              </a:buClr>
              <a:buFont typeface="Wingdings" pitchFamily="2" charset="2"/>
              <a:buChar char="ü"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сприятливе домашнє середовище;</a:t>
            </a:r>
          </a:p>
          <a:p>
            <a:pPr marL="285750" lvl="0" indent="-285750">
              <a:buClr>
                <a:srgbClr val="FF0066"/>
              </a:buClr>
              <a:buFont typeface="Wingdings" pitchFamily="2" charset="2"/>
              <a:buChar char="ü"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відсутність стресових ситуацій;</a:t>
            </a:r>
          </a:p>
          <a:p>
            <a:pPr marL="285750" lvl="0" indent="-285750">
              <a:buClr>
                <a:srgbClr val="FF0066"/>
              </a:buClr>
              <a:buFont typeface="Wingdings" pitchFamily="2" charset="2"/>
              <a:buChar char="ü"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активне спілкування батьків і дітей;</a:t>
            </a:r>
          </a:p>
          <a:p>
            <a:pPr marL="285750" lvl="0" indent="-285750">
              <a:buClr>
                <a:srgbClr val="FF0066"/>
              </a:buClr>
              <a:buFont typeface="Wingdings" pitchFamily="2" charset="2"/>
              <a:buChar char="ü"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можливість навчатися у своєму темпі.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9810" y="3124093"/>
            <a:ext cx="238299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uk-UA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Дистанційне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навчання</a:t>
            </a:r>
          </a:p>
          <a:p>
            <a:pPr algn="ctr"/>
            <a:endParaRPr lang="uk-UA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圆角 5"/>
          <p:cNvSpPr/>
          <p:nvPr>
            <p:custDataLst>
              <p:tags r:id="rId1"/>
            </p:custDataLst>
          </p:nvPr>
        </p:nvSpPr>
        <p:spPr>
          <a:xfrm>
            <a:off x="1434152" y="2397798"/>
            <a:ext cx="1785258" cy="478972"/>
          </a:xfrm>
          <a:prstGeom prst="roundRect">
            <a:avLst>
              <a:gd name="adj" fmla="val 50000"/>
            </a:avLst>
          </a:prstGeom>
          <a:solidFill>
            <a:srgbClr val="FFAB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uk-UA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ПЕРЕВАГИ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: 圆角 17"/>
          <p:cNvSpPr/>
          <p:nvPr>
            <p:custDataLst>
              <p:tags r:id="rId2"/>
            </p:custDataLst>
          </p:nvPr>
        </p:nvSpPr>
        <p:spPr>
          <a:xfrm>
            <a:off x="8801174" y="2290154"/>
            <a:ext cx="1785258" cy="478972"/>
          </a:xfrm>
          <a:prstGeom prst="roundRect">
            <a:avLst>
              <a:gd name="adj" fmla="val 50000"/>
            </a:avLst>
          </a:prstGeom>
          <a:solidFill>
            <a:srgbClr val="27C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zh-CN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НЕДОЛІКИ</a:t>
            </a:r>
            <a:endParaRPr lang="zh-CN" alt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08" y="148062"/>
            <a:ext cx="1527755" cy="146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6781" y="585408"/>
            <a:ext cx="825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Результати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анкетування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батьків</a:t>
            </a:r>
            <a:endParaRPr lang="uk-UA" sz="2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988" y="1984375"/>
            <a:ext cx="3228975" cy="333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688" y="2060575"/>
            <a:ext cx="3733800" cy="325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7482" y="2109855"/>
            <a:ext cx="3124200" cy="32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53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08" y="148062"/>
            <a:ext cx="1527755" cy="146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6781" y="585408"/>
            <a:ext cx="825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Результати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анкетування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здобувачів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освіти</a:t>
            </a:r>
            <a:endParaRPr lang="uk-UA" sz="2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381" y="2036427"/>
            <a:ext cx="3352800" cy="339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0229" y="2036427"/>
            <a:ext cx="3143250" cy="339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2530" y="2036427"/>
            <a:ext cx="3733800" cy="339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29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1158</Words>
  <Application>Microsoft Office PowerPoint</Application>
  <PresentationFormat>Произвольный</PresentationFormat>
  <Paragraphs>156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Проєкт     “Дистанційна освіта в питаннях і відповідях”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 Barborik</dc:creator>
  <cp:lastModifiedBy>Admin</cp:lastModifiedBy>
  <cp:revision>145</cp:revision>
  <dcterms:created xsi:type="dcterms:W3CDTF">2013-07-31T16:26:46Z</dcterms:created>
  <dcterms:modified xsi:type="dcterms:W3CDTF">2021-09-10T05:52:09Z</dcterms:modified>
</cp:coreProperties>
</file>