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8" r:id="rId2"/>
    <p:sldId id="257" r:id="rId3"/>
    <p:sldId id="272" r:id="rId4"/>
    <p:sldId id="269" r:id="rId5"/>
    <p:sldId id="260" r:id="rId6"/>
    <p:sldId id="284" r:id="rId7"/>
    <p:sldId id="273" r:id="rId8"/>
    <p:sldId id="280" r:id="rId9"/>
    <p:sldId id="274" r:id="rId10"/>
    <p:sldId id="279" r:id="rId11"/>
    <p:sldId id="281" r:id="rId12"/>
    <p:sldId id="275" r:id="rId13"/>
    <p:sldId id="276" r:id="rId14"/>
    <p:sldId id="277" r:id="rId15"/>
    <p:sldId id="282" r:id="rId16"/>
    <p:sldId id="278" r:id="rId17"/>
    <p:sldId id="283" r:id="rId1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10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4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1473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489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3328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585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629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55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56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68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31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7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70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90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67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14.12.2021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20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69D81-849C-45B9-A21D-6A0582A5507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27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713" y="352424"/>
            <a:ext cx="10273122" cy="619185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98807" y="1294228"/>
            <a:ext cx="5416061" cy="54864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rgbClr val="C00000"/>
                </a:solidFill>
              </a:rPr>
              <a:t>Електронна система реєстрації до закладів дошкільної освіти Харківської області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15395" y="71508"/>
            <a:ext cx="7069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006C31"/>
                </a:solidFill>
              </a:rPr>
              <a:t>Не проставлено рік формування в групах</a:t>
            </a:r>
            <a:endParaRPr lang="ru-RU" sz="2400" dirty="0"/>
          </a:p>
        </p:txBody>
      </p:sp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455418"/>
              </p:ext>
            </p:extLst>
          </p:nvPr>
        </p:nvGraphicFramePr>
        <p:xfrm>
          <a:off x="850900" y="635000"/>
          <a:ext cx="10896600" cy="5994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963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u="none" strike="noStrike" noProof="0" dirty="0" smtClean="0">
                          <a:effectLst/>
                        </a:rPr>
                        <a:t>Назва району</a:t>
                      </a:r>
                      <a:endParaRPr lang="uk-UA" sz="18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u="none" strike="noStrike" noProof="0" dirty="0" smtClean="0">
                          <a:effectLst/>
                        </a:rPr>
                        <a:t>Не проставлено рік формування в групах (кількість груп)</a:t>
                      </a:r>
                      <a:endParaRPr lang="uk-UA" sz="18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5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Малоданилівська селищна громада</a:t>
                      </a:r>
                      <a:endParaRPr lang="uk-UA" sz="1800" b="0" kern="1200" noProof="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ЗДО - рік формування 2010</a:t>
                      </a:r>
                      <a:r>
                        <a:rPr lang="en-US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5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Олексіївська селищна громада</a:t>
                      </a:r>
                      <a:endParaRPr lang="uk-UA" sz="1800" b="1" u="none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ЗДО - рік формування  2019-2020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25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Новопокровська селищна громада</a:t>
                      </a:r>
                      <a:endParaRPr lang="uk-UA" sz="1800" b="0" u="none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ЗДО - рік формування  2019-2020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25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Курилівська селищна громада</a:t>
                      </a:r>
                      <a:endParaRPr lang="uk-UA" sz="1800" b="1" u="none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ЗДО - рік формування  2015-2018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25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Безлюдівська селищна громада</a:t>
                      </a:r>
                      <a:endParaRPr lang="uk-UA" sz="1800" b="1" u="none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ЗДО - рік формування  2020</a:t>
                      </a:r>
                      <a:endParaRPr lang="uk-UA" sz="18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674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Роганська селищна громада</a:t>
                      </a:r>
                      <a:endParaRPr lang="uk-UA" sz="1800" b="1" u="none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ЗДО - рік формування  2014-2018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25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Петропавлівська селищна громада</a:t>
                      </a:r>
                      <a:endParaRPr lang="uk-UA" sz="1800" b="1" u="none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uk-UA" sz="1800" b="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ЗДО - рік формування 2014-2017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99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Чкаловска селищна громада</a:t>
                      </a:r>
                      <a:endParaRPr lang="uk-UA" sz="1800" b="1" u="none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ЗДО - рік формування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uk-UA" sz="18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139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Наталинська сільська громада</a:t>
                      </a:r>
                      <a:b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</a:b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Вовчанська міська громада</a:t>
                      </a:r>
                      <a:endParaRPr lang="uk-UA" sz="1800" b="1" u="none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2 ЗДО - рік формування  2020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613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Балаклійська міська громада</a:t>
                      </a:r>
                      <a:endParaRPr lang="uk-UA" sz="1800" b="0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ЗДО - рік формування 2010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ЗДО - рік формування 2013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25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Зачепилівська селищна громада</a:t>
                      </a:r>
                      <a:endParaRPr lang="uk-UA" sz="1800" b="0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97153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Краснокутська селищна громада</a:t>
                      </a:r>
                      <a:br>
                        <a:rPr lang="ru-RU" sz="1800" b="0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</a:b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Малинівська селищна громада</a:t>
                      </a:r>
                      <a:br>
                        <a:rPr lang="ru-RU" sz="1800" b="0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</a:br>
                      <a:r>
                        <a:rPr lang="ru-RU" sz="1800" b="0" dirty="0" smtClean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Дворічанська селищна громада</a:t>
                      </a:r>
                      <a:endParaRPr lang="ru-RU" sz="1800" b="0" dirty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1 ЗДО - рік формування 2019-2020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19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41300"/>
            <a:ext cx="9131300" cy="647044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40495" y="0"/>
            <a:ext cx="36711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006C31"/>
                </a:solidFill>
              </a:rPr>
              <a:t>Не проставлено рік формування в групах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9582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776" y="286871"/>
            <a:ext cx="11349318" cy="132080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ІНФОРМАЦІЯ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>
                <a:solidFill>
                  <a:srgbClr val="C00000"/>
                </a:solidFill>
              </a:rPr>
              <a:t>про редагування заявок</a:t>
            </a:r>
            <a:endParaRPr lang="uk-UA" sz="2400" dirty="0">
              <a:solidFill>
                <a:srgbClr val="C0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160502"/>
              </p:ext>
            </p:extLst>
          </p:nvPr>
        </p:nvGraphicFramePr>
        <p:xfrm>
          <a:off x="564776" y="1237133"/>
          <a:ext cx="11120946" cy="4530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9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1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3863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b="1" u="none" strike="noStrike" dirty="0">
                          <a:effectLst/>
                        </a:rPr>
                        <a:t>№ з/п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b="1" u="none" strike="noStrike" dirty="0">
                          <a:effectLst/>
                        </a:rPr>
                        <a:t>Назва району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Остання дата редагування заявок</a:t>
                      </a:r>
                      <a:endParaRPr lang="uk-UA" sz="1800" b="1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670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dirty="0" smtClean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Богодухівська міська громада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Немає даних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209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Чкаловська селищна громада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Немає даних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209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Старовірівська селищна громада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Немає даних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707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Кіндрашівська селищна громада</a:t>
                      </a:r>
                      <a:endParaRPr lang="uk-UA" sz="1800" b="1" u="none" strike="noStrike" kern="1200" noProof="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Немає даних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uk-UA" sz="1800" u="none" strike="noStrike" noProof="0" dirty="0" smtClean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 </a:t>
                      </a:r>
                      <a:endParaRPr lang="uk-UA" sz="1800" b="0" i="0" u="none" strike="noStrike" noProof="0" dirty="0"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707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Наталинська сільська громада</a:t>
                      </a:r>
                      <a:endParaRPr lang="uk-UA" sz="18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Немає даних</a:t>
                      </a:r>
                    </a:p>
                    <a:p>
                      <a:pPr marL="0" algn="ctr" defTabSz="4572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uk-UA" sz="18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 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945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Олексіївська селищна громада</a:t>
                      </a:r>
                      <a:endParaRPr lang="uk-UA" sz="18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uk-UA" sz="18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 Немає даних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2258"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Донецька селищна громада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uk-UA" sz="18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 Немає даних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79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776" y="286871"/>
            <a:ext cx="11349318" cy="132080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ІНФОРМАЦІЯ</a:t>
            </a:r>
            <a:br>
              <a:rPr lang="uk-UA" sz="2400" b="1" dirty="0">
                <a:solidFill>
                  <a:srgbClr val="C00000"/>
                </a:solidFill>
              </a:rPr>
            </a:br>
            <a:r>
              <a:rPr lang="uk-UA" sz="2400" b="1" dirty="0">
                <a:solidFill>
                  <a:srgbClr val="C00000"/>
                </a:solidFill>
              </a:rPr>
              <a:t>про </a:t>
            </a:r>
            <a:r>
              <a:rPr lang="uk-UA" sz="2400" b="1" dirty="0" smtClean="0">
                <a:solidFill>
                  <a:srgbClr val="C00000"/>
                </a:solidFill>
              </a:rPr>
              <a:t>редагування заявок</a:t>
            </a:r>
            <a:endParaRPr lang="uk-UA" sz="2400" dirty="0">
              <a:solidFill>
                <a:srgbClr val="C0000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37835"/>
              </p:ext>
            </p:extLst>
          </p:nvPr>
        </p:nvGraphicFramePr>
        <p:xfrm>
          <a:off x="1270746" y="1045390"/>
          <a:ext cx="9937377" cy="5279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7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334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800" b="1" u="none" strike="noStrike" dirty="0">
                          <a:effectLst/>
                        </a:rPr>
                        <a:t>№ з/п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ru-RU" sz="1800" b="1" u="none" strike="noStrike" dirty="0">
                          <a:effectLst/>
                        </a:rPr>
                        <a:t>Назва району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1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Остання</a:t>
                      </a:r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дата редагування заявок</a:t>
                      </a:r>
                      <a:endParaRPr lang="uk-UA" sz="1800" b="1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78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uk-UA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dirty="0" smtClean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Барвінківська </a:t>
                      </a:r>
                      <a:r>
                        <a:rPr lang="ru-RU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міська громада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2020-09 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78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uk-UA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8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Новопокровська селищна громада</a:t>
                      </a:r>
                      <a:endParaRPr lang="uk-UA" sz="18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2020-06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91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uk-UA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Золочівська селищна громада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2021-06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78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uk-UA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8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 Безлюдівська селищна громада</a:t>
                      </a:r>
                      <a:endParaRPr lang="uk-UA" sz="18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2021-07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781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8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 Петропавлівська селищна громада</a:t>
                      </a:r>
                      <a:endParaRPr lang="uk-UA" sz="18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2021-07</a:t>
                      </a:r>
                      <a:endParaRPr lang="uk-UA" sz="1800" u="none" strike="noStrike" kern="1200" noProof="0" dirty="0" smtClean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914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b="1" u="none" dirty="0" smtClean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Близнюківська </a:t>
                      </a:r>
                      <a:r>
                        <a:rPr lang="ru-RU" b="1" u="non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селищна громада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2021-07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91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b="0" dirty="0" smtClean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Дергачівська </a:t>
                      </a:r>
                      <a:r>
                        <a:rPr lang="ru-RU" b="0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міська громада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2021-07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781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 Кегичівська селищна громада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2021-07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5322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Куньєвська селищна громада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2021-07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0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776" y="286871"/>
            <a:ext cx="11349318" cy="132080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</a:rPr>
              <a:t>ІНФОРМАЦІЯ</a:t>
            </a:r>
            <a:br>
              <a:rPr lang="uk-UA" sz="2800" b="1" dirty="0">
                <a:solidFill>
                  <a:srgbClr val="C00000"/>
                </a:solidFill>
              </a:rPr>
            </a:br>
            <a:r>
              <a:rPr lang="uk-UA" sz="2800" b="1" dirty="0">
                <a:solidFill>
                  <a:srgbClr val="C00000"/>
                </a:solidFill>
              </a:rPr>
              <a:t>про редагування заявок</a:t>
            </a:r>
            <a:endParaRPr lang="uk-UA" sz="2800" dirty="0">
              <a:solidFill>
                <a:srgbClr val="C0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526764"/>
              </p:ext>
            </p:extLst>
          </p:nvPr>
        </p:nvGraphicFramePr>
        <p:xfrm>
          <a:off x="1015252" y="1378634"/>
          <a:ext cx="10448366" cy="47427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9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4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№ з/п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Назва району</a:t>
                      </a:r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Остання дата редагування заявок</a:t>
                      </a:r>
                      <a:endParaRPr lang="uk-UA" sz="1800" b="1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50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Липецька селищна громада</a:t>
                      </a:r>
                      <a:endParaRPr lang="ru-RU" sz="1800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2021-07</a:t>
                      </a:r>
                      <a:endParaRPr lang="uk-UA" sz="1800" u="none" strike="noStrike" kern="1200" noProof="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50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Сахновщинська селищна громада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2021-07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78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Слобожанська селищна громада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2021-07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78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b="0" dirty="0" smtClean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Краснокутська </a:t>
                      </a:r>
                      <a:r>
                        <a:rPr lang="ru-RU" b="0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селищна громада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2021-08</a:t>
                      </a:r>
                      <a:endParaRPr lang="ru-RU" dirty="0"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78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fontAlgn="b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Шевченківська селищна громада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2021-08 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78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Малинівська селищна громада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2021-08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57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Циркунівська селищна громада</a:t>
                      </a:r>
                      <a:endParaRPr lang="uk-UA" sz="18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2021-08 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78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17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b="0" dirty="0" smtClean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Красноградська </a:t>
                      </a:r>
                      <a:r>
                        <a:rPr lang="ru-RU" b="0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міська громада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2020-08 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827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uk-UA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Вовчанська міська громада</a:t>
                      </a:r>
                      <a:endParaRPr lang="uk-UA" sz="1800" b="1" i="0" u="none" strike="noStrike" noProof="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2021-08</a:t>
                      </a:r>
                      <a:endParaRPr lang="uk-UA" sz="1800" u="none" strike="noStrike" kern="1200" noProof="0" dirty="0">
                        <a:solidFill>
                          <a:schemeClr val="dk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90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2594" y="228601"/>
            <a:ext cx="7516906" cy="662940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-88900" y="121770"/>
            <a:ext cx="4165600" cy="1630829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</a:rPr>
              <a:t>ІНФОРМАЦІЯ</a:t>
            </a:r>
            <a:br>
              <a:rPr lang="uk-UA" sz="2800" b="1" dirty="0">
                <a:solidFill>
                  <a:srgbClr val="C00000"/>
                </a:solidFill>
              </a:rPr>
            </a:br>
            <a:r>
              <a:rPr lang="uk-UA" sz="2800" b="1" dirty="0">
                <a:solidFill>
                  <a:srgbClr val="C00000"/>
                </a:solidFill>
              </a:rPr>
              <a:t>про редагування заявок</a:t>
            </a:r>
            <a:endParaRPr lang="uk-UA" sz="2800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87" y="4754562"/>
            <a:ext cx="581025" cy="18192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95926" y="5056239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актуальні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16012" y="564777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немає роботи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116012" y="6092169"/>
            <a:ext cx="2119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робота до 09-2021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682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9652" y="51547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</a:rPr>
              <a:t>Активна робота модераторів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110817"/>
              </p:ext>
            </p:extLst>
          </p:nvPr>
        </p:nvGraphicFramePr>
        <p:xfrm>
          <a:off x="3306763" y="1350963"/>
          <a:ext cx="5077478" cy="4955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7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882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Назва району</a:t>
                      </a:r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6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Височанська селищна громада</a:t>
                      </a:r>
                      <a:endParaRPr lang="ru-RU" dirty="0" smtClean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5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Валківська міська громада</a:t>
                      </a:r>
                      <a:endParaRPr lang="ru-RU" dirty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Вільхуватська селищна громада</a:t>
                      </a:r>
                      <a:endParaRPr lang="ru-RU" dirty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6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Зміївська міська громада</a:t>
                      </a:r>
                      <a:endParaRPr lang="ru-RU" dirty="0" smtClean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6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Ізюмська міська громада</a:t>
                      </a:r>
                      <a:endParaRPr lang="ru-RU" dirty="0" smtClean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6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Коломацька селищна громада</a:t>
                      </a:r>
                      <a:endParaRPr lang="ru-RU" dirty="0" smtClean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6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Люботинська міська громада</a:t>
                      </a:r>
                      <a:endParaRPr lang="ru-RU" dirty="0" smtClean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6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Мереф'янська міська громада</a:t>
                      </a:r>
                      <a:endParaRPr lang="ru-RU" dirty="0" smtClean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6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Первомайська міська громада </a:t>
                      </a:r>
                      <a:endParaRPr lang="ru-RU" dirty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6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Пісочинська селищна громада</a:t>
                      </a:r>
                      <a:endParaRPr lang="ru-RU" dirty="0" smtClean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569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Чугуївська міська громада</a:t>
                      </a:r>
                      <a:endParaRPr lang="ru-RU" dirty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274" y="293687"/>
            <a:ext cx="7527926" cy="6295878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16000" y="6199380"/>
            <a:ext cx="2362200" cy="18018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відмінна робота із заявками</a:t>
            </a:r>
            <a:r>
              <a: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uk-UA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93254" y="5626046"/>
            <a:ext cx="2794483" cy="18018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незадовільна робота із заявками</a:t>
            </a:r>
            <a:r>
              <a: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uk-UA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564776" y="286871"/>
            <a:ext cx="3032498" cy="1320800"/>
          </a:xfrm>
        </p:spPr>
        <p:txBody>
          <a:bodyPr>
            <a:noAutofit/>
          </a:bodyPr>
          <a:lstStyle/>
          <a:p>
            <a:pPr algn="ctr"/>
            <a:r>
              <a:rPr lang="uk-UA" altLang="ru-RU" sz="2800" b="1" dirty="0">
                <a:solidFill>
                  <a:srgbClr val="C00000"/>
                </a:solidFill>
              </a:rPr>
              <a:t>Відмінна та незадовільна робота із заявками </a:t>
            </a:r>
            <a:r>
              <a:rPr lang="uk-UA" altLang="ru-RU" sz="28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uk-UA" altLang="ru-RU" sz="2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uk-U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56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9388"/>
            <a:ext cx="10515600" cy="75098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Обов'язки Модератора: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930368"/>
            <a:ext cx="11267016" cy="574189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З 1 по 15 вересня оновлювати інформацію про вікові групи 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uk-UA" sz="1400" b="1" dirty="0">
                <a:solidFill>
                  <a:schemeClr val="tx1"/>
                </a:solidFill>
              </a:rPr>
              <a:t>(ІНСТРУКЦІЯ МОДЕРАТОРА РЕГІОНАЛЬНОГО УПРАВЛІННЯ ПО НАПОВНЕННЮ / ОНОВЛЕННЮ ІНФОРМАЦІЇ ПРО ВІКОВІ ГРУПИ ТА КІЛЬКІСТЬ У НИХ ВІЛЬНИХ МІСЦЬ). 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Після того, як  відбудеться  формування вікових  груп до нового навчального року, необхідно: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uk-UA" dirty="0">
                <a:solidFill>
                  <a:schemeClr val="tx1"/>
                </a:solidFill>
              </a:rPr>
              <a:t>у разі потреби змінити назву груп відповідно до віку дітей  (наприклад, була група «Сонечко» 3-4 </a:t>
            </a:r>
            <a:r>
              <a:rPr lang="uk-UA" dirty="0" smtClean="0">
                <a:solidFill>
                  <a:schemeClr val="tx1"/>
                </a:solidFill>
              </a:rPr>
              <a:t>роки, </a:t>
            </a:r>
            <a:r>
              <a:rPr lang="uk-UA" dirty="0">
                <a:solidFill>
                  <a:schemeClr val="tx1"/>
                </a:solidFill>
              </a:rPr>
              <a:t>стала - «Сонечко» 4-5 років), 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uk-UA" dirty="0">
                <a:solidFill>
                  <a:schemeClr val="tx1"/>
                </a:solidFill>
              </a:rPr>
              <a:t>додати  сформовані групи (наприклад, 1-3 роки), 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uk-UA" dirty="0">
                <a:solidFill>
                  <a:schemeClr val="tx1"/>
                </a:solidFill>
              </a:rPr>
              <a:t>змінити рік формування груп (має бути </a:t>
            </a:r>
            <a:r>
              <a:rPr lang="uk-UA" dirty="0" smtClean="0">
                <a:solidFill>
                  <a:schemeClr val="tx1"/>
                </a:solidFill>
              </a:rPr>
              <a:t>2021).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endParaRPr lang="ru-RU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b="1" dirty="0">
                <a:solidFill>
                  <a:schemeClr val="tx1"/>
                </a:solidFill>
              </a:rPr>
              <a:t>З 1 по 15 вересня поточного року  встановлювати кількість вільних місць в кожній віковій групі</a:t>
            </a:r>
            <a:br>
              <a:rPr lang="uk-UA" b="1" dirty="0">
                <a:solidFill>
                  <a:schemeClr val="tx1"/>
                </a:solidFill>
              </a:rPr>
            </a:br>
            <a:r>
              <a:rPr lang="uk-UA" sz="1400" b="1" dirty="0">
                <a:solidFill>
                  <a:schemeClr val="tx1"/>
                </a:solidFill>
              </a:rPr>
              <a:t>(ІНСТРУКЦІЯ МОДЕРАТОРА РЕГІОНАЛЬНОГО УПРАВЛІННЯ ПО НАПОВНЕННЮ / ОНОВЛЕННЮ ІНФОРМАЦІЇ ПРО ВІКОВІ ГРУПИ ТА КІЛЬКІСТЬ У НИХ ВІЛЬНИХ МІСЦЬ)</a:t>
            </a:r>
            <a:r>
              <a:rPr lang="ru-RU" sz="1400" b="1" dirty="0">
                <a:solidFill>
                  <a:schemeClr val="tx1"/>
                </a:solidFill>
              </a:rPr>
              <a:t>. </a:t>
            </a:r>
          </a:p>
          <a:p>
            <a:pPr lvl="0"/>
            <a:r>
              <a:rPr lang="uk-UA" dirty="0">
                <a:solidFill>
                  <a:schemeClr val="tx1"/>
                </a:solidFill>
              </a:rPr>
              <a:t>для існуючих груп перевірити наявність вільних місць  та проставити їх кількість, 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uk-UA" dirty="0">
                <a:solidFill>
                  <a:schemeClr val="tx1"/>
                </a:solidFill>
              </a:rPr>
              <a:t>для  сформованих груп виставити кількість місць  незалежно від того, чи є в ці групи заявки, чи ні. Тобто, якщо сформована група на 20 місць, то необхідно виставити число </a:t>
            </a:r>
            <a:r>
              <a:rPr lang="uk-UA" dirty="0" smtClean="0">
                <a:solidFill>
                  <a:schemeClr val="tx1"/>
                </a:solidFill>
              </a:rPr>
              <a:t>20</a:t>
            </a:r>
            <a:r>
              <a:rPr lang="uk-UA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71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9388"/>
            <a:ext cx="10515600" cy="75098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Обов'язки Модератора: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930368"/>
            <a:ext cx="11267016" cy="5741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ЩОКВАРТАЛЬНО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Оновлювати інформацію на сторінках ЗДО</a:t>
            </a:r>
            <a:br>
              <a:rPr lang="uk-UA" b="1" dirty="0"/>
            </a:br>
            <a:r>
              <a:rPr lang="uk-UA" sz="1400" b="1" dirty="0">
                <a:solidFill>
                  <a:schemeClr val="tx1"/>
                </a:solidFill>
              </a:rPr>
              <a:t>(ІНСТРУКЦІЯ МОДЕРАТОРА РЕГІОНАЛЬНОГО УПРАВЛІННЯ ПО НАПОВНЕННЮ / ОНОВЛЕННЮ СТОРІНОК ЗДО):</a:t>
            </a:r>
            <a:endParaRPr lang="ru-RU" sz="1400" b="1" dirty="0">
              <a:solidFill>
                <a:schemeClr val="tx1"/>
              </a:solidFill>
            </a:endParaRPr>
          </a:p>
          <a:p>
            <a:r>
              <a:rPr lang="uk-UA" b="1" dirty="0"/>
              <a:t>таблицю ЗДО. </a:t>
            </a:r>
            <a:r>
              <a:rPr lang="uk-UA" dirty="0"/>
              <a:t>Таблиця містить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основні </a:t>
            </a:r>
            <a:r>
              <a:rPr lang="uk-UA" dirty="0"/>
              <a:t>дані про заклад,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у </a:t>
            </a:r>
            <a:r>
              <a:rPr lang="uk-UA" dirty="0"/>
              <a:t>разі зміни інформації,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її </a:t>
            </a:r>
            <a:r>
              <a:rPr lang="uk-UA" dirty="0"/>
              <a:t>треба оновити</a:t>
            </a:r>
            <a:r>
              <a:rPr lang="uk-UA" dirty="0" smtClean="0"/>
              <a:t>.</a:t>
            </a:r>
            <a:endParaRPr lang="ru-RU" dirty="0"/>
          </a:p>
          <a:p>
            <a:pPr lvl="0"/>
            <a:r>
              <a:rPr lang="uk-UA" b="1" dirty="0" smtClean="0"/>
              <a:t>фото </a:t>
            </a:r>
            <a:r>
              <a:rPr lang="uk-UA" b="1" dirty="0"/>
              <a:t>ЗДО за графіком.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Обов'язкове оновлення фотографій 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пов'язане</a:t>
            </a:r>
            <a:r>
              <a:rPr lang="uk-UA" dirty="0"/>
              <a:t> зі змінами </a:t>
            </a:r>
            <a:endParaRPr lang="ru-RU" dirty="0"/>
          </a:p>
          <a:p>
            <a:pPr lvl="0"/>
            <a:r>
              <a:rPr lang="uk-UA" dirty="0"/>
              <a:t>зовнішнього вигляду будівель </a:t>
            </a:r>
            <a:endParaRPr lang="uk-UA" dirty="0" smtClean="0"/>
          </a:p>
          <a:p>
            <a:pPr marL="0" lvl="0" indent="0">
              <a:buNone/>
            </a:pPr>
            <a:r>
              <a:rPr lang="uk-UA" dirty="0" smtClean="0"/>
              <a:t>і </a:t>
            </a:r>
            <a:r>
              <a:rPr lang="uk-UA" dirty="0"/>
              <a:t>територій, </a:t>
            </a:r>
            <a:endParaRPr lang="ru-RU" dirty="0"/>
          </a:p>
          <a:p>
            <a:pPr lvl="0"/>
            <a:r>
              <a:rPr lang="uk-UA" dirty="0"/>
              <a:t>свят та заходів.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2071689"/>
            <a:ext cx="7334250" cy="4786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71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9388"/>
            <a:ext cx="10515600" cy="75098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Обов'язки Модератора: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69758" y="930368"/>
            <a:ext cx="11267016" cy="5741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РЕГУЛЯРНО</a:t>
            </a:r>
            <a:endParaRPr lang="ru-RU" dirty="0"/>
          </a:p>
          <a:p>
            <a:r>
              <a:rPr lang="uk-UA" b="1" dirty="0"/>
              <a:t>Вносити заявки, що прийняті в паперовому вигляді </a:t>
            </a:r>
            <a:br>
              <a:rPr lang="uk-UA" b="1" dirty="0"/>
            </a:br>
            <a:r>
              <a:rPr lang="uk-UA" sz="1400" b="1" dirty="0"/>
              <a:t>(Інструкція по додаванню заявок до Електронної системи реєстрації до закладів дошкільної освіти Харківської області).</a:t>
            </a:r>
            <a:endParaRPr lang="ru-RU" sz="1400" dirty="0"/>
          </a:p>
          <a:p>
            <a:pPr marL="0" indent="0">
              <a:buNone/>
            </a:pPr>
            <a:r>
              <a:rPr lang="uk-UA" dirty="0"/>
              <a:t>Обов'язково в реальному режимі часу.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Вносити необхідно УСІ заявки, що надходять до закладу, крім тих, які надійшли через Систему (сайт). Перерахунок черзі відбувається на вихідних, тому до п'ятниці включно потрібно зафіксувати всі заявки від батьків. </a:t>
            </a:r>
            <a:endParaRPr lang="ru-RU" dirty="0"/>
          </a:p>
          <a:p>
            <a:r>
              <a:rPr lang="uk-UA" b="1" dirty="0"/>
              <a:t>Відслідковувати наявність і кількість вільних місць в  групах.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Протягом року в разі появи вільних місць в групах необхідно встановлювати кількість вільних місць. Якщо з'являється вільне місце, то в групу зараховується перша дитина з черги, решта чергу перераховується в ніч з суботи на неділю.</a:t>
            </a:r>
            <a:endParaRPr lang="ru-RU" dirty="0"/>
          </a:p>
          <a:p>
            <a:r>
              <a:rPr lang="uk-UA" b="1" dirty="0"/>
              <a:t>Перевіряти заявки, що надійшли в електронному вигляді, підтверджувати або відхиляти, змінюючи статуси. </a:t>
            </a:r>
            <a:endParaRPr lang="ru-RU" dirty="0"/>
          </a:p>
          <a:p>
            <a:r>
              <a:rPr lang="uk-UA" dirty="0"/>
              <a:t>При заповненні заявки батьками, заявка має статус «На розгляданні». Модератор до п'ятниці поточного тижня повинен переглянути такі заявки. У разі, якщо заявка заповнена правильно, то змінить на статус на «У черзі». Після цього дитині буде надано номер у черзі або дитина буде зарахована до  ЗДО (у разі наявності вільних місць).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63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1210" y="157443"/>
            <a:ext cx="8596668" cy="65442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6C31"/>
                </a:solidFill>
              </a:rPr>
              <a:t>Оновлена інформація на сторінках ЗДО</a:t>
            </a:r>
            <a:r>
              <a:rPr lang="uk-UA" sz="2400" b="1" dirty="0" smtClean="0">
                <a:solidFill>
                  <a:srgbClr val="C00000"/>
                </a:solidFill>
              </a:rPr>
              <a:t/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dirty="0" smtClean="0">
                <a:solidFill>
                  <a:srgbClr val="C00000"/>
                </a:solidFill>
              </a:rPr>
              <a:t/>
            </a:r>
            <a:br>
              <a:rPr lang="uk-UA" sz="2800" b="1" dirty="0" smtClean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359633"/>
              </p:ext>
            </p:extLst>
          </p:nvPr>
        </p:nvGraphicFramePr>
        <p:xfrm>
          <a:off x="579017" y="591299"/>
          <a:ext cx="5275683" cy="5447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796">
                <a:tc>
                  <a:txBody>
                    <a:bodyPr/>
                    <a:lstStyle/>
                    <a:p>
                      <a:pPr algn="ctr" fontAlgn="ctr"/>
                      <a:endParaRPr lang="ru-RU" sz="18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з/п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громади</a:t>
                      </a:r>
                    </a:p>
                    <a:p>
                      <a:pPr algn="ctr" fontAlgn="ctr"/>
                      <a:endParaRPr lang="ru-RU" sz="18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Валківська міська громада 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Великобурлуцька селищна громада 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Вовчанська міська громада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Дворічанська селищна громада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Зачепилівська селищна громада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6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Зміївська міська громада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4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Ізюмська міська громада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0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Куп'янська міська громада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3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Краснокутська селищна громада</a:t>
                      </a:r>
                    </a:p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000329"/>
              </p:ext>
            </p:extLst>
          </p:nvPr>
        </p:nvGraphicFramePr>
        <p:xfrm>
          <a:off x="6446417" y="1294469"/>
          <a:ext cx="5275683" cy="4585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9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5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8599">
                <a:tc>
                  <a:txBody>
                    <a:bodyPr/>
                    <a:lstStyle/>
                    <a:p>
                      <a:pPr algn="ctr" fontAlgn="ctr"/>
                      <a:endParaRPr lang="ru-RU" sz="18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з/п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громади</a:t>
                      </a:r>
                    </a:p>
                    <a:p>
                      <a:pPr algn="ctr" fontAlgn="ctr"/>
                      <a:endParaRPr lang="ru-RU" sz="18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Красноградська міська громада 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139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Коломацька селищна громада 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53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Лозівська міська громада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53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Липецька селищна громада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Новопокровська селищна громада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Нововодолазька селищна громада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Олексіївська селищна громада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53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Первомайська міська громада</a:t>
                      </a: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1373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  <a:p>
                      <a:pPr marL="0" algn="ctr" defTabSz="457200" rtl="0" eaLnBrk="1" fontAlgn="ctr" latinLnBrk="0" hangingPunct="1"/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Пісочинська селищна громада  </a:t>
                      </a:r>
                      <a:b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Слобожанська селищна громада</a:t>
                      </a:r>
                    </a:p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4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501" y="-49418"/>
            <a:ext cx="8064499" cy="6907418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2810" y="309842"/>
            <a:ext cx="5160090" cy="93475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6C31"/>
                </a:solidFill>
              </a:rPr>
              <a:t>Оновлення інформаці</a:t>
            </a:r>
            <a:r>
              <a:rPr lang="uk-UA" sz="2400" b="1" dirty="0">
                <a:solidFill>
                  <a:srgbClr val="006C31"/>
                </a:solidFill>
              </a:rPr>
              <a:t>ї</a:t>
            </a:r>
            <a:r>
              <a:rPr lang="ru-RU" sz="2400" b="1" dirty="0" smtClean="0">
                <a:solidFill>
                  <a:srgbClr val="006C31"/>
                </a:solidFill>
              </a:rPr>
              <a:t> на сторінках ЗДО</a:t>
            </a:r>
            <a:r>
              <a:rPr lang="uk-UA" sz="2400" b="1" dirty="0" smtClean="0">
                <a:solidFill>
                  <a:srgbClr val="C00000"/>
                </a:solidFill>
              </a:rPr>
              <a:t/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dirty="0" smtClean="0">
                <a:solidFill>
                  <a:srgbClr val="C00000"/>
                </a:solidFill>
              </a:rPr>
              <a:t/>
            </a:r>
            <a:br>
              <a:rPr lang="uk-UA" sz="2800" b="1" dirty="0" smtClean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75" y="4529137"/>
            <a:ext cx="628650" cy="1381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64880" y="4850367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оновлені сторінки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264880" y="5409167"/>
            <a:ext cx="24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н</a:t>
            </a:r>
            <a:r>
              <a:rPr lang="uk-UA" dirty="0" smtClean="0"/>
              <a:t>е оновлені сторінки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762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2579" y="346299"/>
            <a:ext cx="5396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6C31"/>
                </a:solidFill>
              </a:rPr>
              <a:t>Кількість заявок «На розгляданні»</a:t>
            </a:r>
            <a:endParaRPr lang="ru-RU" sz="2400" dirty="0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197373"/>
              </p:ext>
            </p:extLst>
          </p:nvPr>
        </p:nvGraphicFramePr>
        <p:xfrm>
          <a:off x="509579" y="1028945"/>
          <a:ext cx="9179875" cy="5570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9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5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6241"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Назва району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На розгляданні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16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Солоницівська селищна громада</a:t>
                      </a:r>
                    </a:p>
                    <a:p>
                      <a:endParaRPr lang="ru-RU" sz="1600" b="0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sz="1600" b="0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49</a:t>
                      </a:r>
                    </a:p>
                    <a:p>
                      <a:pPr algn="ctr"/>
                      <a:endParaRPr lang="ru-RU" sz="1600" b="0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 gridSpan="2">
                  <a:txBody>
                    <a:bodyPr/>
                    <a:lstStyle/>
                    <a:p>
                      <a:r>
                        <a:rPr lang="uk-UA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Курилівська селищна громада</a:t>
                      </a:r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18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1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Савинська селищна громада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12</a:t>
                      </a:r>
                      <a:endParaRPr lang="ru-RU" sz="16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095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Лозівська міська громада</a:t>
                      </a:r>
                      <a:endParaRPr lang="ru-RU" sz="1600" b="0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6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Дергачівська міська громада</a:t>
                      </a:r>
                      <a:endParaRPr lang="ru-RU" sz="1600" b="0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793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Оскільська селищна громада </a:t>
                      </a:r>
                      <a:br>
                        <a:rPr lang="ru-RU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</a:br>
                      <a:r>
                        <a:rPr lang="ru-RU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Роганська селищна громада</a:t>
                      </a:r>
                      <a:br>
                        <a:rPr lang="ru-RU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</a:br>
                      <a:r>
                        <a:rPr lang="ru-RU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Барвінківська міська громада</a:t>
                      </a:r>
                      <a:endParaRPr lang="ru-RU" sz="1600" b="0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По 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16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Зачепилівський район</a:t>
                      </a:r>
                      <a:br>
                        <a:rPr lang="uk-UA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</a:br>
                      <a:r>
                        <a:rPr lang="uk-UA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Люботинська міська громада</a:t>
                      </a:r>
                      <a:r>
                        <a:rPr lang="ru-RU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 </a:t>
                      </a:r>
                      <a:endParaRPr lang="ru-RU" sz="1600" b="0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По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31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Золочівська селищна громада</a:t>
                      </a:r>
                      <a:br>
                        <a:rPr lang="uk-UA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</a:br>
                      <a:r>
                        <a:rPr lang="uk-UA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Вільхуватська селищна громада</a:t>
                      </a:r>
                      <a:br>
                        <a:rPr lang="uk-UA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</a:br>
                      <a:r>
                        <a:rPr lang="uk-UA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Нововодолазька  селищна громада</a:t>
                      </a:r>
                      <a:br>
                        <a:rPr lang="uk-UA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</a:br>
                      <a:r>
                        <a:rPr lang="ru-RU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Первомайська міська громада</a:t>
                      </a:r>
                      <a:br>
                        <a:rPr lang="ru-RU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</a:br>
                      <a:r>
                        <a:rPr lang="ru-RU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Великобурлуцька селищна громада</a:t>
                      </a:r>
                      <a:br>
                        <a:rPr lang="ru-RU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</a:br>
                      <a:r>
                        <a:rPr lang="uk-UA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Чкаловська селищна громада</a:t>
                      </a:r>
                      <a:endParaRPr lang="ru-RU" sz="1600" b="0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По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8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87" y="553964"/>
            <a:ext cx="10793413" cy="660316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2879" y="92299"/>
            <a:ext cx="5370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006C31"/>
                </a:solidFill>
              </a:rPr>
              <a:t>Кількість заявок «На розгляданні»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62217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15395" y="71508"/>
            <a:ext cx="7069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006C31"/>
                </a:solidFill>
              </a:rPr>
              <a:t>Не проставлено рік формування в групах</a:t>
            </a:r>
            <a:endParaRPr lang="ru-RU" sz="2400" dirty="0"/>
          </a:p>
        </p:txBody>
      </p:sp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375400"/>
              </p:ext>
            </p:extLst>
          </p:nvPr>
        </p:nvGraphicFramePr>
        <p:xfrm>
          <a:off x="765443" y="533173"/>
          <a:ext cx="11049000" cy="6223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59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1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5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2000" b="1" u="none" strike="noStrike" noProof="0" dirty="0" smtClean="0">
                          <a:effectLst/>
                        </a:rPr>
                        <a:t>Назва району</a:t>
                      </a:r>
                      <a:endParaRPr lang="uk-UA" sz="20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2000" b="1" u="none" strike="noStrike" noProof="0" dirty="0" smtClean="0">
                          <a:effectLst/>
                        </a:rPr>
                        <a:t>Не проставлено рік формування в групах (кількість груп)</a:t>
                      </a:r>
                      <a:endParaRPr lang="uk-UA" sz="20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024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Лозівська міська громада</a:t>
                      </a:r>
                      <a:endParaRPr lang="uk-UA" sz="1800" b="1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 ЗДО - рік формування 2014-2020</a:t>
                      </a:r>
                      <a:endParaRPr lang="uk-UA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24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Близнюківська селищна громада</a:t>
                      </a:r>
                      <a:endParaRPr lang="uk-UA" sz="1800" b="1" u="none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ЗДО - рік формування 201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9-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uk-UA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24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Барвінківська міська громада</a:t>
                      </a:r>
                      <a:endParaRPr lang="uk-UA" sz="1800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ЗДО - рік формування 201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uk-UA" sz="18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24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Сахновщинська селищна громада</a:t>
                      </a:r>
                      <a:endParaRPr lang="uk-UA" sz="1800" u="none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ЗДО - рік формування 2019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024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Дергачівська міська громада</a:t>
                      </a:r>
                      <a:endParaRPr lang="uk-UA" sz="1800" b="1" kern="1200" noProof="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ЗДО - рік формування 2017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uk-UA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024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Богодухівська міська громада</a:t>
                      </a:r>
                      <a:endParaRPr lang="uk-UA" sz="1800" u="none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ЗДО - рік формування 201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9-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uk-UA" sz="18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024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Кегичівська селищна громада</a:t>
                      </a:r>
                      <a:endParaRPr lang="uk-UA" sz="1800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ЗДО - рік формування 2010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uk-UA" sz="18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024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Шевченківська селищна громада</a:t>
                      </a:r>
                      <a:endParaRPr lang="uk-UA" sz="1800" b="1" u="none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ЗДО - рік формування  2017-2020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024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Борівська селищна громада</a:t>
                      </a:r>
                      <a:endParaRPr lang="uk-UA" sz="1800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ЗДО - рік формування 201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uk-UA" sz="18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024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smtClean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Старовірівськ</a:t>
                      </a:r>
                      <a:r>
                        <a:rPr lang="uk-UA" sz="1800" b="1" u="none" dirty="0" smtClean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а</a:t>
                      </a:r>
                      <a:r>
                        <a:rPr lang="ru-RU" sz="1800" b="1" u="none" dirty="0" smtClean="0"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селищна громада</a:t>
                      </a:r>
                      <a:endParaRPr lang="uk-UA" sz="1800" u="none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uk-U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ЗДО - рік формування 2020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3135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Кіндрашівська селищна громада</a:t>
                      </a:r>
                      <a:endParaRPr lang="uk-UA" sz="1800" u="none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ЗДО - рік формування 2012-2018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313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Вільхівська селищна громада</a:t>
                      </a:r>
                      <a:endParaRPr lang="uk-UA" sz="1800" kern="1200" noProof="0" dirty="0">
                        <a:solidFill>
                          <a:schemeClr val="dk1"/>
                        </a:solidFill>
                        <a:latin typeface="Arial Cyr" panose="020B0604020202020204" pitchFamily="34" charset="0"/>
                        <a:ea typeface="+mn-ea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ЗДО - рік формування  2020</a:t>
                      </a:r>
                      <a:endParaRPr lang="uk-UA" sz="18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0024">
                <a:tc gridSpan="2">
                  <a:txBody>
                    <a:bodyPr/>
                    <a:lstStyle/>
                    <a:p>
                      <a:r>
                        <a:rPr lang="ru-RU" sz="1800" b="1" u="none" kern="1200" dirty="0" smtClean="0">
                          <a:solidFill>
                            <a:schemeClr val="tx1"/>
                          </a:solidFill>
                          <a:latin typeface="Arial Cyr" panose="020B0604020202020204" pitchFamily="34" charset="0"/>
                          <a:ea typeface="+mn-ea"/>
                          <a:cs typeface="Arial Cyr" panose="020B0604020202020204" pitchFamily="34" charset="0"/>
                        </a:rPr>
                        <a:t>Старосалтівська селищна громада</a:t>
                      </a:r>
                      <a:endParaRPr lang="ru-RU" sz="1800" u="none" dirty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ЗДО - рік формування  2017-2020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33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лочное стекло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10244</TotalTime>
  <Words>1220</Words>
  <Application>Microsoft Office PowerPoint</Application>
  <PresentationFormat>Широкоэкранный</PresentationFormat>
  <Paragraphs>272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Arial Cyr</vt:lpstr>
      <vt:lpstr>inherit</vt:lpstr>
      <vt:lpstr>Trebuchet MS</vt:lpstr>
      <vt:lpstr>Wingdings 3</vt:lpstr>
      <vt:lpstr>Грань</vt:lpstr>
      <vt:lpstr>Презентация PowerPoint</vt:lpstr>
      <vt:lpstr>Обов'язки Модератора: </vt:lpstr>
      <vt:lpstr>Обов'язки Модератора: </vt:lpstr>
      <vt:lpstr>Обов'язки Модератора: </vt:lpstr>
      <vt:lpstr>Оновлена інформація на сторінках ЗДО   </vt:lpstr>
      <vt:lpstr>Оновлення інформації на сторінках ЗДО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ІНФОРМАЦІЯ про редагування заявок</vt:lpstr>
      <vt:lpstr>ІНФОРМАЦІЯ про редагування заявок</vt:lpstr>
      <vt:lpstr>ІНФОРМАЦІЯ про редагування заявок</vt:lpstr>
      <vt:lpstr>ІНФОРМАЦІЯ про редагування заявок</vt:lpstr>
      <vt:lpstr>Активна робота модераторів</vt:lpstr>
      <vt:lpstr>Відмінна та незадовільна робота із заявками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do hano</cp:lastModifiedBy>
  <cp:revision>140</cp:revision>
  <cp:lastPrinted>2019-12-17T17:07:49Z</cp:lastPrinted>
  <dcterms:created xsi:type="dcterms:W3CDTF">2018-03-19T11:41:33Z</dcterms:created>
  <dcterms:modified xsi:type="dcterms:W3CDTF">2021-12-14T11:05:57Z</dcterms:modified>
</cp:coreProperties>
</file>